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6"/>
  </p:notesMasterIdLst>
  <p:sldIdLst>
    <p:sldId id="256" r:id="rId2"/>
    <p:sldId id="269" r:id="rId3"/>
    <p:sldId id="260" r:id="rId4"/>
    <p:sldId id="261" r:id="rId5"/>
    <p:sldId id="257" r:id="rId6"/>
    <p:sldId id="262" r:id="rId7"/>
    <p:sldId id="268" r:id="rId8"/>
    <p:sldId id="307" r:id="rId9"/>
    <p:sldId id="271" r:id="rId10"/>
    <p:sldId id="258" r:id="rId11"/>
    <p:sldId id="259" r:id="rId12"/>
    <p:sldId id="272" r:id="rId13"/>
    <p:sldId id="289" r:id="rId14"/>
    <p:sldId id="273" r:id="rId15"/>
    <p:sldId id="282" r:id="rId16"/>
    <p:sldId id="280" r:id="rId17"/>
    <p:sldId id="281" r:id="rId18"/>
    <p:sldId id="290" r:id="rId19"/>
    <p:sldId id="291" r:id="rId20"/>
    <p:sldId id="293" r:id="rId21"/>
    <p:sldId id="292" r:id="rId22"/>
    <p:sldId id="306" r:id="rId23"/>
    <p:sldId id="303" r:id="rId24"/>
    <p:sldId id="304" r:id="rId25"/>
    <p:sldId id="295" r:id="rId26"/>
    <p:sldId id="296" r:id="rId27"/>
    <p:sldId id="297" r:id="rId28"/>
    <p:sldId id="298" r:id="rId29"/>
    <p:sldId id="299" r:id="rId30"/>
    <p:sldId id="300" r:id="rId31"/>
    <p:sldId id="294" r:id="rId32"/>
    <p:sldId id="305" r:id="rId33"/>
    <p:sldId id="308" r:id="rId34"/>
    <p:sldId id="30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82" autoAdjust="0"/>
    <p:restoredTop sz="94660"/>
  </p:normalViewPr>
  <p:slideViewPr>
    <p:cSldViewPr snapToGrid="0">
      <p:cViewPr>
        <p:scale>
          <a:sx n="81" d="100"/>
          <a:sy n="81" d="100"/>
        </p:scale>
        <p:origin x="-150"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a-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E7CF24-DADA-4762-80C8-9A3632BC9F9E}" type="datetimeFigureOut">
              <a:rPr lang="ca-ES" smtClean="0"/>
              <a:t>19/10/2016</a:t>
            </a:fld>
            <a:endParaRPr lang="ca-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a-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a-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DBC904-B20D-4A04-92D0-8257365009D6}" type="slidenum">
              <a:rPr lang="ca-ES" smtClean="0"/>
              <a:t>‹Nº›</a:t>
            </a:fld>
            <a:endParaRPr lang="ca-ES"/>
          </a:p>
        </p:txBody>
      </p:sp>
    </p:spTree>
    <p:extLst>
      <p:ext uri="{BB962C8B-B14F-4D97-AF65-F5344CB8AC3E}">
        <p14:creationId xmlns:p14="http://schemas.microsoft.com/office/powerpoint/2010/main" val="2423186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1</a:t>
            </a:fld>
            <a:endParaRPr lang="ca-ES"/>
          </a:p>
        </p:txBody>
      </p:sp>
    </p:spTree>
    <p:extLst>
      <p:ext uri="{BB962C8B-B14F-4D97-AF65-F5344CB8AC3E}">
        <p14:creationId xmlns:p14="http://schemas.microsoft.com/office/powerpoint/2010/main" val="2570984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11</a:t>
            </a:fld>
            <a:endParaRPr lang="ca-ES"/>
          </a:p>
        </p:txBody>
      </p:sp>
    </p:spTree>
    <p:extLst>
      <p:ext uri="{BB962C8B-B14F-4D97-AF65-F5344CB8AC3E}">
        <p14:creationId xmlns:p14="http://schemas.microsoft.com/office/powerpoint/2010/main" val="919424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12</a:t>
            </a:fld>
            <a:endParaRPr lang="ca-ES"/>
          </a:p>
        </p:txBody>
      </p:sp>
    </p:spTree>
    <p:extLst>
      <p:ext uri="{BB962C8B-B14F-4D97-AF65-F5344CB8AC3E}">
        <p14:creationId xmlns:p14="http://schemas.microsoft.com/office/powerpoint/2010/main" val="456318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13</a:t>
            </a:fld>
            <a:endParaRPr lang="ca-ES"/>
          </a:p>
        </p:txBody>
      </p:sp>
    </p:spTree>
    <p:extLst>
      <p:ext uri="{BB962C8B-B14F-4D97-AF65-F5344CB8AC3E}">
        <p14:creationId xmlns:p14="http://schemas.microsoft.com/office/powerpoint/2010/main" val="1211872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14</a:t>
            </a:fld>
            <a:endParaRPr lang="ca-ES"/>
          </a:p>
        </p:txBody>
      </p:sp>
    </p:spTree>
    <p:extLst>
      <p:ext uri="{BB962C8B-B14F-4D97-AF65-F5344CB8AC3E}">
        <p14:creationId xmlns:p14="http://schemas.microsoft.com/office/powerpoint/2010/main" val="483023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15</a:t>
            </a:fld>
            <a:endParaRPr lang="ca-ES"/>
          </a:p>
        </p:txBody>
      </p:sp>
    </p:spTree>
    <p:extLst>
      <p:ext uri="{BB962C8B-B14F-4D97-AF65-F5344CB8AC3E}">
        <p14:creationId xmlns:p14="http://schemas.microsoft.com/office/powerpoint/2010/main" val="89063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16</a:t>
            </a:fld>
            <a:endParaRPr lang="ca-ES"/>
          </a:p>
        </p:txBody>
      </p:sp>
    </p:spTree>
    <p:extLst>
      <p:ext uri="{BB962C8B-B14F-4D97-AF65-F5344CB8AC3E}">
        <p14:creationId xmlns:p14="http://schemas.microsoft.com/office/powerpoint/2010/main" val="2621871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17</a:t>
            </a:fld>
            <a:endParaRPr lang="ca-ES"/>
          </a:p>
        </p:txBody>
      </p:sp>
    </p:spTree>
    <p:extLst>
      <p:ext uri="{BB962C8B-B14F-4D97-AF65-F5344CB8AC3E}">
        <p14:creationId xmlns:p14="http://schemas.microsoft.com/office/powerpoint/2010/main" val="2505732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34</a:t>
            </a:fld>
            <a:endParaRPr lang="ca-ES"/>
          </a:p>
        </p:txBody>
      </p:sp>
    </p:spTree>
    <p:extLst>
      <p:ext uri="{BB962C8B-B14F-4D97-AF65-F5344CB8AC3E}">
        <p14:creationId xmlns:p14="http://schemas.microsoft.com/office/powerpoint/2010/main" val="3602266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2</a:t>
            </a:fld>
            <a:endParaRPr lang="ca-ES"/>
          </a:p>
        </p:txBody>
      </p:sp>
    </p:spTree>
    <p:extLst>
      <p:ext uri="{BB962C8B-B14F-4D97-AF65-F5344CB8AC3E}">
        <p14:creationId xmlns:p14="http://schemas.microsoft.com/office/powerpoint/2010/main" val="2474300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3</a:t>
            </a:fld>
            <a:endParaRPr lang="ca-ES"/>
          </a:p>
        </p:txBody>
      </p:sp>
    </p:spTree>
    <p:extLst>
      <p:ext uri="{BB962C8B-B14F-4D97-AF65-F5344CB8AC3E}">
        <p14:creationId xmlns:p14="http://schemas.microsoft.com/office/powerpoint/2010/main" val="1926368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4</a:t>
            </a:fld>
            <a:endParaRPr lang="ca-ES"/>
          </a:p>
        </p:txBody>
      </p:sp>
    </p:spTree>
    <p:extLst>
      <p:ext uri="{BB962C8B-B14F-4D97-AF65-F5344CB8AC3E}">
        <p14:creationId xmlns:p14="http://schemas.microsoft.com/office/powerpoint/2010/main" val="1319054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5</a:t>
            </a:fld>
            <a:endParaRPr lang="ca-ES"/>
          </a:p>
        </p:txBody>
      </p:sp>
    </p:spTree>
    <p:extLst>
      <p:ext uri="{BB962C8B-B14F-4D97-AF65-F5344CB8AC3E}">
        <p14:creationId xmlns:p14="http://schemas.microsoft.com/office/powerpoint/2010/main" val="1830845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6</a:t>
            </a:fld>
            <a:endParaRPr lang="ca-ES"/>
          </a:p>
        </p:txBody>
      </p:sp>
    </p:spTree>
    <p:extLst>
      <p:ext uri="{BB962C8B-B14F-4D97-AF65-F5344CB8AC3E}">
        <p14:creationId xmlns:p14="http://schemas.microsoft.com/office/powerpoint/2010/main" val="4286856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7</a:t>
            </a:fld>
            <a:endParaRPr lang="ca-ES"/>
          </a:p>
        </p:txBody>
      </p:sp>
    </p:spTree>
    <p:extLst>
      <p:ext uri="{BB962C8B-B14F-4D97-AF65-F5344CB8AC3E}">
        <p14:creationId xmlns:p14="http://schemas.microsoft.com/office/powerpoint/2010/main" val="1968026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9</a:t>
            </a:fld>
            <a:endParaRPr lang="ca-ES"/>
          </a:p>
        </p:txBody>
      </p:sp>
    </p:spTree>
    <p:extLst>
      <p:ext uri="{BB962C8B-B14F-4D97-AF65-F5344CB8AC3E}">
        <p14:creationId xmlns:p14="http://schemas.microsoft.com/office/powerpoint/2010/main" val="3254707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a-ES"/>
          </a:p>
        </p:txBody>
      </p:sp>
      <p:sp>
        <p:nvSpPr>
          <p:cNvPr id="4" name="Slide Number Placeholder 3"/>
          <p:cNvSpPr>
            <a:spLocks noGrp="1"/>
          </p:cNvSpPr>
          <p:nvPr>
            <p:ph type="sldNum" sz="quarter" idx="10"/>
          </p:nvPr>
        </p:nvSpPr>
        <p:spPr/>
        <p:txBody>
          <a:bodyPr/>
          <a:lstStyle/>
          <a:p>
            <a:fld id="{BCDBC904-B20D-4A04-92D0-8257365009D6}" type="slidenum">
              <a:rPr lang="ca-ES" smtClean="0"/>
              <a:t>10</a:t>
            </a:fld>
            <a:endParaRPr lang="ca-ES"/>
          </a:p>
        </p:txBody>
      </p:sp>
    </p:spTree>
    <p:extLst>
      <p:ext uri="{BB962C8B-B14F-4D97-AF65-F5344CB8AC3E}">
        <p14:creationId xmlns:p14="http://schemas.microsoft.com/office/powerpoint/2010/main" val="3579450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10/19/2016</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10/19/2016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10/19/2016</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10/19/2016</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10/19/2016</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10/19/2016</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10/19/2016</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ucl.ac.uk/ucl-press" TargetMode="External"/><Relationship Id="rId7" Type="http://schemas.openxmlformats.org/officeDocument/2006/relationships/hyperlink" Target="http://www.ubiquitypress.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openbookpublishers.com/" TargetMode="External"/><Relationship Id="rId5" Type="http://schemas.openxmlformats.org/officeDocument/2006/relationships/hyperlink" Target="https://punctumbooks.com/about/" TargetMode="External"/><Relationship Id="rId4" Type="http://schemas.openxmlformats.org/officeDocument/2006/relationships/hyperlink" Target="http://knowledgeunlatched.org/"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creativecommons.org/licenses/?lang=ca"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kp.sfu.ca/oj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openlibhums.org/site/journals/" TargetMode="External"/><Relationship Id="rId5" Type="http://schemas.openxmlformats.org/officeDocument/2006/relationships/hyperlink" Target="https://pkp.sfu.ca/omp/" TargetMode="External"/><Relationship Id="rId4" Type="http://schemas.openxmlformats.org/officeDocument/2006/relationships/hyperlink" Target="https://ojs.uv.e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arxiv.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github.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discreteanalysisjourn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discreteanalysisjournal.com/for-author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cholarlyediting.org/2016/editions/de-oratione-dominica.dunning.html?type=regularized" TargetMode="External"/><Relationship Id="rId2" Type="http://schemas.openxmlformats.org/officeDocument/2006/relationships/hyperlink" Target="http://petrusplaoul.org/text/lectio1" TargetMode="External"/><Relationship Id="rId1" Type="http://schemas.openxmlformats.org/officeDocument/2006/relationships/slideLayout" Target="../slideLayouts/slideLayout2.xml"/><Relationship Id="rId4" Type="http://schemas.openxmlformats.org/officeDocument/2006/relationships/hyperlink" Target="http://eebo.chadwyck.com/home"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sourceforge.net/projects/evt-project/?source=typ_redirec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ciham-digital.huma-num.fr/teitoolbo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exist-db.org/exist/apps/demo/index.html" TargetMode="External"/><Relationship Id="rId2" Type="http://schemas.openxmlformats.org/officeDocument/2006/relationships/hyperlink" Target="http://tei2016.acdh.oeaw.ac.at/existw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extualscholarship.eu/ests-2016/" TargetMode="External"/><Relationship Id="rId2" Type="http://schemas.openxmlformats.org/officeDocument/2006/relationships/hyperlink" Target="http://dixit.uni-koeln.de/" TargetMode="External"/><Relationship Id="rId1" Type="http://schemas.openxmlformats.org/officeDocument/2006/relationships/slideLayout" Target="../slideLayouts/slideLayout2.xml"/><Relationship Id="rId6" Type="http://schemas.openxmlformats.org/officeDocument/2006/relationships/hyperlink" Target="http://www.remetca.uned.es/index.php?lang=es" TargetMode="External"/><Relationship Id="rId5" Type="http://schemas.openxmlformats.org/officeDocument/2006/relationships/hyperlink" Target="http://cantave.blogs.uv.es/2016/03/23/jornades-dixit-dedicio-digital/" TargetMode="External"/><Relationship Id="rId4" Type="http://schemas.openxmlformats.org/officeDocument/2006/relationships/hyperlink" Target="http://dixit.uni-koeln.de/programme/convention-2/"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linhd.uned.es/p/titulo-propio-experto-en-edicion-digital-academica/" TargetMode="External"/><Relationship Id="rId2" Type="http://schemas.openxmlformats.org/officeDocument/2006/relationships/hyperlink" Target="http://digital.humanities.ox.ac.uk/dhoxs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tei-c.org/SIG/Manuscripts/" TargetMode="External"/><Relationship Id="rId2" Type="http://schemas.openxmlformats.org/officeDocument/2006/relationships/hyperlink" Target="http://www.tei-c.org/index.xml" TargetMode="External"/><Relationship Id="rId1" Type="http://schemas.openxmlformats.org/officeDocument/2006/relationships/slideLayout" Target="../slideLayouts/slideLayout2.xml"/><Relationship Id="rId4" Type="http://schemas.openxmlformats.org/officeDocument/2006/relationships/hyperlink" Target="http://www.tei-c.org/Activities/Council/Working/tcw19.html#index.xml-front.1_div.1"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ojs.uv.es/index.php/MCLM/"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alibre-ebook.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ookmachine.org/2016/07/27/business-books-curation-beats-search/"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s-ES" sz="3200" dirty="0" err="1"/>
              <a:t>L'edició</a:t>
            </a:r>
            <a:r>
              <a:rPr lang="es-ES" sz="3200" dirty="0"/>
              <a:t> </a:t>
            </a:r>
            <a:r>
              <a:rPr lang="es-ES" sz="3200" dirty="0" err="1"/>
              <a:t>filològica</a:t>
            </a:r>
            <a:r>
              <a:rPr lang="es-ES" sz="3200" dirty="0"/>
              <a:t> digital en el </a:t>
            </a:r>
            <a:r>
              <a:rPr lang="es-ES" sz="3200" dirty="0" err="1"/>
              <a:t>marc</a:t>
            </a:r>
            <a:r>
              <a:rPr lang="es-ES" sz="3200" dirty="0"/>
              <a:t> de les </a:t>
            </a:r>
            <a:r>
              <a:rPr lang="es-ES" sz="3200" dirty="0" err="1"/>
              <a:t>transformacions</a:t>
            </a:r>
            <a:r>
              <a:rPr lang="es-ES" sz="3200" dirty="0"/>
              <a:t> en la </a:t>
            </a:r>
            <a:r>
              <a:rPr lang="es-ES" sz="3200" dirty="0" err="1"/>
              <a:t>comunicació</a:t>
            </a:r>
            <a:r>
              <a:rPr lang="es-ES" sz="3200" dirty="0"/>
              <a:t> </a:t>
            </a:r>
            <a:r>
              <a:rPr lang="es-ES" sz="3200" dirty="0" err="1"/>
              <a:t>acadèmica</a:t>
            </a:r>
            <a:endParaRPr lang="ca-ES" sz="3100" dirty="0"/>
          </a:p>
        </p:txBody>
      </p:sp>
      <p:sp>
        <p:nvSpPr>
          <p:cNvPr id="3" name="Subtitle 2"/>
          <p:cNvSpPr>
            <a:spLocks noGrp="1"/>
          </p:cNvSpPr>
          <p:nvPr>
            <p:ph type="subTitle" idx="1"/>
          </p:nvPr>
        </p:nvSpPr>
        <p:spPr>
          <a:xfrm>
            <a:off x="1216025" y="4477065"/>
            <a:ext cx="9448800" cy="1390559"/>
          </a:xfrm>
        </p:spPr>
        <p:txBody>
          <a:bodyPr>
            <a:normAutofit/>
          </a:bodyPr>
          <a:lstStyle/>
          <a:p>
            <a:r>
              <a:rPr lang="en-GB" dirty="0" smtClean="0"/>
              <a:t>Rosanna </a:t>
            </a:r>
            <a:r>
              <a:rPr lang="en-GB" dirty="0" err="1" smtClean="0"/>
              <a:t>Cantavella</a:t>
            </a:r>
            <a:r>
              <a:rPr lang="en-GB" dirty="0" smtClean="0"/>
              <a:t> </a:t>
            </a:r>
          </a:p>
          <a:p>
            <a:r>
              <a:rPr lang="en-GB" sz="1600" dirty="0" smtClean="0"/>
              <a:t>(</a:t>
            </a:r>
            <a:r>
              <a:rPr lang="en-GB" sz="1600" dirty="0" err="1" smtClean="0"/>
              <a:t>Universitat</a:t>
            </a:r>
            <a:r>
              <a:rPr lang="en-GB" sz="1600" dirty="0" smtClean="0"/>
              <a:t> de </a:t>
            </a:r>
            <a:r>
              <a:rPr lang="en-GB" sz="1600" dirty="0" err="1" smtClean="0"/>
              <a:t>València</a:t>
            </a:r>
            <a:r>
              <a:rPr lang="en-GB" sz="1600" dirty="0"/>
              <a:t> </a:t>
            </a:r>
            <a:r>
              <a:rPr lang="en-GB" sz="1600" dirty="0" smtClean="0"/>
              <a:t>/ Clare Hall, University of Cambridge)</a:t>
            </a:r>
          </a:p>
          <a:p>
            <a:r>
              <a:rPr lang="en-GB" sz="1600" dirty="0" smtClean="0"/>
              <a:t>SLIMM, </a:t>
            </a:r>
            <a:r>
              <a:rPr lang="en-GB" sz="1600" dirty="0" err="1" smtClean="0"/>
              <a:t>Universitat</a:t>
            </a:r>
            <a:r>
              <a:rPr lang="en-GB" sz="1600" dirty="0" smtClean="0"/>
              <a:t> de Barcelona, 18/10/2016</a:t>
            </a:r>
          </a:p>
        </p:txBody>
      </p:sp>
      <p:pic>
        <p:nvPicPr>
          <p:cNvPr id="1028" name="Picture 4" descr="https://licensebuttons.net/l/by/3.0/88x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06460" cy="4250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66920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Articles: el pdf</a:t>
            </a:r>
            <a:endParaRPr lang="ca-ES" dirty="0"/>
          </a:p>
        </p:txBody>
      </p:sp>
      <p:sp>
        <p:nvSpPr>
          <p:cNvPr id="3" name="Content Placeholder 2"/>
          <p:cNvSpPr>
            <a:spLocks noGrp="1"/>
          </p:cNvSpPr>
          <p:nvPr>
            <p:ph idx="1"/>
          </p:nvPr>
        </p:nvSpPr>
        <p:spPr/>
        <p:txBody>
          <a:bodyPr>
            <a:normAutofit/>
          </a:bodyPr>
          <a:lstStyle/>
          <a:p>
            <a:r>
              <a:rPr lang="en-GB" dirty="0" smtClean="0"/>
              <a:t>El format </a:t>
            </a:r>
            <a:r>
              <a:rPr lang="en-GB" dirty="0" err="1" smtClean="0"/>
              <a:t>ubicu</a:t>
            </a:r>
            <a:r>
              <a:rPr lang="en-GB" dirty="0" smtClean="0"/>
              <a:t> </a:t>
            </a:r>
            <a:r>
              <a:rPr lang="en-GB" dirty="0" err="1" smtClean="0"/>
              <a:t>delsarticles</a:t>
            </a:r>
            <a:r>
              <a:rPr lang="en-GB" dirty="0" smtClean="0"/>
              <a:t> </a:t>
            </a:r>
            <a:r>
              <a:rPr lang="en-GB" dirty="0" err="1" smtClean="0"/>
              <a:t>d’investigació</a:t>
            </a:r>
            <a:r>
              <a:rPr lang="en-GB" dirty="0" smtClean="0"/>
              <a:t> (de moment). </a:t>
            </a:r>
          </a:p>
          <a:p>
            <a:r>
              <a:rPr lang="en-GB" dirty="0" err="1" smtClean="0"/>
              <a:t>Hom</a:t>
            </a:r>
            <a:r>
              <a:rPr lang="en-GB" dirty="0" smtClean="0"/>
              <a:t> pot </a:t>
            </a:r>
            <a:r>
              <a:rPr lang="en-GB" dirty="0" err="1" smtClean="0"/>
              <a:t>desar</a:t>
            </a:r>
            <a:r>
              <a:rPr lang="en-GB" dirty="0" smtClean="0"/>
              <a:t> </a:t>
            </a:r>
            <a:r>
              <a:rPr lang="en-GB" dirty="0" err="1" smtClean="0"/>
              <a:t>directament</a:t>
            </a:r>
            <a:r>
              <a:rPr lang="en-GB" dirty="0" smtClean="0"/>
              <a:t> a pdf des d’un </a:t>
            </a:r>
            <a:r>
              <a:rPr lang="en-GB" dirty="0" err="1" smtClean="0"/>
              <a:t>processador</a:t>
            </a:r>
            <a:r>
              <a:rPr lang="en-GB" dirty="0" smtClean="0"/>
              <a:t> de </a:t>
            </a:r>
            <a:r>
              <a:rPr lang="en-GB" dirty="0" err="1" smtClean="0"/>
              <a:t>textos</a:t>
            </a:r>
            <a:r>
              <a:rPr lang="en-GB" dirty="0" smtClean="0"/>
              <a:t> </a:t>
            </a:r>
            <a:r>
              <a:rPr lang="en-GB" dirty="0" err="1" smtClean="0"/>
              <a:t>convencional</a:t>
            </a:r>
            <a:r>
              <a:rPr lang="en-GB" dirty="0" smtClean="0"/>
              <a:t>. </a:t>
            </a:r>
          </a:p>
          <a:p>
            <a:r>
              <a:rPr lang="en-GB" dirty="0" err="1" smtClean="0"/>
              <a:t>Els</a:t>
            </a:r>
            <a:r>
              <a:rPr lang="en-GB" dirty="0" smtClean="0"/>
              <a:t> </a:t>
            </a:r>
            <a:r>
              <a:rPr lang="en-GB" dirty="0" err="1" smtClean="0"/>
              <a:t>seus</a:t>
            </a:r>
            <a:r>
              <a:rPr lang="en-GB" dirty="0" smtClean="0"/>
              <a:t> </a:t>
            </a:r>
            <a:r>
              <a:rPr lang="en-GB" dirty="0" err="1" smtClean="0"/>
              <a:t>avantatges</a:t>
            </a:r>
            <a:r>
              <a:rPr lang="en-GB" dirty="0" smtClean="0"/>
              <a:t> </a:t>
            </a:r>
            <a:r>
              <a:rPr lang="en-GB" dirty="0" err="1" smtClean="0"/>
              <a:t>estan</a:t>
            </a:r>
            <a:r>
              <a:rPr lang="en-GB" dirty="0" smtClean="0"/>
              <a:t> </a:t>
            </a:r>
            <a:r>
              <a:rPr lang="en-GB" dirty="0" err="1" smtClean="0"/>
              <a:t>relacionats</a:t>
            </a:r>
            <a:r>
              <a:rPr lang="en-GB" dirty="0" smtClean="0"/>
              <a:t> </a:t>
            </a:r>
            <a:r>
              <a:rPr lang="en-GB" dirty="0" err="1" smtClean="0"/>
              <a:t>amb</a:t>
            </a:r>
            <a:r>
              <a:rPr lang="en-GB" dirty="0" smtClean="0"/>
              <a:t> la </a:t>
            </a:r>
            <a:r>
              <a:rPr lang="en-GB" dirty="0" err="1" smtClean="0"/>
              <a:t>fixació</a:t>
            </a:r>
            <a:r>
              <a:rPr lang="en-GB" dirty="0" smtClean="0"/>
              <a:t> textual, </a:t>
            </a:r>
            <a:r>
              <a:rPr lang="en-GB" dirty="0" err="1" smtClean="0"/>
              <a:t>i</a:t>
            </a:r>
            <a:r>
              <a:rPr lang="en-GB" dirty="0" smtClean="0"/>
              <a:t> </a:t>
            </a:r>
            <a:r>
              <a:rPr lang="en-GB" dirty="0" err="1" smtClean="0"/>
              <a:t>amb</a:t>
            </a:r>
            <a:r>
              <a:rPr lang="en-GB" dirty="0" smtClean="0"/>
              <a:t> el pas </a:t>
            </a:r>
            <a:r>
              <a:rPr lang="en-GB" dirty="0" err="1" smtClean="0"/>
              <a:t>fàcil</a:t>
            </a:r>
            <a:r>
              <a:rPr lang="en-GB" dirty="0" smtClean="0"/>
              <a:t> a </a:t>
            </a:r>
            <a:r>
              <a:rPr lang="en-GB" dirty="0" err="1" smtClean="0"/>
              <a:t>impressió</a:t>
            </a:r>
            <a:r>
              <a:rPr lang="en-GB" dirty="0" smtClean="0"/>
              <a:t>.</a:t>
            </a:r>
          </a:p>
          <a:p>
            <a:r>
              <a:rPr lang="en-GB" dirty="0" smtClean="0"/>
              <a:t>La </a:t>
            </a:r>
            <a:r>
              <a:rPr lang="en-GB" dirty="0" err="1" smtClean="0"/>
              <a:t>majoria</a:t>
            </a:r>
            <a:r>
              <a:rPr lang="en-GB" dirty="0" smtClean="0"/>
              <a:t> de </a:t>
            </a:r>
            <a:r>
              <a:rPr lang="en-GB" dirty="0" err="1" smtClean="0"/>
              <a:t>llibres</a:t>
            </a:r>
            <a:r>
              <a:rPr lang="en-GB" dirty="0" smtClean="0"/>
              <a:t> </a:t>
            </a:r>
            <a:r>
              <a:rPr lang="en-GB" dirty="0" err="1" smtClean="0"/>
              <a:t>piratejats</a:t>
            </a:r>
            <a:r>
              <a:rPr lang="en-GB" dirty="0" smtClean="0"/>
              <a:t>, </a:t>
            </a:r>
            <a:r>
              <a:rPr lang="en-GB" dirty="0" err="1" smtClean="0"/>
              <a:t>ho</a:t>
            </a:r>
            <a:r>
              <a:rPr lang="en-GB" dirty="0" smtClean="0"/>
              <a:t> </a:t>
            </a:r>
            <a:r>
              <a:rPr lang="en-GB" dirty="0" err="1" smtClean="0"/>
              <a:t>són</a:t>
            </a:r>
            <a:r>
              <a:rPr lang="en-GB" dirty="0" smtClean="0"/>
              <a:t> </a:t>
            </a:r>
            <a:r>
              <a:rPr lang="en-GB" dirty="0" err="1" smtClean="0"/>
              <a:t>en</a:t>
            </a:r>
            <a:r>
              <a:rPr lang="en-GB" dirty="0" smtClean="0"/>
              <a:t> pdf (</a:t>
            </a:r>
            <a:r>
              <a:rPr lang="en-GB" dirty="0" err="1" smtClean="0"/>
              <a:t>però</a:t>
            </a:r>
            <a:r>
              <a:rPr lang="en-GB" dirty="0" smtClean="0"/>
              <a:t> </a:t>
            </a:r>
            <a:r>
              <a:rPr lang="en-GB" dirty="0" err="1" smtClean="0"/>
              <a:t>és</a:t>
            </a:r>
            <a:r>
              <a:rPr lang="en-GB" dirty="0" smtClean="0"/>
              <a:t> un format </a:t>
            </a:r>
            <a:r>
              <a:rPr lang="en-GB" dirty="0" err="1" smtClean="0"/>
              <a:t>prou</a:t>
            </a:r>
            <a:r>
              <a:rPr lang="en-GB" dirty="0" smtClean="0"/>
              <a:t> </a:t>
            </a:r>
            <a:r>
              <a:rPr lang="en-GB" dirty="0" err="1" smtClean="0"/>
              <a:t>inútil</a:t>
            </a:r>
            <a:r>
              <a:rPr lang="en-GB" dirty="0" smtClean="0"/>
              <a:t> per </a:t>
            </a:r>
            <a:r>
              <a:rPr lang="en-GB" dirty="0" err="1" smtClean="0"/>
              <a:t>als</a:t>
            </a:r>
            <a:r>
              <a:rPr lang="en-GB" dirty="0" smtClean="0"/>
              <a:t> e-reader</a:t>
            </a:r>
            <a:r>
              <a:rPr lang="en-GB" dirty="0"/>
              <a:t>s</a:t>
            </a:r>
            <a:r>
              <a:rPr lang="en-GB" dirty="0" smtClean="0"/>
              <a:t>.</a:t>
            </a:r>
          </a:p>
          <a:p>
            <a:r>
              <a:rPr lang="en-GB" dirty="0" err="1" smtClean="0"/>
              <a:t>Hom</a:t>
            </a:r>
            <a:r>
              <a:rPr lang="en-GB" dirty="0" smtClean="0"/>
              <a:t> pot </a:t>
            </a:r>
            <a:r>
              <a:rPr lang="en-GB" dirty="0" err="1" smtClean="0"/>
              <a:t>desar</a:t>
            </a:r>
            <a:r>
              <a:rPr lang="en-GB" dirty="0" smtClean="0"/>
              <a:t> </a:t>
            </a:r>
            <a:r>
              <a:rPr lang="en-GB" dirty="0" err="1" smtClean="0"/>
              <a:t>fotos</a:t>
            </a:r>
            <a:r>
              <a:rPr lang="en-GB" dirty="0" smtClean="0"/>
              <a:t> de </a:t>
            </a:r>
            <a:r>
              <a:rPr lang="en-GB" dirty="0" err="1" smtClean="0"/>
              <a:t>textos</a:t>
            </a:r>
            <a:r>
              <a:rPr lang="en-GB" dirty="0" smtClean="0"/>
              <a:t> </a:t>
            </a:r>
            <a:r>
              <a:rPr lang="en-GB" dirty="0" err="1" smtClean="0"/>
              <a:t>amb</a:t>
            </a:r>
            <a:r>
              <a:rPr lang="en-GB" dirty="0" smtClean="0"/>
              <a:t> el </a:t>
            </a:r>
            <a:r>
              <a:rPr lang="en-GB" dirty="0" err="1" smtClean="0"/>
              <a:t>mòbil</a:t>
            </a:r>
            <a:r>
              <a:rPr lang="en-GB" dirty="0" smtClean="0"/>
              <a:t> </a:t>
            </a:r>
            <a:r>
              <a:rPr lang="en-GB" dirty="0" err="1" smtClean="0"/>
              <a:t>directament</a:t>
            </a:r>
            <a:r>
              <a:rPr lang="en-GB" dirty="0" smtClean="0"/>
              <a:t> </a:t>
            </a:r>
            <a:r>
              <a:rPr lang="en-GB" dirty="0" err="1" smtClean="0"/>
              <a:t>en</a:t>
            </a:r>
            <a:r>
              <a:rPr lang="en-GB" dirty="0" smtClean="0"/>
              <a:t> pdf (via Evernote, Handy Scanner, etc.).</a:t>
            </a:r>
          </a:p>
          <a:p>
            <a:r>
              <a:rPr lang="en-GB" dirty="0" smtClean="0"/>
              <a:t>Mendeley.com </a:t>
            </a:r>
            <a:r>
              <a:rPr lang="en-GB" dirty="0" err="1" smtClean="0"/>
              <a:t>extrau</a:t>
            </a:r>
            <a:r>
              <a:rPr lang="en-GB" dirty="0" smtClean="0"/>
              <a:t> </a:t>
            </a:r>
            <a:r>
              <a:rPr lang="en-GB" dirty="0" err="1" smtClean="0"/>
              <a:t>automàticament</a:t>
            </a:r>
            <a:r>
              <a:rPr lang="en-GB" dirty="0" smtClean="0"/>
              <a:t> les </a:t>
            </a:r>
            <a:r>
              <a:rPr lang="en-GB" dirty="0" err="1" smtClean="0"/>
              <a:t>metadades</a:t>
            </a:r>
            <a:r>
              <a:rPr lang="en-GB" dirty="0" smtClean="0"/>
              <a:t> </a:t>
            </a:r>
            <a:r>
              <a:rPr lang="en-GB" dirty="0" err="1" smtClean="0"/>
              <a:t>dels</a:t>
            </a:r>
            <a:r>
              <a:rPr lang="en-GB" dirty="0"/>
              <a:t> </a:t>
            </a:r>
            <a:r>
              <a:rPr lang="en-GB" dirty="0" err="1" smtClean="0"/>
              <a:t>vostres</a:t>
            </a:r>
            <a:r>
              <a:rPr lang="en-GB" dirty="0" smtClean="0"/>
              <a:t> articles </a:t>
            </a:r>
            <a:r>
              <a:rPr lang="en-GB" dirty="0" err="1" smtClean="0"/>
              <a:t>en</a:t>
            </a:r>
            <a:r>
              <a:rPr lang="en-GB" dirty="0" smtClean="0"/>
              <a:t> pdf.</a:t>
            </a:r>
          </a:p>
          <a:p>
            <a:pPr marL="0" indent="0">
              <a:buNone/>
            </a:pPr>
            <a:endParaRPr lang="ca-ES" dirty="0"/>
          </a:p>
        </p:txBody>
      </p:sp>
    </p:spTree>
    <p:extLst>
      <p:ext uri="{BB962C8B-B14F-4D97-AF65-F5344CB8AC3E}">
        <p14:creationId xmlns:p14="http://schemas.microsoft.com/office/powerpoint/2010/main" val="21930984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La </a:t>
            </a:r>
            <a:r>
              <a:rPr lang="en-GB" dirty="0" err="1" smtClean="0"/>
              <a:t>Crisi</a:t>
            </a:r>
            <a:r>
              <a:rPr lang="en-GB" dirty="0" smtClean="0"/>
              <a:t> de les editorials </a:t>
            </a:r>
            <a:r>
              <a:rPr lang="en-GB" dirty="0" err="1" smtClean="0"/>
              <a:t>acadèmiques</a:t>
            </a:r>
            <a:endParaRPr lang="ca-ES" dirty="0"/>
          </a:p>
        </p:txBody>
      </p:sp>
      <p:sp>
        <p:nvSpPr>
          <p:cNvPr id="3" name="Content Placeholder 2"/>
          <p:cNvSpPr>
            <a:spLocks noGrp="1"/>
          </p:cNvSpPr>
          <p:nvPr>
            <p:ph idx="1"/>
          </p:nvPr>
        </p:nvSpPr>
        <p:spPr/>
        <p:txBody>
          <a:bodyPr>
            <a:normAutofit fontScale="92500"/>
          </a:bodyPr>
          <a:lstStyle/>
          <a:p>
            <a:pPr marL="0" indent="0">
              <a:buNone/>
            </a:pPr>
            <a:r>
              <a:rPr lang="en-GB" dirty="0" err="1" smtClean="0"/>
              <a:t>D’una</a:t>
            </a:r>
            <a:r>
              <a:rPr lang="en-GB" dirty="0" smtClean="0"/>
              <a:t> </a:t>
            </a:r>
            <a:r>
              <a:rPr lang="en-GB" dirty="0" err="1" smtClean="0"/>
              <a:t>banda</a:t>
            </a:r>
            <a:r>
              <a:rPr lang="en-GB" dirty="0" smtClean="0"/>
              <a:t>, </a:t>
            </a:r>
            <a:r>
              <a:rPr lang="en-GB" dirty="0" err="1" smtClean="0"/>
              <a:t>pateixen</a:t>
            </a:r>
            <a:r>
              <a:rPr lang="en-GB" dirty="0" smtClean="0"/>
              <a:t> les </a:t>
            </a:r>
            <a:r>
              <a:rPr lang="en-GB" dirty="0" err="1" smtClean="0"/>
              <a:t>conseqüències</a:t>
            </a:r>
            <a:r>
              <a:rPr lang="en-GB" dirty="0" smtClean="0"/>
              <a:t> de la </a:t>
            </a:r>
            <a:r>
              <a:rPr lang="en-GB" dirty="0" err="1" smtClean="0"/>
              <a:t>crisi</a:t>
            </a:r>
            <a:r>
              <a:rPr lang="en-GB" dirty="0" smtClean="0"/>
              <a:t> </a:t>
            </a:r>
            <a:r>
              <a:rPr lang="en-GB" dirty="0" err="1" smtClean="0"/>
              <a:t>econòmica</a:t>
            </a:r>
            <a:r>
              <a:rPr lang="en-GB" dirty="0" smtClean="0"/>
              <a:t> global </a:t>
            </a:r>
            <a:r>
              <a:rPr lang="en-GB" dirty="0" err="1" smtClean="0"/>
              <a:t>igual</a:t>
            </a:r>
            <a:r>
              <a:rPr lang="en-GB" dirty="0" smtClean="0"/>
              <a:t> que </a:t>
            </a:r>
            <a:r>
              <a:rPr lang="en-GB" dirty="0" err="1" smtClean="0"/>
              <a:t>altres</a:t>
            </a:r>
            <a:r>
              <a:rPr lang="en-GB" dirty="0" smtClean="0"/>
              <a:t> sectors.</a:t>
            </a:r>
          </a:p>
          <a:p>
            <a:pPr marL="0" indent="0">
              <a:buNone/>
            </a:pPr>
            <a:endParaRPr lang="en-GB" dirty="0"/>
          </a:p>
          <a:p>
            <a:pPr marL="0" indent="0">
              <a:buNone/>
            </a:pPr>
            <a:r>
              <a:rPr lang="en-GB" dirty="0" err="1" smtClean="0"/>
              <a:t>D’altra</a:t>
            </a:r>
            <a:r>
              <a:rPr lang="en-GB" dirty="0" smtClean="0"/>
              <a:t> </a:t>
            </a:r>
            <a:r>
              <a:rPr lang="en-GB" dirty="0" err="1" smtClean="0"/>
              <a:t>banda</a:t>
            </a:r>
            <a:r>
              <a:rPr lang="en-GB" dirty="0" smtClean="0"/>
              <a:t>, la </a:t>
            </a:r>
            <a:r>
              <a:rPr lang="en-GB" dirty="0" err="1" smtClean="0"/>
              <a:t>facilitat</a:t>
            </a:r>
            <a:r>
              <a:rPr lang="en-GB" dirty="0" smtClean="0"/>
              <a:t> de </a:t>
            </a:r>
            <a:r>
              <a:rPr lang="en-GB" dirty="0" err="1" smtClean="0"/>
              <a:t>difusió</a:t>
            </a:r>
            <a:r>
              <a:rPr lang="en-GB" dirty="0" smtClean="0"/>
              <a:t> de </a:t>
            </a:r>
            <a:r>
              <a:rPr lang="en-GB" dirty="0" err="1" smtClean="0"/>
              <a:t>contingut</a:t>
            </a:r>
            <a:r>
              <a:rPr lang="en-GB" dirty="0" smtClean="0"/>
              <a:t> </a:t>
            </a:r>
            <a:r>
              <a:rPr lang="en-GB" dirty="0" err="1" smtClean="0"/>
              <a:t>científic</a:t>
            </a:r>
            <a:r>
              <a:rPr lang="en-GB" dirty="0" smtClean="0"/>
              <a:t> per </a:t>
            </a:r>
            <a:r>
              <a:rPr lang="en-GB" dirty="0" err="1" smtClean="0"/>
              <a:t>altres</a:t>
            </a:r>
            <a:r>
              <a:rPr lang="en-GB" dirty="0" smtClean="0"/>
              <a:t> vies </a:t>
            </a:r>
            <a:r>
              <a:rPr lang="en-GB" dirty="0" err="1" smtClean="0"/>
              <a:t>també</a:t>
            </a:r>
            <a:r>
              <a:rPr lang="en-GB" dirty="0" smtClean="0"/>
              <a:t> </a:t>
            </a:r>
            <a:r>
              <a:rPr lang="en-GB" dirty="0" err="1" smtClean="0"/>
              <a:t>els</a:t>
            </a:r>
            <a:r>
              <a:rPr lang="en-GB" dirty="0" smtClean="0"/>
              <a:t> </a:t>
            </a:r>
            <a:r>
              <a:rPr lang="en-GB" dirty="0" err="1" smtClean="0"/>
              <a:t>lleva</a:t>
            </a:r>
            <a:r>
              <a:rPr lang="en-GB" dirty="0" smtClean="0"/>
              <a:t> </a:t>
            </a:r>
            <a:r>
              <a:rPr lang="en-GB" dirty="0" err="1" smtClean="0"/>
              <a:t>mercat</a:t>
            </a:r>
            <a:r>
              <a:rPr lang="en-GB" dirty="0" smtClean="0"/>
              <a:t>. </a:t>
            </a:r>
          </a:p>
          <a:p>
            <a:pPr marL="0" indent="0">
              <a:buNone/>
            </a:pPr>
            <a:endParaRPr lang="en-GB" dirty="0" smtClean="0"/>
          </a:p>
          <a:p>
            <a:pPr marL="0" indent="0">
              <a:buNone/>
            </a:pPr>
            <a:r>
              <a:rPr lang="en-GB" dirty="0" err="1" smtClean="0"/>
              <a:t>Els</a:t>
            </a:r>
            <a:r>
              <a:rPr lang="en-GB" dirty="0" smtClean="0"/>
              <a:t> </a:t>
            </a:r>
            <a:r>
              <a:rPr lang="en-GB" dirty="0" err="1" smtClean="0"/>
              <a:t>preus</a:t>
            </a:r>
            <a:r>
              <a:rPr lang="en-GB" dirty="0" smtClean="0"/>
              <a:t> de </a:t>
            </a:r>
            <a:r>
              <a:rPr lang="en-GB" dirty="0" err="1" smtClean="0"/>
              <a:t>llibres</a:t>
            </a:r>
            <a:r>
              <a:rPr lang="en-GB" dirty="0" smtClean="0"/>
              <a:t> </a:t>
            </a:r>
            <a:r>
              <a:rPr lang="en-GB" dirty="0" err="1" smtClean="0"/>
              <a:t>d’editorials</a:t>
            </a:r>
            <a:r>
              <a:rPr lang="en-GB" dirty="0" smtClean="0"/>
              <a:t> </a:t>
            </a:r>
            <a:r>
              <a:rPr lang="en-GB" dirty="0" err="1" smtClean="0"/>
              <a:t>universitàries</a:t>
            </a:r>
            <a:r>
              <a:rPr lang="en-GB" dirty="0" smtClean="0"/>
              <a:t> </a:t>
            </a:r>
            <a:r>
              <a:rPr lang="en-GB" dirty="0" err="1" smtClean="0"/>
              <a:t>sovint</a:t>
            </a:r>
            <a:r>
              <a:rPr lang="en-GB" dirty="0" smtClean="0"/>
              <a:t> </a:t>
            </a:r>
            <a:r>
              <a:rPr lang="en-GB" dirty="0" err="1" smtClean="0"/>
              <a:t>superen</a:t>
            </a:r>
            <a:r>
              <a:rPr lang="en-GB" dirty="0" smtClean="0"/>
              <a:t> </a:t>
            </a:r>
            <a:r>
              <a:rPr lang="en-GB" dirty="0" err="1" smtClean="0"/>
              <a:t>els</a:t>
            </a:r>
            <a:r>
              <a:rPr lang="en-GB" dirty="0" smtClean="0"/>
              <a:t> cent euros. </a:t>
            </a:r>
            <a:r>
              <a:rPr lang="en-GB" dirty="0" err="1" smtClean="0"/>
              <a:t>Això</a:t>
            </a:r>
            <a:r>
              <a:rPr lang="en-GB" dirty="0" smtClean="0"/>
              <a:t> fa que hi </a:t>
            </a:r>
            <a:r>
              <a:rPr lang="en-GB" dirty="0" err="1" smtClean="0"/>
              <a:t>haja</a:t>
            </a:r>
            <a:r>
              <a:rPr lang="en-GB" dirty="0"/>
              <a:t> </a:t>
            </a:r>
            <a:r>
              <a:rPr lang="en-GB" dirty="0" err="1" smtClean="0"/>
              <a:t>biblioteques</a:t>
            </a:r>
            <a:r>
              <a:rPr lang="en-GB" dirty="0" smtClean="0"/>
              <a:t> </a:t>
            </a:r>
            <a:r>
              <a:rPr lang="en-GB" dirty="0" err="1" smtClean="0"/>
              <a:t>universitàries</a:t>
            </a:r>
            <a:r>
              <a:rPr lang="en-GB" dirty="0" smtClean="0"/>
              <a:t> que no </a:t>
            </a:r>
            <a:r>
              <a:rPr lang="en-GB" dirty="0" err="1" smtClean="0"/>
              <a:t>en</a:t>
            </a:r>
            <a:r>
              <a:rPr lang="en-GB" dirty="0" smtClean="0"/>
              <a:t> </a:t>
            </a:r>
            <a:r>
              <a:rPr lang="en-GB" dirty="0" err="1" smtClean="0"/>
              <a:t>compren</a:t>
            </a:r>
            <a:r>
              <a:rPr lang="en-GB" dirty="0" smtClean="0"/>
              <a:t> </a:t>
            </a:r>
            <a:r>
              <a:rPr lang="en-GB" dirty="0" err="1" smtClean="0"/>
              <a:t>gaires</a:t>
            </a:r>
            <a:r>
              <a:rPr lang="en-GB" dirty="0" smtClean="0"/>
              <a:t>. </a:t>
            </a:r>
            <a:r>
              <a:rPr lang="en-GB" dirty="0" err="1" smtClean="0"/>
              <a:t>D’altra</a:t>
            </a:r>
            <a:r>
              <a:rPr lang="en-GB" dirty="0" smtClean="0"/>
              <a:t> </a:t>
            </a:r>
            <a:r>
              <a:rPr lang="en-GB" dirty="0" err="1" smtClean="0"/>
              <a:t>banda</a:t>
            </a:r>
            <a:r>
              <a:rPr lang="en-GB" dirty="0" smtClean="0"/>
              <a:t>, </a:t>
            </a:r>
            <a:r>
              <a:rPr lang="en-GB" dirty="0" err="1" smtClean="0"/>
              <a:t>cal</a:t>
            </a:r>
            <a:r>
              <a:rPr lang="en-GB" dirty="0" smtClean="0"/>
              <a:t> </a:t>
            </a:r>
            <a:r>
              <a:rPr lang="en-GB" dirty="0" err="1" smtClean="0"/>
              <a:t>acceptar</a:t>
            </a:r>
            <a:r>
              <a:rPr lang="en-GB" dirty="0" smtClean="0"/>
              <a:t> que </a:t>
            </a:r>
            <a:r>
              <a:rPr lang="en-GB" dirty="0" err="1" smtClean="0"/>
              <a:t>una</a:t>
            </a:r>
            <a:r>
              <a:rPr lang="en-GB" dirty="0" smtClean="0"/>
              <a:t> bona </a:t>
            </a:r>
            <a:r>
              <a:rPr lang="en-GB" dirty="0" err="1" smtClean="0"/>
              <a:t>edició</a:t>
            </a:r>
            <a:r>
              <a:rPr lang="en-GB" dirty="0" smtClean="0"/>
              <a:t> </a:t>
            </a:r>
            <a:r>
              <a:rPr lang="en-GB" dirty="0" err="1" smtClean="0"/>
              <a:t>comporta</a:t>
            </a:r>
            <a:r>
              <a:rPr lang="en-GB" dirty="0" smtClean="0"/>
              <a:t> un cost. </a:t>
            </a:r>
          </a:p>
          <a:p>
            <a:pPr marL="0" indent="0">
              <a:buNone/>
            </a:pPr>
            <a:endParaRPr lang="en-GB" dirty="0"/>
          </a:p>
          <a:p>
            <a:pPr marL="0" indent="0">
              <a:buNone/>
            </a:pPr>
            <a:r>
              <a:rPr lang="en-GB" dirty="0" err="1" smtClean="0"/>
              <a:t>Què</a:t>
            </a:r>
            <a:r>
              <a:rPr lang="en-GB" dirty="0" smtClean="0"/>
              <a:t> </a:t>
            </a:r>
            <a:r>
              <a:rPr lang="en-GB" dirty="0" err="1" smtClean="0"/>
              <a:t>fer</a:t>
            </a:r>
            <a:r>
              <a:rPr lang="en-GB" dirty="0" smtClean="0"/>
              <a:t>-hi, </a:t>
            </a:r>
            <a:r>
              <a:rPr lang="en-GB" dirty="0" err="1" smtClean="0"/>
              <a:t>llavors</a:t>
            </a:r>
            <a:r>
              <a:rPr lang="en-GB" dirty="0" smtClean="0"/>
              <a:t>?</a:t>
            </a:r>
          </a:p>
          <a:p>
            <a:pPr marL="0" indent="0">
              <a:buNone/>
            </a:pPr>
            <a:r>
              <a:rPr lang="en-GB" dirty="0" smtClean="0"/>
              <a:t>La </a:t>
            </a:r>
            <a:r>
              <a:rPr lang="en-GB" dirty="0" err="1" smtClean="0"/>
              <a:t>majoria</a:t>
            </a:r>
            <a:r>
              <a:rPr lang="en-GB" dirty="0" smtClean="0"/>
              <a:t> </a:t>
            </a:r>
            <a:r>
              <a:rPr lang="en-GB" dirty="0" err="1" smtClean="0"/>
              <a:t>d’editorials</a:t>
            </a:r>
            <a:r>
              <a:rPr lang="en-GB" dirty="0" smtClean="0"/>
              <a:t> </a:t>
            </a:r>
            <a:r>
              <a:rPr lang="en-GB" dirty="0" err="1" smtClean="0"/>
              <a:t>universitàries</a:t>
            </a:r>
            <a:r>
              <a:rPr lang="en-GB" dirty="0" smtClean="0"/>
              <a:t> </a:t>
            </a:r>
            <a:r>
              <a:rPr lang="en-GB" dirty="0" err="1" smtClean="0"/>
              <a:t>ja</a:t>
            </a:r>
            <a:r>
              <a:rPr lang="en-GB" dirty="0" smtClean="0"/>
              <a:t> </a:t>
            </a:r>
            <a:r>
              <a:rPr lang="en-GB" dirty="0" err="1" smtClean="0"/>
              <a:t>cobren</a:t>
            </a:r>
            <a:r>
              <a:rPr lang="en-GB" dirty="0" smtClean="0"/>
              <a:t> </a:t>
            </a:r>
            <a:r>
              <a:rPr lang="en-GB" dirty="0" err="1" smtClean="0"/>
              <a:t>als</a:t>
            </a:r>
            <a:r>
              <a:rPr lang="en-GB" dirty="0" smtClean="0"/>
              <a:t> </a:t>
            </a:r>
            <a:r>
              <a:rPr lang="en-GB" dirty="0" err="1" smtClean="0"/>
              <a:t>autors</a:t>
            </a:r>
            <a:r>
              <a:rPr lang="en-GB" dirty="0" smtClean="0"/>
              <a:t> per </a:t>
            </a:r>
            <a:r>
              <a:rPr lang="en-GB" dirty="0" err="1" smtClean="0"/>
              <a:t>publicar</a:t>
            </a:r>
            <a:r>
              <a:rPr lang="en-GB" dirty="0" smtClean="0"/>
              <a:t>-hi. </a:t>
            </a:r>
          </a:p>
        </p:txBody>
      </p:sp>
    </p:spTree>
    <p:extLst>
      <p:ext uri="{BB962C8B-B14F-4D97-AF65-F5344CB8AC3E}">
        <p14:creationId xmlns:p14="http://schemas.microsoft.com/office/powerpoint/2010/main" val="1829217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 </a:t>
            </a:r>
            <a:r>
              <a:rPr lang="en-GB" dirty="0" err="1" smtClean="0"/>
              <a:t>qüestió</a:t>
            </a:r>
            <a:r>
              <a:rPr lang="en-GB" dirty="0" smtClean="0"/>
              <a:t> del copyright</a:t>
            </a:r>
            <a:endParaRPr lang="ca-ES" dirty="0"/>
          </a:p>
        </p:txBody>
      </p:sp>
      <p:sp>
        <p:nvSpPr>
          <p:cNvPr id="3" name="Content Placeholder 2"/>
          <p:cNvSpPr>
            <a:spLocks noGrp="1"/>
          </p:cNvSpPr>
          <p:nvPr>
            <p:ph idx="1"/>
          </p:nvPr>
        </p:nvSpPr>
        <p:spPr/>
        <p:txBody>
          <a:bodyPr>
            <a:normAutofit lnSpcReduction="10000"/>
          </a:bodyPr>
          <a:lstStyle/>
          <a:p>
            <a:r>
              <a:rPr lang="en-GB" dirty="0" err="1" smtClean="0"/>
              <a:t>Els</a:t>
            </a:r>
            <a:r>
              <a:rPr lang="en-GB" dirty="0" smtClean="0"/>
              <a:t> </a:t>
            </a:r>
            <a:r>
              <a:rPr lang="en-GB" dirty="0" err="1" smtClean="0"/>
              <a:t>conglomerats</a:t>
            </a:r>
            <a:r>
              <a:rPr lang="en-GB" dirty="0" smtClean="0"/>
              <a:t> </a:t>
            </a:r>
            <a:r>
              <a:rPr lang="en-GB" dirty="0" err="1" smtClean="0"/>
              <a:t>distribuïdors</a:t>
            </a:r>
            <a:r>
              <a:rPr lang="en-GB" dirty="0" smtClean="0"/>
              <a:t> de material academic (Elsevier, Thomson-Reuters, JSTOR…) </a:t>
            </a:r>
            <a:r>
              <a:rPr lang="en-GB" dirty="0" err="1" smtClean="0"/>
              <a:t>diuen</a:t>
            </a:r>
            <a:r>
              <a:rPr lang="en-GB" dirty="0" smtClean="0"/>
              <a:t> que </a:t>
            </a:r>
            <a:r>
              <a:rPr lang="en-GB" dirty="0" err="1" smtClean="0"/>
              <a:t>intenten</a:t>
            </a:r>
            <a:r>
              <a:rPr lang="en-GB" dirty="0" smtClean="0"/>
              <a:t> </a:t>
            </a:r>
            <a:r>
              <a:rPr lang="en-GB" dirty="0" err="1" smtClean="0"/>
              <a:t>protegir</a:t>
            </a:r>
            <a:r>
              <a:rPr lang="en-GB" dirty="0" smtClean="0"/>
              <a:t> </a:t>
            </a:r>
            <a:r>
              <a:rPr lang="en-GB" dirty="0" err="1" smtClean="0"/>
              <a:t>els</a:t>
            </a:r>
            <a:r>
              <a:rPr lang="en-GB" dirty="0" smtClean="0"/>
              <a:t> </a:t>
            </a:r>
            <a:r>
              <a:rPr lang="en-GB" dirty="0" err="1" smtClean="0"/>
              <a:t>interessos</a:t>
            </a:r>
            <a:r>
              <a:rPr lang="en-GB" dirty="0" smtClean="0"/>
              <a:t> </a:t>
            </a:r>
            <a:r>
              <a:rPr lang="en-GB" dirty="0" err="1" smtClean="0"/>
              <a:t>comercials</a:t>
            </a:r>
            <a:r>
              <a:rPr lang="en-GB" dirty="0" smtClean="0"/>
              <a:t> </a:t>
            </a:r>
            <a:r>
              <a:rPr lang="en-GB" dirty="0" err="1" smtClean="0"/>
              <a:t>dels</a:t>
            </a:r>
            <a:r>
              <a:rPr lang="en-GB" dirty="0" smtClean="0"/>
              <a:t> </a:t>
            </a:r>
            <a:r>
              <a:rPr lang="en-GB" dirty="0" err="1" smtClean="0"/>
              <a:t>seus</a:t>
            </a:r>
            <a:r>
              <a:rPr lang="en-GB" dirty="0" smtClean="0"/>
              <a:t> </a:t>
            </a:r>
            <a:r>
              <a:rPr lang="en-GB" dirty="0" err="1" smtClean="0"/>
              <a:t>autors</a:t>
            </a:r>
            <a:r>
              <a:rPr lang="en-GB" dirty="0" smtClean="0"/>
              <a:t>.</a:t>
            </a:r>
          </a:p>
          <a:p>
            <a:r>
              <a:rPr lang="en-GB" dirty="0" err="1" smtClean="0"/>
              <a:t>Coneixeu</a:t>
            </a:r>
            <a:r>
              <a:rPr lang="en-GB" dirty="0" smtClean="0"/>
              <a:t> </a:t>
            </a:r>
            <a:r>
              <a:rPr lang="en-GB" dirty="0" err="1" smtClean="0"/>
              <a:t>algun</a:t>
            </a:r>
            <a:r>
              <a:rPr lang="en-GB" dirty="0" smtClean="0"/>
              <a:t> </a:t>
            </a:r>
            <a:r>
              <a:rPr lang="en-GB" dirty="0" err="1" smtClean="0"/>
              <a:t>autor</a:t>
            </a:r>
            <a:r>
              <a:rPr lang="en-GB" dirty="0" smtClean="0"/>
              <a:t> que </a:t>
            </a:r>
            <a:r>
              <a:rPr lang="en-GB" dirty="0" err="1" smtClean="0"/>
              <a:t>faça</a:t>
            </a:r>
            <a:r>
              <a:rPr lang="en-GB" dirty="0" smtClean="0"/>
              <a:t> </a:t>
            </a:r>
            <a:r>
              <a:rPr lang="en-GB" dirty="0" err="1" smtClean="0"/>
              <a:t>gaires</a:t>
            </a:r>
            <a:r>
              <a:rPr lang="en-GB" dirty="0" smtClean="0"/>
              <a:t> diners </a:t>
            </a:r>
            <a:r>
              <a:rPr lang="en-GB" dirty="0" err="1" smtClean="0"/>
              <a:t>amb</a:t>
            </a:r>
            <a:r>
              <a:rPr lang="en-GB" dirty="0" smtClean="0"/>
              <a:t> les </a:t>
            </a:r>
            <a:r>
              <a:rPr lang="en-GB" dirty="0" err="1" smtClean="0"/>
              <a:t>seues</a:t>
            </a:r>
            <a:r>
              <a:rPr lang="en-GB" dirty="0" smtClean="0"/>
              <a:t> </a:t>
            </a:r>
            <a:r>
              <a:rPr lang="en-GB" dirty="0" err="1" smtClean="0"/>
              <a:t>publicacions</a:t>
            </a:r>
            <a:r>
              <a:rPr lang="en-GB" dirty="0" smtClean="0"/>
              <a:t> </a:t>
            </a:r>
            <a:r>
              <a:rPr lang="en-GB" i="1" dirty="0" err="1" smtClean="0"/>
              <a:t>acadèmiques</a:t>
            </a:r>
            <a:r>
              <a:rPr lang="en-GB" dirty="0" smtClean="0"/>
              <a:t>? </a:t>
            </a:r>
          </a:p>
          <a:p>
            <a:endParaRPr lang="en-GB" dirty="0" smtClean="0"/>
          </a:p>
          <a:p>
            <a:r>
              <a:rPr lang="en-GB" dirty="0" err="1" smtClean="0"/>
              <a:t>Els</a:t>
            </a:r>
            <a:r>
              <a:rPr lang="en-GB" dirty="0" smtClean="0"/>
              <a:t> </a:t>
            </a:r>
            <a:r>
              <a:rPr lang="en-GB" dirty="0" err="1" smtClean="0"/>
              <a:t>autors</a:t>
            </a:r>
            <a:r>
              <a:rPr lang="en-GB" dirty="0" smtClean="0"/>
              <a:t> </a:t>
            </a:r>
            <a:r>
              <a:rPr lang="en-GB" dirty="0" err="1" smtClean="0"/>
              <a:t>prefereixen</a:t>
            </a:r>
            <a:r>
              <a:rPr lang="en-GB" dirty="0" smtClean="0"/>
              <a:t> </a:t>
            </a:r>
            <a:r>
              <a:rPr lang="en-GB" dirty="0" err="1" smtClean="0"/>
              <a:t>accés</a:t>
            </a:r>
            <a:r>
              <a:rPr lang="en-GB" dirty="0" smtClean="0"/>
              <a:t> </a:t>
            </a:r>
            <a:r>
              <a:rPr lang="en-GB" dirty="0" err="1" smtClean="0"/>
              <a:t>obert</a:t>
            </a:r>
            <a:r>
              <a:rPr lang="en-GB" dirty="0" smtClean="0"/>
              <a:t> </a:t>
            </a:r>
            <a:r>
              <a:rPr lang="en-GB" dirty="0" err="1" smtClean="0"/>
              <a:t>als</a:t>
            </a:r>
            <a:r>
              <a:rPr lang="en-GB" dirty="0" smtClean="0"/>
              <a:t> </a:t>
            </a:r>
            <a:r>
              <a:rPr lang="en-GB" dirty="0" err="1" smtClean="0"/>
              <a:t>seus</a:t>
            </a:r>
            <a:r>
              <a:rPr lang="en-GB" dirty="0" smtClean="0"/>
              <a:t> </a:t>
            </a:r>
            <a:r>
              <a:rPr lang="en-GB" dirty="0" err="1" smtClean="0"/>
              <a:t>llibres</a:t>
            </a:r>
            <a:r>
              <a:rPr lang="en-GB" dirty="0" smtClean="0"/>
              <a:t> </a:t>
            </a:r>
            <a:r>
              <a:rPr lang="en-GB" dirty="0" err="1" smtClean="0"/>
              <a:t>i</a:t>
            </a:r>
            <a:r>
              <a:rPr lang="en-GB" dirty="0" smtClean="0"/>
              <a:t> articles. </a:t>
            </a:r>
          </a:p>
          <a:p>
            <a:endParaRPr lang="en-GB" dirty="0" smtClean="0"/>
          </a:p>
          <a:p>
            <a:pPr marL="0" indent="0">
              <a:buNone/>
            </a:pPr>
            <a:r>
              <a:rPr lang="en-GB" sz="3200" dirty="0" err="1"/>
              <a:t>A</a:t>
            </a:r>
            <a:r>
              <a:rPr lang="en-GB" sz="3200" dirty="0" err="1" smtClean="0"/>
              <a:t>ls</a:t>
            </a:r>
            <a:r>
              <a:rPr lang="en-GB" sz="3200" dirty="0" smtClean="0"/>
              <a:t> </a:t>
            </a:r>
            <a:r>
              <a:rPr lang="en-GB" sz="3200" dirty="0" err="1" smtClean="0"/>
              <a:t>investigadors</a:t>
            </a:r>
            <a:r>
              <a:rPr lang="en-GB" sz="3200" dirty="0" smtClean="0"/>
              <a:t> </a:t>
            </a:r>
            <a:r>
              <a:rPr lang="en-GB" sz="3200" dirty="0" err="1" smtClean="0"/>
              <a:t>autors</a:t>
            </a:r>
            <a:r>
              <a:rPr lang="en-GB" sz="3200" dirty="0" smtClean="0"/>
              <a:t>, </a:t>
            </a:r>
            <a:r>
              <a:rPr lang="en-GB" sz="3200" dirty="0" err="1" smtClean="0"/>
              <a:t>els</a:t>
            </a:r>
            <a:r>
              <a:rPr lang="en-GB" sz="3200" dirty="0" smtClean="0"/>
              <a:t> </a:t>
            </a:r>
            <a:r>
              <a:rPr lang="en-GB" sz="3200" dirty="0" err="1" smtClean="0"/>
              <a:t>importa</a:t>
            </a:r>
            <a:r>
              <a:rPr lang="en-GB" sz="3200" dirty="0" smtClean="0"/>
              <a:t> </a:t>
            </a:r>
            <a:r>
              <a:rPr lang="en-GB" sz="3200" dirty="0" err="1" smtClean="0"/>
              <a:t>molt</a:t>
            </a:r>
            <a:r>
              <a:rPr lang="en-GB" sz="3200" dirty="0" smtClean="0"/>
              <a:t> </a:t>
            </a:r>
            <a:r>
              <a:rPr lang="en-GB" sz="3200" dirty="0" err="1" smtClean="0"/>
              <a:t>més</a:t>
            </a:r>
            <a:r>
              <a:rPr lang="en-GB" sz="3200" dirty="0" smtClean="0"/>
              <a:t> el </a:t>
            </a:r>
            <a:r>
              <a:rPr lang="en-GB" sz="3200" i="1" dirty="0" err="1" smtClean="0"/>
              <a:t>reconeixement</a:t>
            </a:r>
            <a:r>
              <a:rPr lang="en-GB" sz="3200" i="1" dirty="0" smtClean="0"/>
              <a:t> </a:t>
            </a:r>
            <a:r>
              <a:rPr lang="en-GB" sz="3200" i="1" dirty="0" err="1" smtClean="0"/>
              <a:t>d’autoria</a:t>
            </a:r>
            <a:r>
              <a:rPr lang="en-GB" sz="3200" dirty="0" smtClean="0"/>
              <a:t> </a:t>
            </a:r>
            <a:r>
              <a:rPr lang="en-GB" sz="3200" dirty="0" err="1" smtClean="0"/>
              <a:t>i</a:t>
            </a:r>
            <a:r>
              <a:rPr lang="en-GB" sz="3200" dirty="0" smtClean="0"/>
              <a:t> la </a:t>
            </a:r>
            <a:r>
              <a:rPr lang="en-GB" sz="3200" i="1" dirty="0" err="1" smtClean="0"/>
              <a:t>difusió</a:t>
            </a:r>
            <a:r>
              <a:rPr lang="en-GB" sz="3200" i="1" dirty="0" smtClean="0"/>
              <a:t> de la </a:t>
            </a:r>
            <a:r>
              <a:rPr lang="en-GB" sz="3200" i="1" dirty="0" err="1" smtClean="0"/>
              <a:t>seua</a:t>
            </a:r>
            <a:r>
              <a:rPr lang="en-GB" sz="3200" i="1" dirty="0" smtClean="0"/>
              <a:t> </a:t>
            </a:r>
            <a:r>
              <a:rPr lang="en-GB" sz="3200" i="1" dirty="0" err="1" smtClean="0"/>
              <a:t>recerca</a:t>
            </a:r>
            <a:r>
              <a:rPr lang="en-GB" sz="3200" i="1" dirty="0" smtClean="0"/>
              <a:t> </a:t>
            </a:r>
            <a:r>
              <a:rPr lang="en-GB" sz="3200" dirty="0" smtClean="0"/>
              <a:t>que no el profit economic de les </a:t>
            </a:r>
            <a:r>
              <a:rPr lang="en-GB" sz="3200" dirty="0" err="1" smtClean="0"/>
              <a:t>seues</a:t>
            </a:r>
            <a:r>
              <a:rPr lang="en-GB" sz="3200" dirty="0" smtClean="0"/>
              <a:t> </a:t>
            </a:r>
            <a:r>
              <a:rPr lang="en-GB" sz="3200" dirty="0" err="1" smtClean="0"/>
              <a:t>publicacions</a:t>
            </a:r>
            <a:r>
              <a:rPr lang="en-GB" sz="3200" dirty="0" smtClean="0"/>
              <a:t>. </a:t>
            </a:r>
            <a:endParaRPr lang="ca-ES" sz="3200" dirty="0"/>
          </a:p>
        </p:txBody>
      </p:sp>
    </p:spTree>
    <p:extLst>
      <p:ext uri="{BB962C8B-B14F-4D97-AF65-F5344CB8AC3E}">
        <p14:creationId xmlns:p14="http://schemas.microsoft.com/office/powerpoint/2010/main" val="4034698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Exemples</a:t>
            </a:r>
            <a:r>
              <a:rPr lang="en-GB" dirty="0" smtClean="0"/>
              <a:t> </a:t>
            </a:r>
            <a:r>
              <a:rPr lang="en-GB" dirty="0" err="1" smtClean="0"/>
              <a:t>d’iniciatives</a:t>
            </a:r>
            <a:r>
              <a:rPr lang="en-GB" dirty="0" smtClean="0"/>
              <a:t> </a:t>
            </a:r>
            <a:r>
              <a:rPr lang="en-GB" dirty="0" err="1" smtClean="0"/>
              <a:t>acadèmiques</a:t>
            </a:r>
            <a:r>
              <a:rPr lang="en-GB" dirty="0" smtClean="0"/>
              <a:t> </a:t>
            </a:r>
            <a:r>
              <a:rPr lang="en-GB" dirty="0" err="1" smtClean="0"/>
              <a:t>en</a:t>
            </a:r>
            <a:r>
              <a:rPr lang="en-GB" dirty="0" smtClean="0"/>
              <a:t> </a:t>
            </a:r>
            <a:r>
              <a:rPr lang="en-GB" dirty="0" err="1" smtClean="0"/>
              <a:t>accés</a:t>
            </a:r>
            <a:r>
              <a:rPr lang="en-GB" dirty="0" smtClean="0"/>
              <a:t> </a:t>
            </a:r>
            <a:r>
              <a:rPr lang="en-GB" dirty="0" err="1" smtClean="0"/>
              <a:t>obert</a:t>
            </a:r>
            <a:endParaRPr lang="ca-ES" dirty="0"/>
          </a:p>
        </p:txBody>
      </p:sp>
      <p:sp>
        <p:nvSpPr>
          <p:cNvPr id="3" name="Content Placeholder 2"/>
          <p:cNvSpPr>
            <a:spLocks noGrp="1"/>
          </p:cNvSpPr>
          <p:nvPr>
            <p:ph idx="1"/>
          </p:nvPr>
        </p:nvSpPr>
        <p:spPr/>
        <p:txBody>
          <a:bodyPr>
            <a:normAutofit fontScale="92500"/>
          </a:bodyPr>
          <a:lstStyle/>
          <a:p>
            <a:r>
              <a:rPr lang="en-US" dirty="0" smtClean="0"/>
              <a:t>UCL Press: “</a:t>
            </a:r>
            <a:r>
              <a:rPr lang="en-US" dirty="0"/>
              <a:t>UCL Press is the first fully </a:t>
            </a:r>
            <a:r>
              <a:rPr lang="en-US" dirty="0" smtClean="0"/>
              <a:t>Open-Access </a:t>
            </a:r>
            <a:r>
              <a:rPr lang="en-US" dirty="0"/>
              <a:t>University Press in the UK”. </a:t>
            </a:r>
            <a:r>
              <a:rPr lang="en-US" dirty="0">
                <a:hlinkClick r:id="rId3"/>
              </a:rPr>
              <a:t>http://</a:t>
            </a:r>
            <a:r>
              <a:rPr lang="en-US" dirty="0" smtClean="0">
                <a:hlinkClick r:id="rId3"/>
              </a:rPr>
              <a:t>www.ucl.ac.uk/ucl-press</a:t>
            </a:r>
            <a:r>
              <a:rPr lang="en-US" dirty="0" smtClean="0"/>
              <a:t> </a:t>
            </a:r>
          </a:p>
          <a:p>
            <a:r>
              <a:rPr lang="en-US" dirty="0" smtClean="0"/>
              <a:t>Knowledge Unlatched (London): “A </a:t>
            </a:r>
            <a:r>
              <a:rPr lang="en-US" dirty="0"/>
              <a:t>global consortium opening access to books, working with publishers and libraries for a sustainable future for specialist scholarly </a:t>
            </a:r>
            <a:r>
              <a:rPr lang="en-US" dirty="0" smtClean="0"/>
              <a:t>books”. </a:t>
            </a:r>
            <a:r>
              <a:rPr lang="en-US" dirty="0" smtClean="0">
                <a:hlinkClick r:id="rId4"/>
              </a:rPr>
              <a:t>http://knowledgeunlatched.org</a:t>
            </a:r>
            <a:r>
              <a:rPr lang="en-US" dirty="0" smtClean="0"/>
              <a:t> </a:t>
            </a:r>
          </a:p>
          <a:p>
            <a:r>
              <a:rPr lang="en-US" dirty="0"/>
              <a:t>P</a:t>
            </a:r>
            <a:r>
              <a:rPr lang="en-US" dirty="0" smtClean="0"/>
              <a:t>unctum Books (Brooklyn, NY): “An </a:t>
            </a:r>
            <a:r>
              <a:rPr lang="en-US" dirty="0"/>
              <a:t>open-access publisher dedicated to creative modes of intellectual inquiry and writing across a whimsical para-humanities </a:t>
            </a:r>
            <a:r>
              <a:rPr lang="en-US" dirty="0" smtClean="0"/>
              <a:t>assemblage”. </a:t>
            </a:r>
            <a:r>
              <a:rPr lang="en-US" dirty="0" smtClean="0">
                <a:hlinkClick r:id="rId5"/>
              </a:rPr>
              <a:t>https</a:t>
            </a:r>
            <a:r>
              <a:rPr lang="en-US" dirty="0">
                <a:hlinkClick r:id="rId5"/>
              </a:rPr>
              <a:t>://punctumbooks.com/about/</a:t>
            </a:r>
            <a:r>
              <a:rPr lang="en-US" dirty="0"/>
              <a:t> </a:t>
            </a:r>
          </a:p>
          <a:p>
            <a:r>
              <a:rPr lang="en-US" dirty="0"/>
              <a:t>Open Book </a:t>
            </a:r>
            <a:r>
              <a:rPr lang="en-US" dirty="0" smtClean="0"/>
              <a:t>Publishers (Cambridge &amp; London</a:t>
            </a:r>
            <a:r>
              <a:rPr lang="en-US" dirty="0"/>
              <a:t>): “Leading Open Access publisher of high-quality academic books. We make works freely available to readers around the world</a:t>
            </a:r>
            <a:r>
              <a:rPr lang="en-US" dirty="0" smtClean="0"/>
              <a:t>”. </a:t>
            </a:r>
            <a:r>
              <a:rPr lang="en-US" dirty="0">
                <a:hlinkClick r:id="rId6"/>
              </a:rPr>
              <a:t>http://www.openbookpublishers.com/</a:t>
            </a:r>
            <a:r>
              <a:rPr lang="en-US" dirty="0"/>
              <a:t> </a:t>
            </a:r>
            <a:endParaRPr lang="en-US" dirty="0" smtClean="0"/>
          </a:p>
          <a:p>
            <a:r>
              <a:rPr lang="en-US" dirty="0" smtClean="0"/>
              <a:t>Ubiquity Press (London): </a:t>
            </a:r>
            <a:r>
              <a:rPr lang="en-US" dirty="0"/>
              <a:t>“Publishing Open Scholarship”. </a:t>
            </a:r>
            <a:r>
              <a:rPr lang="en-US" dirty="0">
                <a:hlinkClick r:id="rId7"/>
              </a:rPr>
              <a:t>http://www.ubiquitypress.com</a:t>
            </a:r>
            <a:r>
              <a:rPr lang="en-US" dirty="0" smtClean="0">
                <a:hlinkClick r:id="rId7"/>
              </a:rPr>
              <a:t>/</a:t>
            </a:r>
            <a:r>
              <a:rPr lang="en-US" dirty="0" smtClean="0"/>
              <a:t> </a:t>
            </a:r>
            <a:endParaRPr lang="en-GB" dirty="0"/>
          </a:p>
        </p:txBody>
      </p:sp>
    </p:spTree>
    <p:extLst>
      <p:ext uri="{BB962C8B-B14F-4D97-AF65-F5344CB8AC3E}">
        <p14:creationId xmlns:p14="http://schemas.microsoft.com/office/powerpoint/2010/main" val="837687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Llicències</a:t>
            </a:r>
            <a:r>
              <a:rPr lang="en-GB" dirty="0" smtClean="0"/>
              <a:t> creative commons</a:t>
            </a:r>
            <a:endParaRPr lang="ca-ES" dirty="0"/>
          </a:p>
        </p:txBody>
      </p:sp>
      <p:sp>
        <p:nvSpPr>
          <p:cNvPr id="3" name="Content Placeholder 2"/>
          <p:cNvSpPr>
            <a:spLocks noGrp="1"/>
          </p:cNvSpPr>
          <p:nvPr>
            <p:ph idx="1"/>
          </p:nvPr>
        </p:nvSpPr>
        <p:spPr/>
        <p:txBody>
          <a:bodyPr>
            <a:normAutofit/>
          </a:bodyPr>
          <a:lstStyle/>
          <a:p>
            <a:pPr marL="0" indent="0">
              <a:buNone/>
            </a:pPr>
            <a:r>
              <a:rPr lang="en-GB" dirty="0" err="1" smtClean="0"/>
              <a:t>L’alternativa</a:t>
            </a:r>
            <a:r>
              <a:rPr lang="en-GB" dirty="0" smtClean="0"/>
              <a:t> al copyright per a </a:t>
            </a:r>
            <a:r>
              <a:rPr lang="en-GB" dirty="0" err="1" smtClean="0"/>
              <a:t>una</a:t>
            </a:r>
            <a:r>
              <a:rPr lang="en-GB" dirty="0" smtClean="0"/>
              <a:t> </a:t>
            </a:r>
            <a:r>
              <a:rPr lang="en-GB" dirty="0" err="1" smtClean="0"/>
              <a:t>ciència</a:t>
            </a:r>
            <a:r>
              <a:rPr lang="en-GB" dirty="0" smtClean="0"/>
              <a:t> </a:t>
            </a:r>
            <a:r>
              <a:rPr lang="en-GB" dirty="0" err="1" smtClean="0"/>
              <a:t>en</a:t>
            </a:r>
            <a:r>
              <a:rPr lang="en-GB" dirty="0" smtClean="0"/>
              <a:t> </a:t>
            </a:r>
            <a:r>
              <a:rPr lang="en-GB" dirty="0" err="1" smtClean="0"/>
              <a:t>obert</a:t>
            </a:r>
            <a:r>
              <a:rPr lang="en-GB" dirty="0" smtClean="0"/>
              <a:t> de </a:t>
            </a:r>
            <a:r>
              <a:rPr lang="en-GB" dirty="0" err="1" smtClean="0"/>
              <a:t>difusió</a:t>
            </a:r>
            <a:r>
              <a:rPr lang="en-GB" dirty="0" smtClean="0"/>
              <a:t> </a:t>
            </a:r>
            <a:r>
              <a:rPr lang="en-GB" dirty="0" err="1" smtClean="0"/>
              <a:t>immediata</a:t>
            </a:r>
            <a:r>
              <a:rPr lang="en-GB" dirty="0" smtClean="0"/>
              <a:t> </a:t>
            </a:r>
            <a:r>
              <a:rPr lang="en-GB" dirty="0" err="1" smtClean="0"/>
              <a:t>i</a:t>
            </a:r>
            <a:r>
              <a:rPr lang="en-GB" dirty="0" smtClean="0"/>
              <a:t> </a:t>
            </a:r>
            <a:r>
              <a:rPr lang="en-GB" dirty="0" err="1" smtClean="0"/>
              <a:t>gratuïta</a:t>
            </a:r>
            <a:r>
              <a:rPr lang="en-GB" dirty="0"/>
              <a:t>. (</a:t>
            </a:r>
            <a:r>
              <a:rPr lang="en-GB" dirty="0">
                <a:hlinkClick r:id="rId3"/>
              </a:rPr>
              <a:t>https://creativecommons.org/licenses/?</a:t>
            </a:r>
            <a:r>
              <a:rPr lang="en-GB" dirty="0" smtClean="0">
                <a:hlinkClick r:id="rId3"/>
              </a:rPr>
              <a:t>lang=ca</a:t>
            </a:r>
            <a:r>
              <a:rPr lang="en-GB" dirty="0" smtClean="0"/>
              <a:t>). </a:t>
            </a:r>
            <a:r>
              <a:rPr lang="en-GB" dirty="0" err="1" smtClean="0"/>
              <a:t>N’hi</a:t>
            </a:r>
            <a:r>
              <a:rPr lang="en-GB" dirty="0" smtClean="0"/>
              <a:t> ha de </a:t>
            </a:r>
            <a:r>
              <a:rPr lang="en-GB" dirty="0" err="1" smtClean="0"/>
              <a:t>molts</a:t>
            </a:r>
            <a:r>
              <a:rPr lang="en-GB" dirty="0" smtClean="0"/>
              <a:t> </a:t>
            </a:r>
            <a:r>
              <a:rPr lang="en-GB" dirty="0" err="1" smtClean="0"/>
              <a:t>tipus</a:t>
            </a:r>
            <a:r>
              <a:rPr lang="en-GB" dirty="0" smtClean="0"/>
              <a:t>, entre les </a:t>
            </a:r>
            <a:r>
              <a:rPr lang="en-GB" dirty="0" err="1" smtClean="0"/>
              <a:t>quals</a:t>
            </a:r>
            <a:r>
              <a:rPr lang="en-GB" dirty="0" smtClean="0"/>
              <a:t>:</a:t>
            </a:r>
            <a:endParaRPr lang="ca-ES" dirty="0"/>
          </a:p>
          <a:p>
            <a:r>
              <a:rPr lang="en-GB" dirty="0" smtClean="0"/>
              <a:t>CC-BY: La de la </a:t>
            </a:r>
            <a:r>
              <a:rPr lang="en-GB" dirty="0" err="1" smtClean="0"/>
              <a:t>majoria</a:t>
            </a:r>
            <a:r>
              <a:rPr lang="en-GB" dirty="0" smtClean="0"/>
              <a:t> de </a:t>
            </a:r>
            <a:r>
              <a:rPr lang="en-GB" dirty="0" err="1" smtClean="0"/>
              <a:t>revistes</a:t>
            </a:r>
            <a:r>
              <a:rPr lang="en-GB" dirty="0" smtClean="0"/>
              <a:t> </a:t>
            </a:r>
            <a:r>
              <a:rPr lang="en-GB" dirty="0" err="1" smtClean="0"/>
              <a:t>acadèmiques</a:t>
            </a:r>
            <a:r>
              <a:rPr lang="en-GB" dirty="0" smtClean="0"/>
              <a:t> </a:t>
            </a:r>
            <a:r>
              <a:rPr lang="en-GB" dirty="0" err="1" smtClean="0"/>
              <a:t>en</a:t>
            </a:r>
            <a:r>
              <a:rPr lang="en-GB" dirty="0" smtClean="0"/>
              <a:t> </a:t>
            </a:r>
            <a:r>
              <a:rPr lang="en-GB" dirty="0" err="1" smtClean="0"/>
              <a:t>obert</a:t>
            </a:r>
            <a:r>
              <a:rPr lang="en-GB" dirty="0" smtClean="0"/>
              <a:t>. </a:t>
            </a:r>
            <a:r>
              <a:rPr lang="en-GB" dirty="0" err="1" smtClean="0"/>
              <a:t>L’única</a:t>
            </a:r>
            <a:r>
              <a:rPr lang="en-GB" dirty="0" smtClean="0"/>
              <a:t> </a:t>
            </a:r>
            <a:r>
              <a:rPr lang="en-GB" dirty="0" err="1" smtClean="0"/>
              <a:t>condició</a:t>
            </a:r>
            <a:r>
              <a:rPr lang="en-GB" dirty="0" smtClean="0"/>
              <a:t> </a:t>
            </a:r>
            <a:r>
              <a:rPr lang="en-GB" dirty="0" err="1" smtClean="0"/>
              <a:t>és</a:t>
            </a:r>
            <a:r>
              <a:rPr lang="en-GB" dirty="0" smtClean="0"/>
              <a:t> </a:t>
            </a:r>
            <a:r>
              <a:rPr lang="en-GB" dirty="0" err="1" smtClean="0"/>
              <a:t>donar</a:t>
            </a:r>
            <a:r>
              <a:rPr lang="en-GB" dirty="0" smtClean="0"/>
              <a:t> </a:t>
            </a:r>
            <a:r>
              <a:rPr lang="en-GB" dirty="0" err="1" smtClean="0"/>
              <a:t>reconeixement</a:t>
            </a:r>
            <a:r>
              <a:rPr lang="en-GB" dirty="0" smtClean="0"/>
              <a:t> a </a:t>
            </a:r>
            <a:r>
              <a:rPr lang="en-GB" dirty="0" err="1" smtClean="0"/>
              <a:t>l’autor</a:t>
            </a:r>
            <a:r>
              <a:rPr lang="en-GB" dirty="0" smtClean="0"/>
              <a:t>.</a:t>
            </a:r>
          </a:p>
          <a:p>
            <a:r>
              <a:rPr lang="en-GB" dirty="0" smtClean="0"/>
              <a:t>CC-BY-NC</a:t>
            </a:r>
            <a:r>
              <a:rPr lang="en-GB" dirty="0"/>
              <a:t>: </a:t>
            </a:r>
            <a:r>
              <a:rPr lang="en-GB" dirty="0" smtClean="0"/>
              <a:t>Attribution-</a:t>
            </a:r>
            <a:r>
              <a:rPr lang="en-GB" dirty="0" err="1" smtClean="0"/>
              <a:t>NonCommercial</a:t>
            </a:r>
            <a:r>
              <a:rPr lang="en-GB" dirty="0" smtClean="0"/>
              <a:t>: No </a:t>
            </a:r>
            <a:r>
              <a:rPr lang="en-GB" dirty="0" err="1" smtClean="0"/>
              <a:t>permet</a:t>
            </a:r>
            <a:r>
              <a:rPr lang="en-GB" dirty="0" smtClean="0"/>
              <a:t> </a:t>
            </a:r>
            <a:r>
              <a:rPr lang="en-GB" dirty="0" err="1" smtClean="0"/>
              <a:t>usos</a:t>
            </a:r>
            <a:r>
              <a:rPr lang="en-GB" dirty="0" smtClean="0"/>
              <a:t> </a:t>
            </a:r>
            <a:r>
              <a:rPr lang="en-GB" dirty="0" err="1" smtClean="0"/>
              <a:t>comercials</a:t>
            </a:r>
            <a:r>
              <a:rPr lang="en-GB" dirty="0" smtClean="0"/>
              <a:t>. </a:t>
            </a:r>
            <a:r>
              <a:rPr lang="en-GB" dirty="0" err="1" smtClean="0"/>
              <a:t>En</a:t>
            </a:r>
            <a:r>
              <a:rPr lang="en-GB" dirty="0" smtClean="0"/>
              <a:t> la </a:t>
            </a:r>
            <a:r>
              <a:rPr lang="en-GB" dirty="0" err="1" smtClean="0"/>
              <a:t>pràctica</a:t>
            </a:r>
            <a:r>
              <a:rPr lang="en-GB" dirty="0" smtClean="0"/>
              <a:t> </a:t>
            </a:r>
            <a:r>
              <a:rPr lang="en-GB" dirty="0" err="1" smtClean="0"/>
              <a:t>s’està</a:t>
            </a:r>
            <a:r>
              <a:rPr lang="en-GB" dirty="0" smtClean="0"/>
              <a:t> </a:t>
            </a:r>
            <a:r>
              <a:rPr lang="en-GB" dirty="0" err="1" smtClean="0"/>
              <a:t>veient</a:t>
            </a:r>
            <a:r>
              <a:rPr lang="en-GB" dirty="0" smtClean="0"/>
              <a:t> com a </a:t>
            </a:r>
            <a:r>
              <a:rPr lang="en-GB" dirty="0" err="1" smtClean="0"/>
              <a:t>complexa</a:t>
            </a:r>
            <a:r>
              <a:rPr lang="en-GB" dirty="0" smtClean="0"/>
              <a:t>: </a:t>
            </a:r>
            <a:r>
              <a:rPr lang="en-GB" dirty="0" err="1" smtClean="0"/>
              <a:t>què</a:t>
            </a:r>
            <a:r>
              <a:rPr lang="en-GB" dirty="0" smtClean="0"/>
              <a:t> </a:t>
            </a:r>
            <a:r>
              <a:rPr lang="en-GB" dirty="0" err="1" smtClean="0"/>
              <a:t>és</a:t>
            </a:r>
            <a:r>
              <a:rPr lang="en-GB" dirty="0" smtClean="0"/>
              <a:t> </a:t>
            </a:r>
            <a:r>
              <a:rPr lang="en-GB" dirty="0" err="1" smtClean="0"/>
              <a:t>comercial</a:t>
            </a:r>
            <a:r>
              <a:rPr lang="en-GB" dirty="0" smtClean="0"/>
              <a:t> </a:t>
            </a:r>
            <a:r>
              <a:rPr lang="en-GB" dirty="0" err="1" smtClean="0"/>
              <a:t>i</a:t>
            </a:r>
            <a:r>
              <a:rPr lang="en-GB" dirty="0" smtClean="0"/>
              <a:t> </a:t>
            </a:r>
            <a:r>
              <a:rPr lang="en-GB" dirty="0" err="1" smtClean="0"/>
              <a:t>què</a:t>
            </a:r>
            <a:r>
              <a:rPr lang="en-GB" dirty="0" smtClean="0"/>
              <a:t> no?</a:t>
            </a:r>
          </a:p>
          <a:p>
            <a:r>
              <a:rPr lang="ca-ES" dirty="0" smtClean="0"/>
              <a:t>CC BY-SA: Attribution-ShareAlike: Com la CC-BY, permet l’ús del material per part d’altres, fins i tot comercialment; però amb la condició que aquests altres empren la mateixa llicència CC-BY-SA. És l’emprada per la </a:t>
            </a:r>
            <a:r>
              <a:rPr lang="en-US" dirty="0" smtClean="0"/>
              <a:t>Wikipedia.</a:t>
            </a:r>
            <a:endParaRPr lang="ca-ES" dirty="0" smtClean="0"/>
          </a:p>
        </p:txBody>
      </p:sp>
    </p:spTree>
    <p:extLst>
      <p:ext uri="{BB962C8B-B14F-4D97-AF65-F5344CB8AC3E}">
        <p14:creationId xmlns:p14="http://schemas.microsoft.com/office/powerpoint/2010/main" val="18545907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Noves </a:t>
            </a:r>
            <a:r>
              <a:rPr lang="en-GB" dirty="0" err="1" smtClean="0"/>
              <a:t>plataformes</a:t>
            </a:r>
            <a:r>
              <a:rPr lang="en-GB" dirty="0" smtClean="0"/>
              <a:t> digitals, base de </a:t>
            </a:r>
            <a:r>
              <a:rPr lang="en-GB" dirty="0" err="1" smtClean="0"/>
              <a:t>noves</a:t>
            </a:r>
            <a:r>
              <a:rPr lang="en-GB" dirty="0" smtClean="0"/>
              <a:t> </a:t>
            </a:r>
            <a:r>
              <a:rPr lang="en-GB" dirty="0" err="1" smtClean="0"/>
              <a:t>revistes</a:t>
            </a:r>
            <a:endParaRPr lang="ca-ES" dirty="0"/>
          </a:p>
        </p:txBody>
      </p:sp>
      <p:sp>
        <p:nvSpPr>
          <p:cNvPr id="3" name="Content Placeholder 2"/>
          <p:cNvSpPr>
            <a:spLocks noGrp="1"/>
          </p:cNvSpPr>
          <p:nvPr>
            <p:ph idx="1"/>
          </p:nvPr>
        </p:nvSpPr>
        <p:spPr/>
        <p:txBody>
          <a:bodyPr>
            <a:normAutofit lnSpcReduction="10000"/>
          </a:bodyPr>
          <a:lstStyle/>
          <a:p>
            <a:pPr marL="0" indent="0">
              <a:buNone/>
            </a:pPr>
            <a:r>
              <a:rPr lang="en-GB" dirty="0" smtClean="0"/>
              <a:t>Un </a:t>
            </a:r>
            <a:r>
              <a:rPr lang="en-GB" dirty="0" err="1" smtClean="0"/>
              <a:t>parell</a:t>
            </a:r>
            <a:r>
              <a:rPr lang="en-GB" dirty="0" smtClean="0"/>
              <a:t> </a:t>
            </a:r>
            <a:r>
              <a:rPr lang="en-GB" dirty="0" err="1" smtClean="0"/>
              <a:t>d’exemples</a:t>
            </a:r>
            <a:r>
              <a:rPr lang="en-GB" dirty="0" smtClean="0"/>
              <a:t>:</a:t>
            </a:r>
          </a:p>
          <a:p>
            <a:pPr marL="0" indent="0">
              <a:buNone/>
            </a:pPr>
            <a:endParaRPr lang="en-GB" dirty="0" smtClean="0"/>
          </a:p>
          <a:p>
            <a:pPr marL="0" indent="0">
              <a:buNone/>
            </a:pPr>
            <a:r>
              <a:rPr lang="en-GB" dirty="0" smtClean="0"/>
              <a:t>--Open </a:t>
            </a:r>
            <a:r>
              <a:rPr lang="en-GB" dirty="0"/>
              <a:t>Journal </a:t>
            </a:r>
            <a:r>
              <a:rPr lang="en-GB" dirty="0" smtClean="0"/>
              <a:t>Systems: un software </a:t>
            </a:r>
            <a:r>
              <a:rPr lang="en-GB" dirty="0" err="1" smtClean="0"/>
              <a:t>lliure</a:t>
            </a:r>
            <a:r>
              <a:rPr lang="en-GB" dirty="0" smtClean="0"/>
              <a:t> </a:t>
            </a:r>
            <a:r>
              <a:rPr lang="en-GB" dirty="0" err="1" smtClean="0"/>
              <a:t>i</a:t>
            </a:r>
            <a:r>
              <a:rPr lang="en-GB" dirty="0" smtClean="0"/>
              <a:t> de </a:t>
            </a:r>
            <a:r>
              <a:rPr lang="en-GB" dirty="0" err="1" smtClean="0"/>
              <a:t>codi</a:t>
            </a:r>
            <a:r>
              <a:rPr lang="en-GB" dirty="0" smtClean="0"/>
              <a:t> </a:t>
            </a:r>
            <a:r>
              <a:rPr lang="en-GB" dirty="0" err="1" smtClean="0"/>
              <a:t>obert</a:t>
            </a:r>
            <a:r>
              <a:rPr lang="en-GB" dirty="0" smtClean="0"/>
              <a:t>, per a </a:t>
            </a:r>
            <a:r>
              <a:rPr lang="en-GB" dirty="0" err="1" smtClean="0"/>
              <a:t>construir</a:t>
            </a:r>
            <a:r>
              <a:rPr lang="en-GB" dirty="0" smtClean="0"/>
              <a:t> </a:t>
            </a:r>
            <a:r>
              <a:rPr lang="en-GB" dirty="0" err="1" smtClean="0"/>
              <a:t>plataformes</a:t>
            </a:r>
            <a:r>
              <a:rPr lang="en-GB" dirty="0" smtClean="0"/>
              <a:t> per a </a:t>
            </a:r>
            <a:r>
              <a:rPr lang="en-GB" dirty="0" err="1" smtClean="0"/>
              <a:t>revistes</a:t>
            </a:r>
            <a:r>
              <a:rPr lang="en-GB" dirty="0" smtClean="0"/>
              <a:t>: </a:t>
            </a:r>
            <a:r>
              <a:rPr lang="en-GB" dirty="0">
                <a:hlinkClick r:id="rId3"/>
              </a:rPr>
              <a:t>https://pkp.sfu.ca/ojs</a:t>
            </a:r>
            <a:r>
              <a:rPr lang="en-GB" dirty="0" smtClean="0">
                <a:hlinkClick r:id="rId3"/>
              </a:rPr>
              <a:t>/</a:t>
            </a:r>
            <a:endParaRPr lang="en-GB" dirty="0" smtClean="0"/>
          </a:p>
          <a:p>
            <a:r>
              <a:rPr lang="en-GB" dirty="0" smtClean="0"/>
              <a:t>Un </a:t>
            </a:r>
            <a:r>
              <a:rPr lang="en-GB" dirty="0" err="1" smtClean="0"/>
              <a:t>exemple</a:t>
            </a:r>
            <a:r>
              <a:rPr lang="en-GB" dirty="0" smtClean="0"/>
              <a:t>: les de la </a:t>
            </a:r>
            <a:r>
              <a:rPr lang="en-GB" dirty="0" err="1" smtClean="0"/>
              <a:t>Universitat</a:t>
            </a:r>
            <a:r>
              <a:rPr lang="en-GB" dirty="0" smtClean="0"/>
              <a:t> de </a:t>
            </a:r>
            <a:r>
              <a:rPr lang="en-GB" dirty="0" err="1" smtClean="0"/>
              <a:t>València</a:t>
            </a:r>
            <a:r>
              <a:rPr lang="en-GB" dirty="0" smtClean="0"/>
              <a:t> </a:t>
            </a:r>
            <a:r>
              <a:rPr lang="en-GB" dirty="0" smtClean="0">
                <a:hlinkClick r:id="rId4"/>
              </a:rPr>
              <a:t>https</a:t>
            </a:r>
            <a:r>
              <a:rPr lang="en-GB" dirty="0">
                <a:hlinkClick r:id="rId4"/>
              </a:rPr>
              <a:t>://ojs.uv.es</a:t>
            </a:r>
            <a:r>
              <a:rPr lang="en-GB" dirty="0" smtClean="0">
                <a:hlinkClick r:id="rId4"/>
              </a:rPr>
              <a:t>/</a:t>
            </a:r>
            <a:r>
              <a:rPr lang="en-GB" dirty="0" smtClean="0"/>
              <a:t>  </a:t>
            </a:r>
          </a:p>
          <a:p>
            <a:r>
              <a:rPr lang="en-GB" dirty="0" smtClean="0"/>
              <a:t>Hi ha </a:t>
            </a:r>
            <a:r>
              <a:rPr lang="en-GB" dirty="0" err="1" smtClean="0"/>
              <a:t>una</a:t>
            </a:r>
            <a:r>
              <a:rPr lang="en-GB" dirty="0" smtClean="0"/>
              <a:t> </a:t>
            </a:r>
            <a:r>
              <a:rPr lang="en-GB" dirty="0" err="1" smtClean="0"/>
              <a:t>versió</a:t>
            </a:r>
            <a:r>
              <a:rPr lang="en-GB" dirty="0" smtClean="0"/>
              <a:t> </a:t>
            </a:r>
            <a:r>
              <a:rPr lang="en-GB" dirty="0" err="1" smtClean="0"/>
              <a:t>d’aquest</a:t>
            </a:r>
            <a:r>
              <a:rPr lang="en-GB" dirty="0" smtClean="0"/>
              <a:t> software per a </a:t>
            </a:r>
            <a:r>
              <a:rPr lang="en-GB" dirty="0" err="1" smtClean="0"/>
              <a:t>publicar</a:t>
            </a:r>
            <a:r>
              <a:rPr lang="en-GB" dirty="0" smtClean="0"/>
              <a:t> </a:t>
            </a:r>
            <a:r>
              <a:rPr lang="en-GB" dirty="0" err="1" smtClean="0"/>
              <a:t>monografies</a:t>
            </a:r>
            <a:r>
              <a:rPr lang="en-GB" dirty="0" smtClean="0"/>
              <a:t>: Open Monograph Press: </a:t>
            </a:r>
            <a:r>
              <a:rPr lang="en-GB" dirty="0" smtClean="0">
                <a:hlinkClick r:id="rId5"/>
              </a:rPr>
              <a:t>https://pkp.sfu.ca/omp</a:t>
            </a:r>
            <a:r>
              <a:rPr lang="en-US" dirty="0" smtClean="0"/>
              <a:t> </a:t>
            </a:r>
          </a:p>
          <a:p>
            <a:pPr marL="0" indent="0">
              <a:buNone/>
            </a:pPr>
            <a:endParaRPr lang="en-GB" dirty="0" smtClean="0"/>
          </a:p>
          <a:p>
            <a:pPr marL="0" indent="0">
              <a:buNone/>
            </a:pPr>
            <a:r>
              <a:rPr lang="en-GB" dirty="0" smtClean="0"/>
              <a:t>--Open Library </a:t>
            </a:r>
            <a:r>
              <a:rPr lang="en-GB" dirty="0"/>
              <a:t>of Humanities (OLH</a:t>
            </a:r>
            <a:r>
              <a:rPr lang="en-GB" dirty="0" smtClean="0"/>
              <a:t>). </a:t>
            </a:r>
            <a:r>
              <a:rPr lang="en-GB" dirty="0" err="1" smtClean="0"/>
              <a:t>Plataforma</a:t>
            </a:r>
            <a:r>
              <a:rPr lang="en-GB" dirty="0" smtClean="0"/>
              <a:t> digital similar a OJS, </a:t>
            </a:r>
            <a:r>
              <a:rPr lang="en-GB" dirty="0" err="1" smtClean="0"/>
              <a:t>però</a:t>
            </a:r>
            <a:r>
              <a:rPr lang="en-GB" dirty="0" smtClean="0"/>
              <a:t> </a:t>
            </a:r>
            <a:r>
              <a:rPr lang="en-GB" dirty="0" err="1" smtClean="0"/>
              <a:t>finançada</a:t>
            </a:r>
            <a:r>
              <a:rPr lang="en-GB" dirty="0" smtClean="0"/>
              <a:t> per un </a:t>
            </a:r>
            <a:r>
              <a:rPr lang="en-GB" dirty="0" err="1" smtClean="0"/>
              <a:t>consorci</a:t>
            </a:r>
            <a:r>
              <a:rPr lang="en-GB" dirty="0" smtClean="0"/>
              <a:t> </a:t>
            </a:r>
            <a:r>
              <a:rPr lang="en-GB" dirty="0" err="1" smtClean="0"/>
              <a:t>internacional</a:t>
            </a:r>
            <a:r>
              <a:rPr lang="en-GB" dirty="0" smtClean="0"/>
              <a:t> de </a:t>
            </a:r>
            <a:r>
              <a:rPr lang="en-GB" dirty="0" err="1" smtClean="0"/>
              <a:t>biblioteques</a:t>
            </a:r>
            <a:r>
              <a:rPr lang="en-GB" dirty="0" smtClean="0"/>
              <a:t> </a:t>
            </a:r>
            <a:r>
              <a:rPr lang="en-GB" dirty="0" err="1" smtClean="0"/>
              <a:t>i</a:t>
            </a:r>
            <a:r>
              <a:rPr lang="en-GB" dirty="0" smtClean="0"/>
              <a:t> </a:t>
            </a:r>
            <a:r>
              <a:rPr lang="en-GB" dirty="0" err="1" smtClean="0"/>
              <a:t>institucions</a:t>
            </a:r>
            <a:endParaRPr lang="en-GB" dirty="0" smtClean="0"/>
          </a:p>
          <a:p>
            <a:pPr marL="0" indent="0">
              <a:buNone/>
            </a:pPr>
            <a:r>
              <a:rPr lang="en-GB" dirty="0" smtClean="0"/>
              <a:t> </a:t>
            </a:r>
            <a:r>
              <a:rPr lang="en-GB" dirty="0">
                <a:hlinkClick r:id="rId6"/>
              </a:rPr>
              <a:t>https://www.openlibhums.org/site/journals</a:t>
            </a:r>
            <a:r>
              <a:rPr lang="en-GB" dirty="0" smtClean="0">
                <a:hlinkClick r:id="rId6"/>
              </a:rPr>
              <a:t>/</a:t>
            </a:r>
            <a:r>
              <a:rPr lang="en-GB" dirty="0" smtClean="0"/>
              <a:t> </a:t>
            </a:r>
          </a:p>
          <a:p>
            <a:pPr marL="0" indent="0">
              <a:buNone/>
            </a:pPr>
            <a:endParaRPr lang="ca-ES" dirty="0"/>
          </a:p>
        </p:txBody>
      </p:sp>
      <p:sp>
        <p:nvSpPr>
          <p:cNvPr id="10" name="Rectangle 7"/>
          <p:cNvSpPr>
            <a:spLocks noChangeArrowheads="1"/>
          </p:cNvSpPr>
          <p:nvPr/>
        </p:nvSpPr>
        <p:spPr bwMode="auto">
          <a:xfrm>
            <a:off x="0" y="-123110"/>
            <a:ext cx="12192000" cy="2462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44436"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a-ES" altLang="ca-ES" sz="1000" b="0" i="0" u="none" strike="noStrike" cap="none" normalizeH="0" baseline="0" dirty="0" smtClean="0">
                <a:ln>
                  <a:noFill/>
                </a:ln>
                <a:solidFill>
                  <a:srgbClr val="292F33"/>
                </a:solidFill>
                <a:effectLst/>
                <a:latin typeface="Arial" panose="020B0604020202020204" pitchFamily="34" charset="0"/>
                <a:cs typeface="Arial" panose="020B0604020202020204" pitchFamily="34" charset="0"/>
              </a:rPr>
              <a:t>...</a:t>
            </a:r>
            <a:endParaRPr kumimoji="0" lang="ca-ES" altLang="ca-E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6010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Però</a:t>
            </a:r>
            <a:r>
              <a:rPr lang="en-GB" dirty="0" smtClean="0"/>
              <a:t> </a:t>
            </a:r>
            <a:r>
              <a:rPr lang="en-GB" dirty="0" err="1" smtClean="0"/>
              <a:t>ens</a:t>
            </a:r>
            <a:r>
              <a:rPr lang="en-GB" dirty="0" smtClean="0"/>
              <a:t> </a:t>
            </a:r>
            <a:r>
              <a:rPr lang="en-GB" dirty="0" err="1" smtClean="0"/>
              <a:t>calen</a:t>
            </a:r>
            <a:r>
              <a:rPr lang="en-GB" dirty="0" smtClean="0"/>
              <a:t> </a:t>
            </a:r>
            <a:r>
              <a:rPr lang="en-GB" dirty="0" err="1" smtClean="0"/>
              <a:t>realment</a:t>
            </a:r>
            <a:r>
              <a:rPr lang="en-GB" dirty="0" smtClean="0"/>
              <a:t> </a:t>
            </a:r>
            <a:r>
              <a:rPr lang="en-GB" dirty="0" err="1" smtClean="0"/>
              <a:t>els</a:t>
            </a:r>
            <a:r>
              <a:rPr lang="en-GB" dirty="0" smtClean="0"/>
              <a:t> formats de </a:t>
            </a:r>
            <a:r>
              <a:rPr lang="en-GB" dirty="0" err="1" smtClean="0"/>
              <a:t>publicació</a:t>
            </a:r>
            <a:r>
              <a:rPr lang="en-GB" dirty="0" smtClean="0"/>
              <a:t> </a:t>
            </a:r>
            <a:r>
              <a:rPr lang="en-GB" dirty="0" err="1" smtClean="0"/>
              <a:t>tradicionals</a:t>
            </a:r>
            <a:r>
              <a:rPr lang="en-GB" dirty="0" smtClean="0"/>
              <a:t>?</a:t>
            </a:r>
            <a:endParaRPr lang="ca-ES" dirty="0"/>
          </a:p>
        </p:txBody>
      </p:sp>
      <p:sp>
        <p:nvSpPr>
          <p:cNvPr id="3" name="Content Placeholder 2"/>
          <p:cNvSpPr>
            <a:spLocks noGrp="1"/>
          </p:cNvSpPr>
          <p:nvPr>
            <p:ph idx="1"/>
          </p:nvPr>
        </p:nvSpPr>
        <p:spPr/>
        <p:txBody>
          <a:bodyPr>
            <a:normAutofit/>
          </a:bodyPr>
          <a:lstStyle/>
          <a:p>
            <a:pPr marL="0" indent="0">
              <a:buNone/>
            </a:pPr>
            <a:r>
              <a:rPr lang="en-GB" dirty="0" smtClean="0"/>
              <a:t>De </a:t>
            </a:r>
            <a:r>
              <a:rPr lang="en-GB" dirty="0" err="1" smtClean="0"/>
              <a:t>veritat</a:t>
            </a:r>
            <a:r>
              <a:rPr lang="en-GB" dirty="0" smtClean="0"/>
              <a:t> </a:t>
            </a:r>
            <a:r>
              <a:rPr lang="en-GB" dirty="0" err="1" smtClean="0"/>
              <a:t>necessitem</a:t>
            </a:r>
            <a:r>
              <a:rPr lang="en-GB" dirty="0" smtClean="0"/>
              <a:t> que </a:t>
            </a:r>
            <a:r>
              <a:rPr lang="en-GB" dirty="0" err="1" smtClean="0"/>
              <a:t>els</a:t>
            </a:r>
            <a:r>
              <a:rPr lang="en-GB" dirty="0" smtClean="0"/>
              <a:t> </a:t>
            </a:r>
            <a:r>
              <a:rPr lang="en-GB" dirty="0" err="1" smtClean="0"/>
              <a:t>nostres</a:t>
            </a:r>
            <a:r>
              <a:rPr lang="en-GB" dirty="0" smtClean="0"/>
              <a:t> </a:t>
            </a:r>
            <a:r>
              <a:rPr lang="en-GB" dirty="0" err="1" smtClean="0"/>
              <a:t>resultats</a:t>
            </a:r>
            <a:r>
              <a:rPr lang="en-GB" dirty="0" smtClean="0"/>
              <a:t> </a:t>
            </a:r>
            <a:r>
              <a:rPr lang="en-GB" dirty="0" err="1" smtClean="0"/>
              <a:t>es</a:t>
            </a:r>
            <a:r>
              <a:rPr lang="en-GB" dirty="0" smtClean="0"/>
              <a:t> </a:t>
            </a:r>
            <a:r>
              <a:rPr lang="en-GB" dirty="0" err="1" smtClean="0"/>
              <a:t>publiquen</a:t>
            </a:r>
            <a:r>
              <a:rPr lang="en-GB" dirty="0" smtClean="0"/>
              <a:t> </a:t>
            </a:r>
            <a:r>
              <a:rPr lang="en-GB" dirty="0" err="1" smtClean="0"/>
              <a:t>en</a:t>
            </a:r>
            <a:r>
              <a:rPr lang="en-GB" dirty="0" smtClean="0"/>
              <a:t> </a:t>
            </a:r>
            <a:r>
              <a:rPr lang="en-GB" dirty="0" err="1" smtClean="0"/>
              <a:t>revistes</a:t>
            </a:r>
            <a:r>
              <a:rPr lang="en-GB" dirty="0" smtClean="0"/>
              <a:t> </a:t>
            </a:r>
            <a:r>
              <a:rPr lang="en-GB" dirty="0" err="1" smtClean="0"/>
              <a:t>convencionals</a:t>
            </a:r>
            <a:r>
              <a:rPr lang="en-GB" dirty="0" smtClean="0"/>
              <a:t> </a:t>
            </a:r>
            <a:r>
              <a:rPr lang="en-GB" dirty="0" err="1" smtClean="0"/>
              <a:t>i</a:t>
            </a:r>
            <a:r>
              <a:rPr lang="en-GB" dirty="0" smtClean="0"/>
              <a:t> </a:t>
            </a:r>
            <a:r>
              <a:rPr lang="en-GB" dirty="0" err="1" smtClean="0"/>
              <a:t>en</a:t>
            </a:r>
            <a:r>
              <a:rPr lang="en-GB" dirty="0" smtClean="0"/>
              <a:t> </a:t>
            </a:r>
            <a:r>
              <a:rPr lang="en-GB" dirty="0" err="1" smtClean="0"/>
              <a:t>monografies</a:t>
            </a:r>
            <a:r>
              <a:rPr lang="en-GB" dirty="0" smtClean="0"/>
              <a:t>? </a:t>
            </a:r>
          </a:p>
          <a:p>
            <a:pPr marL="0" indent="0">
              <a:buNone/>
            </a:pPr>
            <a:r>
              <a:rPr lang="en-GB" dirty="0" err="1" smtClean="0"/>
              <a:t>Els</a:t>
            </a:r>
            <a:r>
              <a:rPr lang="en-GB" dirty="0" smtClean="0"/>
              <a:t> </a:t>
            </a:r>
            <a:r>
              <a:rPr lang="en-GB" dirty="0" err="1" smtClean="0"/>
              <a:t>resutats</a:t>
            </a:r>
            <a:r>
              <a:rPr lang="en-GB" dirty="0" smtClean="0"/>
              <a:t> de </a:t>
            </a:r>
            <a:r>
              <a:rPr lang="en-GB" dirty="0" err="1" smtClean="0"/>
              <a:t>recerca</a:t>
            </a:r>
            <a:r>
              <a:rPr lang="en-GB" dirty="0" smtClean="0"/>
              <a:t> </a:t>
            </a:r>
            <a:r>
              <a:rPr lang="en-GB" dirty="0" err="1" smtClean="0"/>
              <a:t>ara</a:t>
            </a:r>
            <a:r>
              <a:rPr lang="en-GB" dirty="0" smtClean="0"/>
              <a:t> </a:t>
            </a:r>
            <a:r>
              <a:rPr lang="en-GB" dirty="0" err="1" smtClean="0"/>
              <a:t>es</a:t>
            </a:r>
            <a:r>
              <a:rPr lang="en-GB" dirty="0" smtClean="0"/>
              <a:t> </a:t>
            </a:r>
            <a:r>
              <a:rPr lang="en-GB" dirty="0" err="1" smtClean="0"/>
              <a:t>publiquen</a:t>
            </a:r>
            <a:r>
              <a:rPr lang="en-GB" dirty="0" smtClean="0"/>
              <a:t> </a:t>
            </a:r>
            <a:r>
              <a:rPr lang="en-GB" dirty="0" err="1" smtClean="0"/>
              <a:t>també</a:t>
            </a:r>
            <a:r>
              <a:rPr lang="en-GB" dirty="0" smtClean="0"/>
              <a:t> </a:t>
            </a:r>
            <a:r>
              <a:rPr lang="en-GB" dirty="0" err="1" smtClean="0"/>
              <a:t>d’altres</a:t>
            </a:r>
            <a:r>
              <a:rPr lang="en-GB" dirty="0" smtClean="0"/>
              <a:t> </a:t>
            </a:r>
            <a:r>
              <a:rPr lang="en-GB" dirty="0" err="1" smtClean="0"/>
              <a:t>maneres</a:t>
            </a:r>
            <a:r>
              <a:rPr lang="en-GB" dirty="0" smtClean="0"/>
              <a:t>:</a:t>
            </a:r>
          </a:p>
          <a:p>
            <a:endParaRPr lang="en-GB" dirty="0" smtClean="0"/>
          </a:p>
          <a:p>
            <a:r>
              <a:rPr lang="en-GB" dirty="0"/>
              <a:t>L</a:t>
            </a:r>
            <a:r>
              <a:rPr lang="en-GB" dirty="0" smtClean="0"/>
              <a:t>es </a:t>
            </a:r>
            <a:r>
              <a:rPr lang="en-GB" dirty="0" err="1" smtClean="0"/>
              <a:t>xarxes</a:t>
            </a:r>
            <a:r>
              <a:rPr lang="en-GB" dirty="0" smtClean="0"/>
              <a:t> socials </a:t>
            </a:r>
            <a:r>
              <a:rPr lang="en-GB" dirty="0" err="1" smtClean="0"/>
              <a:t>d’investigadors</a:t>
            </a:r>
            <a:r>
              <a:rPr lang="en-GB" dirty="0" smtClean="0"/>
              <a:t> (Academia.edu, </a:t>
            </a:r>
            <a:r>
              <a:rPr lang="en-GB" dirty="0" err="1" smtClean="0"/>
              <a:t>ResearchGate</a:t>
            </a:r>
            <a:r>
              <a:rPr lang="en-GB" dirty="0" smtClean="0"/>
              <a:t> etc.) </a:t>
            </a:r>
            <a:r>
              <a:rPr lang="en-GB" dirty="0" err="1" smtClean="0"/>
              <a:t>permeten</a:t>
            </a:r>
            <a:r>
              <a:rPr lang="en-GB" dirty="0" smtClean="0"/>
              <a:t> </a:t>
            </a:r>
            <a:r>
              <a:rPr lang="en-GB" dirty="0" err="1" smtClean="0"/>
              <a:t>pujar</a:t>
            </a:r>
            <a:r>
              <a:rPr lang="en-GB" dirty="0" smtClean="0"/>
              <a:t> </a:t>
            </a:r>
            <a:r>
              <a:rPr lang="en-GB" dirty="0" err="1" smtClean="0"/>
              <a:t>presentacions</a:t>
            </a:r>
            <a:r>
              <a:rPr lang="en-GB" dirty="0" smtClean="0"/>
              <a:t>, </a:t>
            </a:r>
            <a:r>
              <a:rPr lang="en-GB" dirty="0" err="1" smtClean="0"/>
              <a:t>xarrades</a:t>
            </a:r>
            <a:r>
              <a:rPr lang="en-GB" dirty="0" smtClean="0"/>
              <a:t>, </a:t>
            </a:r>
            <a:r>
              <a:rPr lang="en-GB" dirty="0" err="1" smtClean="0"/>
              <a:t>esborranys</a:t>
            </a:r>
            <a:r>
              <a:rPr lang="en-GB" dirty="0" smtClean="0"/>
              <a:t>… que a </a:t>
            </a:r>
            <a:r>
              <a:rPr lang="en-GB" dirty="0" err="1" smtClean="0"/>
              <a:t>continuació</a:t>
            </a:r>
            <a:r>
              <a:rPr lang="en-GB" dirty="0" smtClean="0"/>
              <a:t> </a:t>
            </a:r>
            <a:r>
              <a:rPr lang="en-GB" dirty="0" err="1" smtClean="0"/>
              <a:t>poden</a:t>
            </a:r>
            <a:r>
              <a:rPr lang="en-GB" dirty="0" smtClean="0"/>
              <a:t> </a:t>
            </a:r>
            <a:r>
              <a:rPr lang="en-GB" dirty="0" err="1" smtClean="0"/>
              <a:t>ser</a:t>
            </a:r>
            <a:r>
              <a:rPr lang="en-GB" dirty="0" smtClean="0"/>
              <a:t> </a:t>
            </a:r>
            <a:r>
              <a:rPr lang="en-GB" dirty="0" err="1" smtClean="0"/>
              <a:t>comentats</a:t>
            </a:r>
            <a:r>
              <a:rPr lang="en-GB" dirty="0" smtClean="0"/>
              <a:t> (peer-reviewed) </a:t>
            </a:r>
            <a:r>
              <a:rPr lang="en-GB" dirty="0" err="1" smtClean="0"/>
              <a:t>pels</a:t>
            </a:r>
            <a:r>
              <a:rPr lang="en-GB" dirty="0" smtClean="0"/>
              <a:t> </a:t>
            </a:r>
            <a:r>
              <a:rPr lang="en-GB" dirty="0" err="1" smtClean="0"/>
              <a:t>col·legues</a:t>
            </a:r>
            <a:r>
              <a:rPr lang="en-GB" dirty="0" smtClean="0"/>
              <a:t> de </a:t>
            </a:r>
            <a:r>
              <a:rPr lang="en-GB" dirty="0" err="1" smtClean="0"/>
              <a:t>l’autor</a:t>
            </a:r>
            <a:r>
              <a:rPr lang="en-GB" dirty="0" smtClean="0"/>
              <a:t>.</a:t>
            </a:r>
          </a:p>
          <a:p>
            <a:r>
              <a:rPr lang="en-GB" dirty="0" err="1" smtClean="0"/>
              <a:t>Aquest</a:t>
            </a:r>
            <a:r>
              <a:rPr lang="en-GB" dirty="0" smtClean="0"/>
              <a:t> </a:t>
            </a:r>
            <a:r>
              <a:rPr lang="en-GB" dirty="0" err="1" smtClean="0"/>
              <a:t>és</a:t>
            </a:r>
            <a:r>
              <a:rPr lang="en-GB" dirty="0" smtClean="0"/>
              <a:t> el model de </a:t>
            </a:r>
            <a:r>
              <a:rPr lang="en-GB" dirty="0" err="1" smtClean="0"/>
              <a:t>plataforma</a:t>
            </a:r>
            <a:r>
              <a:rPr lang="en-GB" dirty="0" smtClean="0"/>
              <a:t> de GitHub (developers) </a:t>
            </a:r>
            <a:r>
              <a:rPr lang="en-GB" dirty="0" err="1"/>
              <a:t>i</a:t>
            </a:r>
            <a:r>
              <a:rPr lang="en-GB" dirty="0" smtClean="0"/>
              <a:t> </a:t>
            </a:r>
            <a:r>
              <a:rPr lang="en-GB" dirty="0" err="1" smtClean="0"/>
              <a:t>d’arXiv</a:t>
            </a:r>
            <a:r>
              <a:rPr lang="en-GB" dirty="0" smtClean="0"/>
              <a:t> (</a:t>
            </a:r>
            <a:r>
              <a:rPr lang="en-GB" dirty="0" err="1" smtClean="0"/>
              <a:t>científics</a:t>
            </a:r>
            <a:r>
              <a:rPr lang="en-GB" dirty="0" smtClean="0"/>
              <a:t>): ells </a:t>
            </a:r>
            <a:r>
              <a:rPr lang="en-GB" dirty="0" err="1" smtClean="0"/>
              <a:t>publiquen</a:t>
            </a:r>
            <a:r>
              <a:rPr lang="en-GB" dirty="0" smtClean="0"/>
              <a:t> primer </a:t>
            </a:r>
            <a:r>
              <a:rPr lang="en-GB" dirty="0" err="1" smtClean="0"/>
              <a:t>allí</a:t>
            </a:r>
            <a:r>
              <a:rPr lang="en-GB" dirty="0" smtClean="0"/>
              <a:t>; </a:t>
            </a:r>
            <a:r>
              <a:rPr lang="en-GB" dirty="0" err="1" smtClean="0"/>
              <a:t>després</a:t>
            </a:r>
            <a:r>
              <a:rPr lang="en-GB" dirty="0" smtClean="0"/>
              <a:t> </a:t>
            </a:r>
            <a:r>
              <a:rPr lang="en-GB" dirty="0" err="1" smtClean="0"/>
              <a:t>són</a:t>
            </a:r>
            <a:r>
              <a:rPr lang="en-GB" dirty="0" smtClean="0"/>
              <a:t> </a:t>
            </a:r>
            <a:r>
              <a:rPr lang="en-GB" dirty="0" err="1" smtClean="0"/>
              <a:t>revisats</a:t>
            </a:r>
            <a:r>
              <a:rPr lang="en-GB" dirty="0" smtClean="0"/>
              <a:t> </a:t>
            </a:r>
            <a:r>
              <a:rPr lang="en-GB" dirty="0" err="1" smtClean="0"/>
              <a:t>pels</a:t>
            </a:r>
            <a:r>
              <a:rPr lang="en-GB" dirty="0" smtClean="0"/>
              <a:t> </a:t>
            </a:r>
            <a:r>
              <a:rPr lang="en-GB" dirty="0" err="1" smtClean="0"/>
              <a:t>col·legues</a:t>
            </a:r>
            <a:r>
              <a:rPr lang="en-GB" dirty="0" smtClean="0"/>
              <a:t>; </a:t>
            </a:r>
            <a:r>
              <a:rPr lang="en-GB" dirty="0" err="1" smtClean="0"/>
              <a:t>finalment</a:t>
            </a:r>
            <a:r>
              <a:rPr lang="en-GB" dirty="0" smtClean="0"/>
              <a:t> </a:t>
            </a:r>
            <a:r>
              <a:rPr lang="en-GB" dirty="0" err="1" smtClean="0"/>
              <a:t>canvien</a:t>
            </a:r>
            <a:r>
              <a:rPr lang="en-GB" dirty="0" smtClean="0"/>
              <a:t> la </a:t>
            </a:r>
            <a:r>
              <a:rPr lang="en-GB" dirty="0" err="1" smtClean="0"/>
              <a:t>primera</a:t>
            </a:r>
            <a:r>
              <a:rPr lang="en-GB" dirty="0" smtClean="0"/>
              <a:t> </a:t>
            </a:r>
            <a:r>
              <a:rPr lang="en-GB" dirty="0" err="1" smtClean="0"/>
              <a:t>versió</a:t>
            </a:r>
            <a:r>
              <a:rPr lang="en-GB" dirty="0" smtClean="0"/>
              <a:t> per </a:t>
            </a:r>
            <a:r>
              <a:rPr lang="en-GB" dirty="0" err="1" smtClean="0"/>
              <a:t>una</a:t>
            </a:r>
            <a:r>
              <a:rPr lang="en-GB" dirty="0" smtClean="0"/>
              <a:t> </a:t>
            </a:r>
            <a:r>
              <a:rPr lang="en-GB" dirty="0" err="1" smtClean="0"/>
              <a:t>altra</a:t>
            </a:r>
            <a:r>
              <a:rPr lang="en-GB" dirty="0" smtClean="0"/>
              <a:t> </a:t>
            </a:r>
            <a:r>
              <a:rPr lang="en-GB" dirty="0" err="1" smtClean="0"/>
              <a:t>millorada</a:t>
            </a:r>
            <a:r>
              <a:rPr lang="en-GB" dirty="0" smtClean="0"/>
              <a:t>. </a:t>
            </a:r>
            <a:r>
              <a:rPr lang="en-GB" dirty="0" smtClean="0">
                <a:hlinkClick r:id="rId3"/>
              </a:rPr>
              <a:t>https</a:t>
            </a:r>
            <a:r>
              <a:rPr lang="en-GB" dirty="0">
                <a:hlinkClick r:id="rId3"/>
              </a:rPr>
              <a:t>://arxiv.org</a:t>
            </a:r>
            <a:r>
              <a:rPr lang="en-GB" dirty="0" smtClean="0">
                <a:hlinkClick r:id="rId3"/>
              </a:rPr>
              <a:t>/</a:t>
            </a:r>
            <a:r>
              <a:rPr lang="en-GB" dirty="0" smtClean="0"/>
              <a:t>  </a:t>
            </a:r>
            <a:r>
              <a:rPr lang="en-GB" dirty="0">
                <a:hlinkClick r:id="rId4"/>
              </a:rPr>
              <a:t>https://github.com</a:t>
            </a:r>
            <a:r>
              <a:rPr lang="en-GB" dirty="0" smtClean="0">
                <a:hlinkClick r:id="rId4"/>
              </a:rPr>
              <a:t>/</a:t>
            </a:r>
            <a:r>
              <a:rPr lang="en-GB" dirty="0" smtClean="0"/>
              <a:t> </a:t>
            </a:r>
          </a:p>
          <a:p>
            <a:endParaRPr lang="en-GB" dirty="0" smtClean="0"/>
          </a:p>
        </p:txBody>
      </p:sp>
    </p:spTree>
    <p:extLst>
      <p:ext uri="{BB962C8B-B14F-4D97-AF65-F5344CB8AC3E}">
        <p14:creationId xmlns:p14="http://schemas.microsoft.com/office/powerpoint/2010/main" val="37057588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i="1" dirty="0" smtClean="0"/>
              <a:t>Discrete analysis</a:t>
            </a:r>
            <a:r>
              <a:rPr lang="en-GB" dirty="0" smtClean="0"/>
              <a:t>: model per a </a:t>
            </a:r>
            <a:r>
              <a:rPr lang="en-GB" dirty="0" err="1" smtClean="0"/>
              <a:t>revistes</a:t>
            </a:r>
            <a:r>
              <a:rPr lang="en-GB" dirty="0" smtClean="0"/>
              <a:t> </a:t>
            </a:r>
            <a:r>
              <a:rPr lang="en-GB" dirty="0" err="1" smtClean="0"/>
              <a:t>en</a:t>
            </a:r>
            <a:r>
              <a:rPr lang="en-GB" dirty="0" smtClean="0"/>
              <a:t> el </a:t>
            </a:r>
            <a:r>
              <a:rPr lang="en-GB" dirty="0" err="1" smtClean="0"/>
              <a:t>futur</a:t>
            </a:r>
            <a:r>
              <a:rPr lang="en-GB" dirty="0" smtClean="0"/>
              <a:t>?</a:t>
            </a:r>
            <a:endParaRPr lang="ca-ES" i="1" dirty="0"/>
          </a:p>
        </p:txBody>
      </p:sp>
      <p:sp>
        <p:nvSpPr>
          <p:cNvPr id="3" name="Content Placeholder 2"/>
          <p:cNvSpPr>
            <a:spLocks noGrp="1"/>
          </p:cNvSpPr>
          <p:nvPr>
            <p:ph idx="1"/>
          </p:nvPr>
        </p:nvSpPr>
        <p:spPr/>
        <p:txBody>
          <a:bodyPr>
            <a:normAutofit fontScale="92500"/>
          </a:bodyPr>
          <a:lstStyle/>
          <a:p>
            <a:pPr marL="0" indent="0">
              <a:buNone/>
            </a:pPr>
            <a:r>
              <a:rPr lang="en-GB" dirty="0" smtClean="0"/>
              <a:t>La nova </a:t>
            </a:r>
            <a:r>
              <a:rPr lang="en-GB" dirty="0" err="1" smtClean="0"/>
              <a:t>revista</a:t>
            </a:r>
            <a:r>
              <a:rPr lang="en-GB" dirty="0" smtClean="0"/>
              <a:t> de </a:t>
            </a:r>
            <a:r>
              <a:rPr lang="en-GB" dirty="0" err="1" smtClean="0"/>
              <a:t>matemàtiques</a:t>
            </a:r>
            <a:r>
              <a:rPr lang="en-GB" dirty="0" smtClean="0"/>
              <a:t> </a:t>
            </a:r>
            <a:r>
              <a:rPr lang="en-GB" i="1" dirty="0" smtClean="0"/>
              <a:t>Discrete </a:t>
            </a:r>
            <a:r>
              <a:rPr lang="en-GB" i="1" dirty="0"/>
              <a:t>Analysis</a:t>
            </a:r>
            <a:r>
              <a:rPr lang="en-GB" dirty="0"/>
              <a:t> (</a:t>
            </a:r>
            <a:r>
              <a:rPr lang="en-GB" dirty="0">
                <a:hlinkClick r:id="rId3"/>
              </a:rPr>
              <a:t>http://discreteanalysisjournal.com</a:t>
            </a:r>
            <a:r>
              <a:rPr lang="en-GB" dirty="0" smtClean="0">
                <a:hlinkClick r:id="rId3"/>
              </a:rPr>
              <a:t>/</a:t>
            </a:r>
            <a:r>
              <a:rPr lang="en-GB" dirty="0" smtClean="0"/>
              <a:t>) </a:t>
            </a:r>
            <a:r>
              <a:rPr lang="en-GB" dirty="0" err="1" smtClean="0"/>
              <a:t>és</a:t>
            </a:r>
            <a:r>
              <a:rPr lang="en-GB" dirty="0" smtClean="0"/>
              <a:t> un </a:t>
            </a:r>
            <a:r>
              <a:rPr lang="en-GB" dirty="0" err="1" smtClean="0"/>
              <a:t>híbrid</a:t>
            </a:r>
            <a:r>
              <a:rPr lang="en-GB" dirty="0" smtClean="0"/>
              <a:t> </a:t>
            </a:r>
            <a:r>
              <a:rPr lang="en-GB" dirty="0" err="1" smtClean="0"/>
              <a:t>dels</a:t>
            </a:r>
            <a:r>
              <a:rPr lang="en-GB" dirty="0" smtClean="0"/>
              <a:t> dos models.</a:t>
            </a:r>
          </a:p>
          <a:p>
            <a:pPr marL="0" indent="0">
              <a:buNone/>
            </a:pPr>
            <a:endParaRPr lang="en-GB" dirty="0"/>
          </a:p>
          <a:p>
            <a:r>
              <a:rPr lang="en-GB" dirty="0"/>
              <a:t>“</a:t>
            </a:r>
            <a:r>
              <a:rPr lang="en-US" i="1" dirty="0"/>
              <a:t>Discrete Analysis </a:t>
            </a:r>
            <a:r>
              <a:rPr lang="en-US" dirty="0"/>
              <a:t>is an </a:t>
            </a:r>
            <a:r>
              <a:rPr lang="en-US" dirty="0" err="1"/>
              <a:t>arXiv</a:t>
            </a:r>
            <a:r>
              <a:rPr lang="en-US" dirty="0"/>
              <a:t> overlay journal. This means that while we have a conventional editorial board and refereeing process, we do not host the articles we accept or offer a formatting and copy-editing service. Instead, we simply link to preprints that are posted on the </a:t>
            </a:r>
            <a:r>
              <a:rPr lang="en-US" dirty="0" err="1"/>
              <a:t>arXiv</a:t>
            </a:r>
            <a:r>
              <a:rPr lang="en-US" dirty="0"/>
              <a:t>, which we believe amply meets the needs of our readers. As a result, the cost of running the journal, while not quite zero, is extremely low. Therefore, there are no charges for authors (and obviously none for readers, since the accepted papers are on the </a:t>
            </a:r>
            <a:r>
              <a:rPr lang="en-US" dirty="0" err="1"/>
              <a:t>arXiv</a:t>
            </a:r>
            <a:r>
              <a:rPr lang="en-US" dirty="0" smtClean="0"/>
              <a:t>)</a:t>
            </a:r>
            <a:r>
              <a:rPr lang="en-GB" dirty="0" smtClean="0"/>
              <a:t>” (</a:t>
            </a:r>
            <a:r>
              <a:rPr lang="en-GB" dirty="0">
                <a:hlinkClick r:id="rId4"/>
              </a:rPr>
              <a:t>http://</a:t>
            </a:r>
            <a:r>
              <a:rPr lang="en-GB" dirty="0" smtClean="0">
                <a:hlinkClick r:id="rId4"/>
              </a:rPr>
              <a:t>discreteanalysisjournal.com/for-authors</a:t>
            </a:r>
            <a:r>
              <a:rPr lang="en-GB" dirty="0" smtClean="0"/>
              <a:t>).</a:t>
            </a:r>
          </a:p>
          <a:p>
            <a:pPr marL="0" indent="0">
              <a:buNone/>
            </a:pPr>
            <a:endParaRPr lang="en-GB" dirty="0" smtClean="0"/>
          </a:p>
          <a:p>
            <a:pPr marL="0" indent="0">
              <a:buNone/>
            </a:pPr>
            <a:r>
              <a:rPr lang="en-GB" dirty="0" smtClean="0"/>
              <a:t>El paper de la </a:t>
            </a:r>
            <a:r>
              <a:rPr lang="en-GB" dirty="0" err="1" smtClean="0"/>
              <a:t>revista</a:t>
            </a:r>
            <a:r>
              <a:rPr lang="en-GB" dirty="0" smtClean="0"/>
              <a:t> </a:t>
            </a:r>
            <a:r>
              <a:rPr lang="en-GB" dirty="0" err="1" smtClean="0"/>
              <a:t>és</a:t>
            </a:r>
            <a:r>
              <a:rPr lang="en-GB" dirty="0" smtClean="0"/>
              <a:t> </a:t>
            </a:r>
            <a:r>
              <a:rPr lang="en-GB" dirty="0" err="1" smtClean="0"/>
              <a:t>ací</a:t>
            </a:r>
            <a:r>
              <a:rPr lang="en-GB" dirty="0" smtClean="0"/>
              <a:t> </a:t>
            </a:r>
            <a:r>
              <a:rPr lang="en-GB" i="1" dirty="0" err="1" smtClean="0"/>
              <a:t>marcar</a:t>
            </a:r>
            <a:r>
              <a:rPr lang="en-GB" dirty="0" smtClean="0"/>
              <a:t> </a:t>
            </a:r>
            <a:r>
              <a:rPr lang="en-GB" dirty="0" err="1" smtClean="0"/>
              <a:t>l’article</a:t>
            </a:r>
            <a:r>
              <a:rPr lang="en-GB" dirty="0" smtClean="0"/>
              <a:t> </a:t>
            </a:r>
            <a:r>
              <a:rPr lang="en-GB" dirty="0" err="1" smtClean="0"/>
              <a:t>amb</a:t>
            </a:r>
            <a:r>
              <a:rPr lang="en-GB" dirty="0" smtClean="0"/>
              <a:t> el </a:t>
            </a:r>
            <a:r>
              <a:rPr lang="en-GB" dirty="0" err="1" smtClean="0"/>
              <a:t>seu</a:t>
            </a:r>
            <a:r>
              <a:rPr lang="en-GB" dirty="0" smtClean="0"/>
              <a:t> </a:t>
            </a:r>
            <a:r>
              <a:rPr lang="en-GB" dirty="0" err="1" smtClean="0"/>
              <a:t>prestigi</a:t>
            </a:r>
            <a:r>
              <a:rPr lang="en-GB" dirty="0" smtClean="0"/>
              <a:t>.</a:t>
            </a:r>
            <a:endParaRPr lang="en-GB" dirty="0"/>
          </a:p>
          <a:p>
            <a:endParaRPr lang="ca-ES" dirty="0"/>
          </a:p>
          <a:p>
            <a:endParaRPr lang="ca-ES" dirty="0"/>
          </a:p>
        </p:txBody>
      </p:sp>
    </p:spTree>
    <p:extLst>
      <p:ext uri="{BB962C8B-B14F-4D97-AF65-F5344CB8AC3E}">
        <p14:creationId xmlns:p14="http://schemas.microsoft.com/office/powerpoint/2010/main" val="3119654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4529" y="1253770"/>
            <a:ext cx="8610600" cy="4000810"/>
          </a:xfrm>
        </p:spPr>
        <p:txBody>
          <a:bodyPr>
            <a:normAutofit/>
          </a:bodyPr>
          <a:lstStyle/>
          <a:p>
            <a:pPr algn="l"/>
            <a:r>
              <a:rPr lang="en-GB" dirty="0"/>
              <a:t>Part 2: </a:t>
            </a:r>
            <a:r>
              <a:rPr lang="en-GB" dirty="0" smtClean="0"/>
              <a:t>el </a:t>
            </a:r>
            <a:r>
              <a:rPr lang="en-GB" dirty="0" err="1" smtClean="0"/>
              <a:t>futur</a:t>
            </a:r>
            <a:r>
              <a:rPr lang="en-GB" dirty="0" smtClean="0"/>
              <a:t> digital de </a:t>
            </a:r>
            <a:r>
              <a:rPr lang="en-GB" dirty="0" err="1" smtClean="0"/>
              <a:t>l’edició</a:t>
            </a:r>
            <a:r>
              <a:rPr lang="en-GB" dirty="0" smtClean="0"/>
              <a:t> </a:t>
            </a:r>
            <a:r>
              <a:rPr lang="en-GB" dirty="0" err="1" smtClean="0"/>
              <a:t>filològica</a:t>
            </a:r>
            <a:endParaRPr lang="ca-ES" dirty="0"/>
          </a:p>
        </p:txBody>
      </p:sp>
      <p:sp>
        <p:nvSpPr>
          <p:cNvPr id="3" name="Content Placeholder 2"/>
          <p:cNvSpPr>
            <a:spLocks noGrp="1"/>
          </p:cNvSpPr>
          <p:nvPr>
            <p:ph idx="1"/>
          </p:nvPr>
        </p:nvSpPr>
        <p:spPr>
          <a:xfrm>
            <a:off x="685800" y="5087155"/>
            <a:ext cx="10820400" cy="1131530"/>
          </a:xfrm>
        </p:spPr>
        <p:txBody>
          <a:bodyPr/>
          <a:lstStyle/>
          <a:p>
            <a:pPr marL="0" indent="0">
              <a:buNone/>
            </a:pPr>
            <a:endParaRPr lang="ca-ES" dirty="0"/>
          </a:p>
        </p:txBody>
      </p:sp>
    </p:spTree>
    <p:extLst>
      <p:ext uri="{BB962C8B-B14F-4D97-AF65-F5344CB8AC3E}">
        <p14:creationId xmlns:p14="http://schemas.microsoft.com/office/powerpoint/2010/main" val="19033256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 </a:t>
            </a:r>
            <a:r>
              <a:rPr lang="en-GB" dirty="0" err="1" smtClean="0"/>
              <a:t>què</a:t>
            </a:r>
            <a:r>
              <a:rPr lang="en-GB" dirty="0" smtClean="0"/>
              <a:t> </a:t>
            </a:r>
            <a:r>
              <a:rPr lang="en-GB" dirty="0" err="1" smtClean="0"/>
              <a:t>triar</a:t>
            </a:r>
            <a:r>
              <a:rPr lang="en-GB" dirty="0" smtClean="0"/>
              <a:t> xml per a </a:t>
            </a:r>
            <a:r>
              <a:rPr lang="en-GB" dirty="0" err="1" smtClean="0"/>
              <a:t>l’edició</a:t>
            </a:r>
            <a:r>
              <a:rPr lang="en-GB" dirty="0" smtClean="0"/>
              <a:t> digital?</a:t>
            </a:r>
            <a:endParaRPr lang="ca-ES" dirty="0"/>
          </a:p>
        </p:txBody>
      </p:sp>
      <p:sp>
        <p:nvSpPr>
          <p:cNvPr id="3" name="Content Placeholder 2"/>
          <p:cNvSpPr>
            <a:spLocks noGrp="1"/>
          </p:cNvSpPr>
          <p:nvPr>
            <p:ph idx="1"/>
          </p:nvPr>
        </p:nvSpPr>
        <p:spPr/>
        <p:txBody>
          <a:bodyPr/>
          <a:lstStyle/>
          <a:p>
            <a:endParaRPr lang="en-GB" dirty="0" smtClean="0"/>
          </a:p>
          <a:p>
            <a:r>
              <a:rPr lang="en-GB" dirty="0" smtClean="0"/>
              <a:t>El pdf </a:t>
            </a:r>
            <a:r>
              <a:rPr lang="en-GB" dirty="0" err="1" smtClean="0"/>
              <a:t>aviat</a:t>
            </a:r>
            <a:r>
              <a:rPr lang="en-GB" dirty="0" smtClean="0"/>
              <a:t> no </a:t>
            </a:r>
            <a:r>
              <a:rPr lang="en-GB" dirty="0" err="1" smtClean="0"/>
              <a:t>serà</a:t>
            </a:r>
            <a:r>
              <a:rPr lang="en-GB" dirty="0" smtClean="0"/>
              <a:t> </a:t>
            </a:r>
            <a:r>
              <a:rPr lang="en-GB" dirty="0" err="1" smtClean="0"/>
              <a:t>prou</a:t>
            </a:r>
            <a:r>
              <a:rPr lang="en-GB" dirty="0" smtClean="0"/>
              <a:t>.</a:t>
            </a:r>
          </a:p>
          <a:p>
            <a:endParaRPr lang="en-GB" dirty="0" smtClean="0"/>
          </a:p>
          <a:p>
            <a:r>
              <a:rPr lang="en-GB" dirty="0" smtClean="0"/>
              <a:t>La </a:t>
            </a:r>
            <a:r>
              <a:rPr lang="en-GB" dirty="0" err="1" smtClean="0"/>
              <a:t>visibilitat</a:t>
            </a:r>
            <a:r>
              <a:rPr lang="en-GB" dirty="0" smtClean="0"/>
              <a:t> </a:t>
            </a:r>
            <a:r>
              <a:rPr lang="en-GB" dirty="0" err="1" smtClean="0"/>
              <a:t>futura</a:t>
            </a:r>
            <a:r>
              <a:rPr lang="en-GB" dirty="0" smtClean="0"/>
              <a:t> </a:t>
            </a:r>
            <a:r>
              <a:rPr lang="en-GB" dirty="0" err="1" smtClean="0"/>
              <a:t>dels</a:t>
            </a:r>
            <a:r>
              <a:rPr lang="en-GB" dirty="0" smtClean="0"/>
              <a:t> </a:t>
            </a:r>
            <a:r>
              <a:rPr lang="en-GB" dirty="0" err="1" smtClean="0"/>
              <a:t>textos</a:t>
            </a:r>
            <a:r>
              <a:rPr lang="en-GB" dirty="0" smtClean="0"/>
              <a:t> </a:t>
            </a:r>
            <a:r>
              <a:rPr lang="en-GB" dirty="0" err="1" smtClean="0"/>
              <a:t>passa</a:t>
            </a:r>
            <a:r>
              <a:rPr lang="en-GB" dirty="0" smtClean="0"/>
              <a:t> per les </a:t>
            </a:r>
            <a:r>
              <a:rPr lang="en-GB" dirty="0" err="1" smtClean="0"/>
              <a:t>màquines</a:t>
            </a:r>
            <a:r>
              <a:rPr lang="en-GB" dirty="0" smtClean="0"/>
              <a:t>: </a:t>
            </a:r>
            <a:r>
              <a:rPr lang="en-GB" dirty="0" err="1" smtClean="0"/>
              <a:t>cal</a:t>
            </a:r>
            <a:r>
              <a:rPr lang="en-GB" dirty="0" smtClean="0"/>
              <a:t> que </a:t>
            </a:r>
            <a:r>
              <a:rPr lang="en-GB" dirty="0" err="1" smtClean="0"/>
              <a:t>els</a:t>
            </a:r>
            <a:r>
              <a:rPr lang="en-GB" dirty="0" smtClean="0"/>
              <a:t> </a:t>
            </a:r>
            <a:r>
              <a:rPr lang="en-GB" dirty="0" err="1" smtClean="0"/>
              <a:t>textos</a:t>
            </a:r>
            <a:r>
              <a:rPr lang="en-GB" dirty="0" smtClean="0"/>
              <a:t> </a:t>
            </a:r>
            <a:r>
              <a:rPr lang="en-GB" dirty="0" err="1" smtClean="0"/>
              <a:t>siguen</a:t>
            </a:r>
            <a:r>
              <a:rPr lang="en-GB" dirty="0" smtClean="0"/>
              <a:t> </a:t>
            </a:r>
            <a:r>
              <a:rPr lang="en-GB" dirty="0" err="1" smtClean="0"/>
              <a:t>intel·ligibles</a:t>
            </a:r>
            <a:r>
              <a:rPr lang="en-GB" dirty="0" smtClean="0"/>
              <a:t> per les </a:t>
            </a:r>
            <a:r>
              <a:rPr lang="en-GB" dirty="0" err="1" smtClean="0"/>
              <a:t>màquines</a:t>
            </a:r>
            <a:r>
              <a:rPr lang="en-GB" dirty="0" smtClean="0"/>
              <a:t>. </a:t>
            </a:r>
          </a:p>
          <a:p>
            <a:endParaRPr lang="en-GB" dirty="0" smtClean="0"/>
          </a:p>
          <a:p>
            <a:r>
              <a:rPr lang="en-GB" dirty="0" smtClean="0"/>
              <a:t>El format pdf </a:t>
            </a:r>
            <a:r>
              <a:rPr lang="en-GB" dirty="0" err="1" smtClean="0"/>
              <a:t>és</a:t>
            </a:r>
            <a:r>
              <a:rPr lang="en-GB" dirty="0" smtClean="0"/>
              <a:t> legible per les </a:t>
            </a:r>
            <a:r>
              <a:rPr lang="en-GB" dirty="0" err="1" smtClean="0"/>
              <a:t>màquines</a:t>
            </a:r>
            <a:r>
              <a:rPr lang="en-GB" dirty="0" smtClean="0"/>
              <a:t>, </a:t>
            </a:r>
            <a:r>
              <a:rPr lang="en-GB" dirty="0" err="1" smtClean="0"/>
              <a:t>però</a:t>
            </a:r>
            <a:r>
              <a:rPr lang="en-GB" dirty="0" smtClean="0"/>
              <a:t> no </a:t>
            </a:r>
            <a:r>
              <a:rPr lang="en-GB" dirty="0" err="1" smtClean="0"/>
              <a:t>intel·ligible</a:t>
            </a:r>
            <a:r>
              <a:rPr lang="en-GB" dirty="0" smtClean="0"/>
              <a:t>: el pdf no </a:t>
            </a:r>
            <a:r>
              <a:rPr lang="en-GB" dirty="0" err="1" smtClean="0"/>
              <a:t>identifica</a:t>
            </a:r>
            <a:r>
              <a:rPr lang="en-GB" dirty="0" smtClean="0"/>
              <a:t> </a:t>
            </a:r>
            <a:r>
              <a:rPr lang="en-GB" dirty="0" err="1" smtClean="0"/>
              <a:t>topònims</a:t>
            </a:r>
            <a:r>
              <a:rPr lang="en-GB" dirty="0" smtClean="0"/>
              <a:t>, </a:t>
            </a:r>
            <a:r>
              <a:rPr lang="en-GB" dirty="0" err="1" smtClean="0"/>
              <a:t>antropònims</a:t>
            </a:r>
            <a:r>
              <a:rPr lang="en-GB" dirty="0" smtClean="0"/>
              <a:t>, cites, </a:t>
            </a:r>
            <a:r>
              <a:rPr lang="en-GB" dirty="0" err="1" smtClean="0"/>
              <a:t>referències</a:t>
            </a:r>
            <a:r>
              <a:rPr lang="en-GB" dirty="0" smtClean="0"/>
              <a:t> </a:t>
            </a:r>
            <a:r>
              <a:rPr lang="en-GB" dirty="0" err="1" smtClean="0"/>
              <a:t>bibliogràfiques</a:t>
            </a:r>
            <a:r>
              <a:rPr lang="en-GB" dirty="0" smtClean="0"/>
              <a:t>, </a:t>
            </a:r>
            <a:r>
              <a:rPr lang="en-GB" dirty="0" err="1" smtClean="0"/>
              <a:t>anotacions</a:t>
            </a:r>
            <a:r>
              <a:rPr lang="en-GB" dirty="0" smtClean="0"/>
              <a:t> de variants…</a:t>
            </a:r>
          </a:p>
          <a:p>
            <a:endParaRPr lang="en-GB" dirty="0" smtClean="0"/>
          </a:p>
          <a:p>
            <a:r>
              <a:rPr lang="en-GB" dirty="0" smtClean="0"/>
              <a:t>El </a:t>
            </a:r>
            <a:r>
              <a:rPr lang="en-GB" dirty="0" err="1" smtClean="0"/>
              <a:t>més</a:t>
            </a:r>
            <a:r>
              <a:rPr lang="en-GB" dirty="0" smtClean="0"/>
              <a:t> important factor: </a:t>
            </a:r>
            <a:r>
              <a:rPr lang="en-GB" dirty="0" err="1" smtClean="0"/>
              <a:t>fer</a:t>
            </a:r>
            <a:r>
              <a:rPr lang="en-GB" dirty="0" smtClean="0"/>
              <a:t> </a:t>
            </a:r>
            <a:r>
              <a:rPr lang="en-GB" dirty="0" err="1" smtClean="0"/>
              <a:t>els</a:t>
            </a:r>
            <a:r>
              <a:rPr lang="en-GB" dirty="0" smtClean="0"/>
              <a:t> </a:t>
            </a:r>
            <a:r>
              <a:rPr lang="en-GB" dirty="0" err="1" smtClean="0"/>
              <a:t>textos</a:t>
            </a:r>
            <a:r>
              <a:rPr lang="en-GB" dirty="0" smtClean="0"/>
              <a:t> </a:t>
            </a:r>
            <a:r>
              <a:rPr lang="en-GB" i="1" dirty="0" err="1" smtClean="0"/>
              <a:t>reutilitzables</a:t>
            </a:r>
            <a:r>
              <a:rPr lang="en-GB" dirty="0" smtClean="0"/>
              <a:t>.</a:t>
            </a:r>
            <a:endParaRPr lang="ca-ES" dirty="0"/>
          </a:p>
        </p:txBody>
      </p:sp>
    </p:spTree>
    <p:extLst>
      <p:ext uri="{BB962C8B-B14F-4D97-AF65-F5344CB8AC3E}">
        <p14:creationId xmlns:p14="http://schemas.microsoft.com/office/powerpoint/2010/main" val="2800798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400" dirty="0" smtClean="0"/>
              <a:t>Part 1:</a:t>
            </a:r>
            <a:br>
              <a:rPr lang="en-US" sz="4400" dirty="0" smtClean="0"/>
            </a:br>
            <a:r>
              <a:rPr lang="en-US" sz="4400" dirty="0" err="1" smtClean="0"/>
              <a:t>món</a:t>
            </a:r>
            <a:r>
              <a:rPr lang="en-US" sz="4400" dirty="0" smtClean="0"/>
              <a:t> digital I Transformations editorials</a:t>
            </a:r>
            <a:endParaRPr lang="ca-ES" sz="3100" dirty="0"/>
          </a:p>
        </p:txBody>
      </p:sp>
      <p:sp>
        <p:nvSpPr>
          <p:cNvPr id="3" name="Subtitle 2"/>
          <p:cNvSpPr>
            <a:spLocks noGrp="1"/>
          </p:cNvSpPr>
          <p:nvPr>
            <p:ph type="subTitle" idx="1"/>
          </p:nvPr>
        </p:nvSpPr>
        <p:spPr>
          <a:xfrm>
            <a:off x="1371600" y="4340540"/>
            <a:ext cx="9448800" cy="1390559"/>
          </a:xfrm>
        </p:spPr>
        <p:txBody>
          <a:bodyPr>
            <a:normAutofit/>
          </a:bodyPr>
          <a:lstStyle/>
          <a:p>
            <a:endParaRPr lang="ca-ES" sz="1600" dirty="0"/>
          </a:p>
        </p:txBody>
      </p:sp>
    </p:spTree>
    <p:extLst>
      <p:ext uri="{BB962C8B-B14F-4D97-AF65-F5344CB8AC3E}">
        <p14:creationId xmlns:p14="http://schemas.microsoft.com/office/powerpoint/2010/main" val="5082538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Els</a:t>
            </a:r>
            <a:r>
              <a:rPr lang="en-GB" dirty="0" smtClean="0"/>
              <a:t> formats .</a:t>
            </a:r>
            <a:r>
              <a:rPr lang="en-GB" dirty="0" err="1" smtClean="0"/>
              <a:t>odt</a:t>
            </a:r>
            <a:r>
              <a:rPr lang="en-GB" dirty="0" smtClean="0"/>
              <a:t> I .</a:t>
            </a:r>
            <a:r>
              <a:rPr lang="en-GB" dirty="0" err="1" smtClean="0"/>
              <a:t>docx</a:t>
            </a:r>
            <a:r>
              <a:rPr lang="en-GB" dirty="0" smtClean="0"/>
              <a:t> </a:t>
            </a:r>
            <a:r>
              <a:rPr lang="en-GB" dirty="0" err="1" smtClean="0"/>
              <a:t>ja</a:t>
            </a:r>
            <a:r>
              <a:rPr lang="en-GB" dirty="0" smtClean="0"/>
              <a:t> </a:t>
            </a:r>
            <a:r>
              <a:rPr lang="en-GB" dirty="0" err="1" smtClean="0"/>
              <a:t>contenen</a:t>
            </a:r>
            <a:r>
              <a:rPr lang="en-GB" dirty="0" smtClean="0"/>
              <a:t> xml</a:t>
            </a:r>
            <a:endParaRPr lang="ca-ES" dirty="0"/>
          </a:p>
        </p:txBody>
      </p:sp>
      <p:sp>
        <p:nvSpPr>
          <p:cNvPr id="3" name="Content Placeholder 2"/>
          <p:cNvSpPr>
            <a:spLocks noGrp="1"/>
          </p:cNvSpPr>
          <p:nvPr>
            <p:ph idx="1"/>
          </p:nvPr>
        </p:nvSpPr>
        <p:spPr/>
        <p:txBody>
          <a:bodyPr/>
          <a:lstStyle/>
          <a:p>
            <a:endParaRPr lang="ca-ES" dirty="0"/>
          </a:p>
        </p:txBody>
      </p:sp>
      <p:sp>
        <p:nvSpPr>
          <p:cNvPr id="4" name="Rectangle 3"/>
          <p:cNvSpPr/>
          <p:nvPr/>
        </p:nvSpPr>
        <p:spPr>
          <a:xfrm>
            <a:off x="1841679" y="2846231"/>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t>
            </a:r>
            <a:r>
              <a:rPr lang="en-GB" dirty="0" err="1" smtClean="0"/>
              <a:t>odt</a:t>
            </a:r>
            <a:endParaRPr lang="ca-ES" dirty="0"/>
          </a:p>
        </p:txBody>
      </p:sp>
      <p:sp>
        <p:nvSpPr>
          <p:cNvPr id="5" name="Rectangle 4"/>
          <p:cNvSpPr/>
          <p:nvPr/>
        </p:nvSpPr>
        <p:spPr>
          <a:xfrm>
            <a:off x="1841679" y="4605486"/>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t>
            </a:r>
            <a:r>
              <a:rPr lang="en-GB" dirty="0" err="1" smtClean="0"/>
              <a:t>docx</a:t>
            </a:r>
            <a:endParaRPr lang="ca-ES" dirty="0"/>
          </a:p>
        </p:txBody>
      </p:sp>
      <p:sp>
        <p:nvSpPr>
          <p:cNvPr id="6" name="Oval 5"/>
          <p:cNvSpPr/>
          <p:nvPr/>
        </p:nvSpPr>
        <p:spPr>
          <a:xfrm>
            <a:off x="7852357" y="3053963"/>
            <a:ext cx="2884867" cy="23053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Un xml </a:t>
            </a:r>
            <a:r>
              <a:rPr lang="en-GB" dirty="0" err="1" smtClean="0"/>
              <a:t>informatiu</a:t>
            </a:r>
            <a:r>
              <a:rPr lang="en-GB" dirty="0" smtClean="0"/>
              <a:t>. </a:t>
            </a:r>
            <a:r>
              <a:rPr lang="en-GB" dirty="0" err="1" smtClean="0"/>
              <a:t>Reutilitzable</a:t>
            </a:r>
            <a:r>
              <a:rPr lang="en-GB" dirty="0" smtClean="0"/>
              <a:t>. Legible per </a:t>
            </a:r>
            <a:r>
              <a:rPr lang="en-GB" dirty="0" err="1" smtClean="0"/>
              <a:t>màquines</a:t>
            </a:r>
            <a:r>
              <a:rPr lang="en-GB" dirty="0" smtClean="0"/>
              <a:t>. Convertible a </a:t>
            </a:r>
            <a:r>
              <a:rPr lang="en-GB" dirty="0" err="1" smtClean="0"/>
              <a:t>diferents</a:t>
            </a:r>
            <a:r>
              <a:rPr lang="en-GB" dirty="0" smtClean="0"/>
              <a:t> formats.</a:t>
            </a:r>
            <a:endParaRPr lang="ca-ES" dirty="0"/>
          </a:p>
        </p:txBody>
      </p:sp>
      <p:sp>
        <p:nvSpPr>
          <p:cNvPr id="7" name="Rounded Rectangle 6"/>
          <p:cNvSpPr/>
          <p:nvPr/>
        </p:nvSpPr>
        <p:spPr>
          <a:xfrm>
            <a:off x="3747753" y="3496615"/>
            <a:ext cx="3335628" cy="16098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En</a:t>
            </a:r>
            <a:r>
              <a:rPr lang="en-GB" dirty="0" smtClean="0"/>
              <a:t> un </a:t>
            </a:r>
            <a:r>
              <a:rPr lang="en-GB" dirty="0" err="1" smtClean="0"/>
              <a:t>processador</a:t>
            </a:r>
            <a:r>
              <a:rPr lang="en-GB" dirty="0" smtClean="0"/>
              <a:t> ad hoc (</a:t>
            </a:r>
            <a:r>
              <a:rPr lang="en-GB" dirty="0" err="1" smtClean="0"/>
              <a:t>oXygen</a:t>
            </a:r>
            <a:r>
              <a:rPr lang="en-GB" dirty="0" smtClean="0"/>
              <a:t> </a:t>
            </a:r>
            <a:r>
              <a:rPr lang="en-GB" dirty="0" err="1" smtClean="0"/>
              <a:t>és</a:t>
            </a:r>
            <a:r>
              <a:rPr lang="en-GB" dirty="0" smtClean="0"/>
              <a:t> </a:t>
            </a:r>
            <a:r>
              <a:rPr lang="en-GB" dirty="0" err="1" smtClean="0"/>
              <a:t>l’estàndard</a:t>
            </a:r>
            <a:r>
              <a:rPr lang="en-GB" dirty="0" smtClean="0"/>
              <a:t>), </a:t>
            </a:r>
            <a:r>
              <a:rPr lang="en-GB" dirty="0" err="1" smtClean="0"/>
              <a:t>etiquetatge</a:t>
            </a:r>
            <a:r>
              <a:rPr lang="en-GB" dirty="0" smtClean="0"/>
              <a:t> </a:t>
            </a:r>
            <a:r>
              <a:rPr lang="en-GB" dirty="0" err="1" smtClean="0"/>
              <a:t>amb</a:t>
            </a:r>
            <a:r>
              <a:rPr lang="en-GB" dirty="0" smtClean="0"/>
              <a:t> el schema, o </a:t>
            </a:r>
            <a:r>
              <a:rPr lang="en-GB" dirty="0" err="1" smtClean="0"/>
              <a:t>paquet</a:t>
            </a:r>
            <a:r>
              <a:rPr lang="en-GB" dirty="0" smtClean="0"/>
              <a:t> </a:t>
            </a:r>
            <a:r>
              <a:rPr lang="en-GB" dirty="0" err="1" smtClean="0"/>
              <a:t>d’etiquetes</a:t>
            </a:r>
            <a:r>
              <a:rPr lang="en-GB" dirty="0" smtClean="0"/>
              <a:t>, que </a:t>
            </a:r>
            <a:r>
              <a:rPr lang="en-GB" dirty="0" err="1" smtClean="0"/>
              <a:t>haurem</a:t>
            </a:r>
            <a:r>
              <a:rPr lang="en-GB" dirty="0" smtClean="0"/>
              <a:t> </a:t>
            </a:r>
            <a:r>
              <a:rPr lang="en-GB" dirty="0" err="1" smtClean="0"/>
              <a:t>triat</a:t>
            </a:r>
            <a:r>
              <a:rPr lang="en-GB" dirty="0" smtClean="0"/>
              <a:t> </a:t>
            </a:r>
            <a:r>
              <a:rPr lang="en-GB" dirty="0" err="1" smtClean="0"/>
              <a:t>i</a:t>
            </a:r>
            <a:r>
              <a:rPr lang="en-GB" dirty="0" smtClean="0"/>
              <a:t> </a:t>
            </a:r>
            <a:r>
              <a:rPr lang="en-GB" dirty="0" err="1" smtClean="0"/>
              <a:t>fixat</a:t>
            </a:r>
            <a:r>
              <a:rPr lang="en-GB" dirty="0" smtClean="0"/>
              <a:t>. </a:t>
            </a:r>
            <a:endParaRPr lang="ca-ES" dirty="0"/>
          </a:p>
        </p:txBody>
      </p:sp>
      <p:cxnSp>
        <p:nvCxnSpPr>
          <p:cNvPr id="9" name="Straight Arrow Connector 8"/>
          <p:cNvCxnSpPr/>
          <p:nvPr/>
        </p:nvCxnSpPr>
        <p:spPr>
          <a:xfrm>
            <a:off x="3136006" y="3674867"/>
            <a:ext cx="328410" cy="1320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137486" y="4842456"/>
            <a:ext cx="387569" cy="132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7315200" y="4314423"/>
            <a:ext cx="43412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2411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a-ES"/>
          </a:p>
        </p:txBody>
      </p:sp>
      <p:sp>
        <p:nvSpPr>
          <p:cNvPr id="3" name="Content Placeholder 2"/>
          <p:cNvSpPr>
            <a:spLocks noGrp="1"/>
          </p:cNvSpPr>
          <p:nvPr>
            <p:ph idx="1"/>
          </p:nvPr>
        </p:nvSpPr>
        <p:spPr>
          <a:xfrm>
            <a:off x="685800" y="764374"/>
            <a:ext cx="10820400" cy="5454312"/>
          </a:xfrm>
        </p:spPr>
        <p:txBody>
          <a:bodyPr/>
          <a:lstStyle/>
          <a:p>
            <a:endParaRPr lang="ca-ES" dirty="0"/>
          </a:p>
        </p:txBody>
      </p:sp>
      <p:sp>
        <p:nvSpPr>
          <p:cNvPr id="4" name="Oval 3"/>
          <p:cNvSpPr/>
          <p:nvPr/>
        </p:nvSpPr>
        <p:spPr>
          <a:xfrm>
            <a:off x="1152657" y="3049920"/>
            <a:ext cx="158410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xml</a:t>
            </a:r>
            <a:endParaRPr lang="ca-ES" dirty="0"/>
          </a:p>
        </p:txBody>
      </p:sp>
      <p:sp>
        <p:nvSpPr>
          <p:cNvPr id="5" name="Rectangle 4"/>
          <p:cNvSpPr/>
          <p:nvPr/>
        </p:nvSpPr>
        <p:spPr>
          <a:xfrm>
            <a:off x="4053625" y="3262930"/>
            <a:ext cx="1234226" cy="4727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Via XSLT</a:t>
            </a:r>
            <a:endParaRPr lang="ca-ES" dirty="0"/>
          </a:p>
        </p:txBody>
      </p:sp>
      <p:sp>
        <p:nvSpPr>
          <p:cNvPr id="6" name="Rounded Rectangle 5"/>
          <p:cNvSpPr/>
          <p:nvPr/>
        </p:nvSpPr>
        <p:spPr>
          <a:xfrm>
            <a:off x="7200900" y="1399674"/>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html</a:t>
            </a:r>
            <a:endParaRPr lang="ca-ES" dirty="0"/>
          </a:p>
        </p:txBody>
      </p:sp>
      <p:sp>
        <p:nvSpPr>
          <p:cNvPr id="7" name="Rounded Rectangle 6"/>
          <p:cNvSpPr/>
          <p:nvPr/>
        </p:nvSpPr>
        <p:spPr>
          <a:xfrm>
            <a:off x="7200900" y="4790941"/>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ePub</a:t>
            </a:r>
            <a:endParaRPr lang="ca-ES" dirty="0"/>
          </a:p>
        </p:txBody>
      </p:sp>
      <p:sp>
        <p:nvSpPr>
          <p:cNvPr id="8" name="Rounded Rectangle 7"/>
          <p:cNvSpPr/>
          <p:nvPr/>
        </p:nvSpPr>
        <p:spPr>
          <a:xfrm>
            <a:off x="8474299" y="3042125"/>
            <a:ext cx="914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pdf</a:t>
            </a:r>
            <a:endParaRPr lang="ca-ES" dirty="0"/>
          </a:p>
        </p:txBody>
      </p:sp>
      <p:cxnSp>
        <p:nvCxnSpPr>
          <p:cNvPr id="10" name="Straight Arrow Connector 9"/>
          <p:cNvCxnSpPr/>
          <p:nvPr/>
        </p:nvCxnSpPr>
        <p:spPr>
          <a:xfrm flipV="1">
            <a:off x="2985750" y="3507120"/>
            <a:ext cx="914400" cy="77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5383369" y="2057401"/>
            <a:ext cx="1210614" cy="6214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834130" y="4559121"/>
            <a:ext cx="978794" cy="5022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834130" y="3499325"/>
            <a:ext cx="2189408" cy="155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21715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Exemples</a:t>
            </a:r>
            <a:r>
              <a:rPr lang="en-GB" dirty="0" smtClean="0"/>
              <a:t> </a:t>
            </a:r>
            <a:r>
              <a:rPr lang="en-GB" dirty="0" err="1" smtClean="0"/>
              <a:t>d’edició</a:t>
            </a:r>
            <a:r>
              <a:rPr lang="en-GB" dirty="0" smtClean="0"/>
              <a:t> </a:t>
            </a:r>
            <a:r>
              <a:rPr lang="en-GB" dirty="0" err="1" smtClean="0"/>
              <a:t>en</a:t>
            </a:r>
            <a:r>
              <a:rPr lang="en-GB" dirty="0" smtClean="0"/>
              <a:t> xml vista </a:t>
            </a:r>
            <a:r>
              <a:rPr lang="en-GB" dirty="0" err="1" smtClean="0"/>
              <a:t>en</a:t>
            </a:r>
            <a:r>
              <a:rPr lang="en-GB" dirty="0" smtClean="0"/>
              <a:t> </a:t>
            </a:r>
            <a:r>
              <a:rPr lang="en-GB" dirty="0" err="1" smtClean="0"/>
              <a:t>navegador</a:t>
            </a:r>
            <a:endParaRPr lang="ca-ES" dirty="0"/>
          </a:p>
        </p:txBody>
      </p:sp>
      <p:sp>
        <p:nvSpPr>
          <p:cNvPr id="3" name="Content Placeholder 2"/>
          <p:cNvSpPr>
            <a:spLocks noGrp="1"/>
          </p:cNvSpPr>
          <p:nvPr>
            <p:ph idx="1"/>
          </p:nvPr>
        </p:nvSpPr>
        <p:spPr/>
        <p:txBody>
          <a:bodyPr>
            <a:normAutofit fontScale="92500" lnSpcReduction="10000"/>
          </a:bodyPr>
          <a:lstStyle/>
          <a:p>
            <a:endParaRPr lang="en-GB" dirty="0" smtClean="0"/>
          </a:p>
          <a:p>
            <a:endParaRPr lang="en-GB" dirty="0"/>
          </a:p>
          <a:p>
            <a:r>
              <a:rPr lang="en-GB" dirty="0" err="1" smtClean="0"/>
              <a:t>Mostra</a:t>
            </a:r>
            <a:r>
              <a:rPr lang="en-GB" dirty="0" smtClean="0"/>
              <a:t> de les </a:t>
            </a:r>
            <a:r>
              <a:rPr lang="en-GB" dirty="0" err="1" smtClean="0"/>
              <a:t>edicions</a:t>
            </a:r>
            <a:r>
              <a:rPr lang="en-GB" dirty="0" smtClean="0"/>
              <a:t> de </a:t>
            </a:r>
            <a:r>
              <a:rPr lang="en-GB" dirty="0" err="1" smtClean="0"/>
              <a:t>textos</a:t>
            </a:r>
            <a:r>
              <a:rPr lang="en-GB" dirty="0" smtClean="0"/>
              <a:t> </a:t>
            </a:r>
            <a:r>
              <a:rPr lang="en-GB" dirty="0" err="1" smtClean="0"/>
              <a:t>escolàstics</a:t>
            </a:r>
            <a:r>
              <a:rPr lang="en-GB" dirty="0" smtClean="0"/>
              <a:t> que </a:t>
            </a:r>
            <a:r>
              <a:rPr lang="en-GB" dirty="0" err="1" smtClean="0"/>
              <a:t>duu</a:t>
            </a:r>
            <a:r>
              <a:rPr lang="en-GB" dirty="0" smtClean="0"/>
              <a:t> a </a:t>
            </a:r>
            <a:r>
              <a:rPr lang="en-GB" dirty="0" err="1" smtClean="0"/>
              <a:t>terme</a:t>
            </a:r>
            <a:r>
              <a:rPr lang="en-GB" dirty="0" smtClean="0"/>
              <a:t> </a:t>
            </a:r>
            <a:r>
              <a:rPr lang="en-US" dirty="0" smtClean="0"/>
              <a:t>Jeffrey Witt:</a:t>
            </a:r>
            <a:endParaRPr lang="en-GB" dirty="0" smtClean="0"/>
          </a:p>
          <a:p>
            <a:r>
              <a:rPr lang="ca-ES" dirty="0" smtClean="0">
                <a:hlinkClick r:id="rId2"/>
              </a:rPr>
              <a:t>http</a:t>
            </a:r>
            <a:r>
              <a:rPr lang="ca-ES" dirty="0">
                <a:hlinkClick r:id="rId2"/>
              </a:rPr>
              <a:t>://</a:t>
            </a:r>
            <a:r>
              <a:rPr lang="ca-ES" dirty="0" smtClean="0">
                <a:hlinkClick r:id="rId2"/>
              </a:rPr>
              <a:t>petrusplaoul.org/text/lectio1</a:t>
            </a:r>
            <a:r>
              <a:rPr lang="ca-ES" dirty="0" smtClean="0"/>
              <a:t> </a:t>
            </a:r>
          </a:p>
          <a:p>
            <a:endParaRPr lang="en-GB" dirty="0" smtClean="0"/>
          </a:p>
          <a:p>
            <a:r>
              <a:rPr lang="en-GB" dirty="0" smtClean="0"/>
              <a:t>Andrew Dunning </a:t>
            </a:r>
            <a:r>
              <a:rPr lang="en-GB" dirty="0" err="1" smtClean="0"/>
              <a:t>edita</a:t>
            </a:r>
            <a:r>
              <a:rPr lang="en-GB" dirty="0" smtClean="0"/>
              <a:t> Hug de Saint-Victor:</a:t>
            </a:r>
          </a:p>
          <a:p>
            <a:r>
              <a:rPr lang="ca-ES" dirty="0">
                <a:hlinkClick r:id="rId3"/>
              </a:rPr>
              <a:t>http://</a:t>
            </a:r>
            <a:r>
              <a:rPr lang="ca-ES" dirty="0" smtClean="0">
                <a:hlinkClick r:id="rId3"/>
              </a:rPr>
              <a:t>scholarlyediting.org/2016/editions/de-oratione-dominica.dunning.html?type=regularized</a:t>
            </a:r>
            <a:r>
              <a:rPr lang="ca-ES" dirty="0" smtClean="0"/>
              <a:t>  </a:t>
            </a:r>
            <a:endParaRPr lang="en-GB" dirty="0"/>
          </a:p>
          <a:p>
            <a:endParaRPr lang="en-GB" dirty="0"/>
          </a:p>
          <a:p>
            <a:r>
              <a:rPr lang="en-GB" dirty="0" err="1" smtClean="0"/>
              <a:t>N’hi</a:t>
            </a:r>
            <a:r>
              <a:rPr lang="en-GB" dirty="0" smtClean="0"/>
              <a:t> ha que no </a:t>
            </a:r>
            <a:r>
              <a:rPr lang="en-GB" dirty="0" err="1" smtClean="0"/>
              <a:t>són</a:t>
            </a:r>
            <a:r>
              <a:rPr lang="en-GB" dirty="0" smtClean="0"/>
              <a:t> </a:t>
            </a:r>
            <a:r>
              <a:rPr lang="en-GB" dirty="0" err="1" smtClean="0"/>
              <a:t>en</a:t>
            </a:r>
            <a:r>
              <a:rPr lang="en-GB" dirty="0" smtClean="0"/>
              <a:t> </a:t>
            </a:r>
            <a:r>
              <a:rPr lang="en-GB" dirty="0" err="1" smtClean="0"/>
              <a:t>obert</a:t>
            </a:r>
            <a:r>
              <a:rPr lang="en-GB" dirty="0" smtClean="0"/>
              <a:t>, </a:t>
            </a:r>
            <a:r>
              <a:rPr lang="en-GB" dirty="0" err="1" smtClean="0"/>
              <a:t>sinó</a:t>
            </a:r>
            <a:r>
              <a:rPr lang="en-GB" dirty="0" smtClean="0"/>
              <a:t> de </a:t>
            </a:r>
            <a:r>
              <a:rPr lang="en-GB" dirty="0" err="1" smtClean="0"/>
              <a:t>pagament</a:t>
            </a:r>
            <a:r>
              <a:rPr lang="en-GB" dirty="0" smtClean="0"/>
              <a:t>, com </a:t>
            </a:r>
            <a:r>
              <a:rPr lang="en-US" dirty="0" smtClean="0"/>
              <a:t>EEBO (Early </a:t>
            </a:r>
            <a:r>
              <a:rPr lang="en-US" dirty="0"/>
              <a:t>English Books </a:t>
            </a:r>
            <a:r>
              <a:rPr lang="en-US" dirty="0" smtClean="0"/>
              <a:t>Online):</a:t>
            </a:r>
            <a:endParaRPr lang="en-GB" dirty="0" smtClean="0"/>
          </a:p>
          <a:p>
            <a:r>
              <a:rPr lang="ca-ES" dirty="0" smtClean="0">
                <a:hlinkClick r:id="rId4"/>
              </a:rPr>
              <a:t>http</a:t>
            </a:r>
            <a:r>
              <a:rPr lang="ca-ES" dirty="0">
                <a:hlinkClick r:id="rId4"/>
              </a:rPr>
              <a:t>://</a:t>
            </a:r>
            <a:r>
              <a:rPr lang="ca-ES" dirty="0" smtClean="0">
                <a:hlinkClick r:id="rId4"/>
              </a:rPr>
              <a:t>eebo.chadwyck.com/home</a:t>
            </a:r>
            <a:r>
              <a:rPr lang="ca-ES" dirty="0" smtClean="0"/>
              <a:t> </a:t>
            </a:r>
          </a:p>
          <a:p>
            <a:endParaRPr lang="ca-ES" dirty="0"/>
          </a:p>
        </p:txBody>
      </p:sp>
    </p:spTree>
    <p:extLst>
      <p:ext uri="{BB962C8B-B14F-4D97-AF65-F5344CB8AC3E}">
        <p14:creationId xmlns:p14="http://schemas.microsoft.com/office/powerpoint/2010/main" val="800502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Cada</a:t>
            </a:r>
            <a:r>
              <a:rPr lang="en-GB" dirty="0" smtClean="0"/>
              <a:t> </a:t>
            </a:r>
            <a:r>
              <a:rPr lang="en-GB" dirty="0" err="1" smtClean="0"/>
              <a:t>dia</a:t>
            </a:r>
            <a:r>
              <a:rPr lang="en-GB" dirty="0" smtClean="0"/>
              <a:t> Noves </a:t>
            </a:r>
            <a:r>
              <a:rPr lang="en-GB" dirty="0" err="1" smtClean="0"/>
              <a:t>eines</a:t>
            </a:r>
            <a:r>
              <a:rPr lang="en-GB" dirty="0" smtClean="0"/>
              <a:t>:</a:t>
            </a:r>
            <a:br>
              <a:rPr lang="en-GB" dirty="0" smtClean="0"/>
            </a:br>
            <a:r>
              <a:rPr lang="en-GB" dirty="0" err="1" smtClean="0"/>
              <a:t>Interoperabilitat</a:t>
            </a:r>
            <a:r>
              <a:rPr lang="en-GB" dirty="0" smtClean="0"/>
              <a:t> xml - html</a:t>
            </a:r>
            <a:endParaRPr lang="ca-ES" dirty="0"/>
          </a:p>
        </p:txBody>
      </p:sp>
      <p:sp>
        <p:nvSpPr>
          <p:cNvPr id="3" name="Content Placeholder 2"/>
          <p:cNvSpPr>
            <a:spLocks noGrp="1"/>
          </p:cNvSpPr>
          <p:nvPr>
            <p:ph idx="1"/>
          </p:nvPr>
        </p:nvSpPr>
        <p:spPr/>
        <p:txBody>
          <a:bodyPr/>
          <a:lstStyle/>
          <a:p>
            <a:pPr marL="0" indent="0">
              <a:buNone/>
            </a:pPr>
            <a:r>
              <a:rPr lang="en-GB" dirty="0" err="1" smtClean="0"/>
              <a:t>Cada</a:t>
            </a:r>
            <a:r>
              <a:rPr lang="en-GB" dirty="0" smtClean="0"/>
              <a:t> </a:t>
            </a:r>
            <a:r>
              <a:rPr lang="en-GB" dirty="0" err="1" smtClean="0"/>
              <a:t>dia</a:t>
            </a:r>
            <a:r>
              <a:rPr lang="en-GB" dirty="0" smtClean="0"/>
              <a:t> </a:t>
            </a:r>
            <a:r>
              <a:rPr lang="en-GB" dirty="0" err="1" smtClean="0"/>
              <a:t>apareixen</a:t>
            </a:r>
            <a:r>
              <a:rPr lang="en-GB" dirty="0" smtClean="0"/>
              <a:t> </a:t>
            </a:r>
            <a:r>
              <a:rPr lang="en-GB" dirty="0" err="1" smtClean="0"/>
              <a:t>iniciatives</a:t>
            </a:r>
            <a:r>
              <a:rPr lang="en-GB" dirty="0" smtClean="0"/>
              <a:t> </a:t>
            </a:r>
            <a:r>
              <a:rPr lang="en-GB" dirty="0" err="1" smtClean="0"/>
              <a:t>noves</a:t>
            </a:r>
            <a:r>
              <a:rPr lang="en-GB" dirty="0" smtClean="0"/>
              <a:t> per </a:t>
            </a:r>
            <a:r>
              <a:rPr lang="en-GB" dirty="0" err="1" smtClean="0"/>
              <a:t>millorar</a:t>
            </a:r>
            <a:r>
              <a:rPr lang="en-GB" dirty="0" smtClean="0"/>
              <a:t> la </a:t>
            </a:r>
            <a:r>
              <a:rPr lang="en-GB" dirty="0" err="1" smtClean="0"/>
              <a:t>projecció</a:t>
            </a:r>
            <a:r>
              <a:rPr lang="en-GB" dirty="0" smtClean="0"/>
              <a:t> de documents xml a </a:t>
            </a:r>
            <a:r>
              <a:rPr lang="en-GB" dirty="0" err="1" smtClean="0"/>
              <a:t>d’altres</a:t>
            </a:r>
            <a:r>
              <a:rPr lang="en-GB" dirty="0" smtClean="0"/>
              <a:t> formats. </a:t>
            </a:r>
          </a:p>
          <a:p>
            <a:pPr marL="0" indent="0">
              <a:buNone/>
            </a:pPr>
            <a:endParaRPr lang="en-GB" dirty="0"/>
          </a:p>
          <a:p>
            <a:pPr marL="0" indent="0">
              <a:buNone/>
            </a:pPr>
            <a:r>
              <a:rPr lang="en-GB" dirty="0" smtClean="0"/>
              <a:t>Per a xml – html</a:t>
            </a:r>
            <a:r>
              <a:rPr lang="ca-ES" dirty="0" smtClean="0"/>
              <a:t>, al col·loqui DiXIT d’Atwerp, el 06/10/2016 </a:t>
            </a:r>
            <a:r>
              <a:rPr lang="ca-ES" dirty="0"/>
              <a:t>Roberto Rosselli del Turco </a:t>
            </a:r>
            <a:r>
              <a:rPr lang="ca-ES" dirty="0" smtClean="0"/>
              <a:t>ha presentat </a:t>
            </a:r>
            <a:r>
              <a:rPr lang="ca-ES" dirty="0"/>
              <a:t>la versió 2 d'EVT: Edition Visualization Technology: Digital edition visualization software</a:t>
            </a:r>
            <a:r>
              <a:rPr lang="ca-ES" dirty="0" smtClean="0"/>
              <a:t>. Consulteu-ne les filmines ací:</a:t>
            </a:r>
          </a:p>
          <a:p>
            <a:pPr marL="0" indent="0">
              <a:buNone/>
            </a:pPr>
            <a:endParaRPr lang="ca-ES" dirty="0"/>
          </a:p>
          <a:p>
            <a:r>
              <a:rPr lang="ca-ES" dirty="0">
                <a:hlinkClick r:id="rId2"/>
              </a:rPr>
              <a:t>https://sourceforge.net/projects/evt-project/?source=typ_redirect</a:t>
            </a:r>
            <a:endParaRPr lang="ca-ES" dirty="0"/>
          </a:p>
          <a:p>
            <a:endParaRPr lang="ca-ES" dirty="0"/>
          </a:p>
        </p:txBody>
      </p:sp>
    </p:spTree>
    <p:extLst>
      <p:ext uri="{BB962C8B-B14F-4D97-AF65-F5344CB8AC3E}">
        <p14:creationId xmlns:p14="http://schemas.microsoft.com/office/powerpoint/2010/main" val="3973177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Cada</a:t>
            </a:r>
            <a:r>
              <a:rPr lang="en-GB" dirty="0" smtClean="0"/>
              <a:t> </a:t>
            </a:r>
            <a:r>
              <a:rPr lang="en-GB" dirty="0" err="1" smtClean="0"/>
              <a:t>dia</a:t>
            </a:r>
            <a:r>
              <a:rPr lang="en-GB" dirty="0" smtClean="0"/>
              <a:t> </a:t>
            </a:r>
            <a:r>
              <a:rPr lang="en-GB" dirty="0" err="1" smtClean="0"/>
              <a:t>noves</a:t>
            </a:r>
            <a:r>
              <a:rPr lang="en-GB" dirty="0" smtClean="0"/>
              <a:t> </a:t>
            </a:r>
            <a:r>
              <a:rPr lang="en-GB" dirty="0" err="1" smtClean="0"/>
              <a:t>eines</a:t>
            </a:r>
            <a:r>
              <a:rPr lang="en-GB" dirty="0" smtClean="0"/>
              <a:t>:</a:t>
            </a:r>
            <a:br>
              <a:rPr lang="en-GB" dirty="0" smtClean="0"/>
            </a:br>
            <a:r>
              <a:rPr lang="en-GB" dirty="0" err="1" smtClean="0"/>
              <a:t>conversió</a:t>
            </a:r>
            <a:r>
              <a:rPr lang="en-GB" dirty="0" smtClean="0"/>
              <a:t> xml - pdf</a:t>
            </a:r>
            <a:endParaRPr lang="ca-ES" dirty="0"/>
          </a:p>
        </p:txBody>
      </p:sp>
      <p:sp>
        <p:nvSpPr>
          <p:cNvPr id="3" name="Content Placeholder 2"/>
          <p:cNvSpPr>
            <a:spLocks noGrp="1"/>
          </p:cNvSpPr>
          <p:nvPr>
            <p:ph idx="1"/>
          </p:nvPr>
        </p:nvSpPr>
        <p:spPr>
          <a:xfrm>
            <a:off x="685800" y="2155923"/>
            <a:ext cx="10820400" cy="4024125"/>
          </a:xfrm>
        </p:spPr>
        <p:txBody>
          <a:bodyPr/>
          <a:lstStyle/>
          <a:p>
            <a:r>
              <a:rPr lang="ca-ES" noProof="1" smtClean="0"/>
              <a:t>El TEI Critical Apparatus Toolbox de Marjorie Burghart (que ja permet visualitzar en paral·lel la transcripció de diferents manuscrits, i comprovar si el teu document xml està ben format), està a punt incorporar una eina per a conversió xml-pdf d’edicions filològiques: </a:t>
            </a:r>
          </a:p>
          <a:p>
            <a:endParaRPr lang="ca-ES" noProof="1" smtClean="0"/>
          </a:p>
          <a:p>
            <a:r>
              <a:rPr lang="ca-ES" noProof="1">
                <a:hlinkClick r:id="rId2"/>
              </a:rPr>
              <a:t>http://ciham-digital.huma-num.fr/teitoolbox</a:t>
            </a:r>
            <a:r>
              <a:rPr lang="ca-ES" noProof="1" smtClean="0">
                <a:hlinkClick r:id="rId2"/>
              </a:rPr>
              <a:t>/</a:t>
            </a:r>
            <a:r>
              <a:rPr lang="ca-ES" noProof="1" smtClean="0"/>
              <a:t> </a:t>
            </a:r>
          </a:p>
          <a:p>
            <a:endParaRPr lang="en-GB" noProof="1"/>
          </a:p>
          <a:p>
            <a:r>
              <a:rPr lang="en-GB" noProof="1" smtClean="0"/>
              <a:t>Inclou la plasmació en pdf de diversos jocs de notes atenent al seu caràcter (variants, fonts, comentaris…).</a:t>
            </a:r>
            <a:endParaRPr lang="ca-ES" noProof="1"/>
          </a:p>
        </p:txBody>
      </p:sp>
    </p:spTree>
    <p:extLst>
      <p:ext uri="{BB962C8B-B14F-4D97-AF65-F5344CB8AC3E}">
        <p14:creationId xmlns:p14="http://schemas.microsoft.com/office/powerpoint/2010/main" val="3154713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Xml</a:t>
            </a:r>
            <a:r>
              <a:rPr lang="en-GB" dirty="0"/>
              <a:t> </a:t>
            </a:r>
            <a:r>
              <a:rPr lang="en-GB" dirty="0" err="1" smtClean="0"/>
              <a:t>és</a:t>
            </a:r>
            <a:r>
              <a:rPr lang="en-GB" dirty="0" smtClean="0"/>
              <a:t> un </a:t>
            </a:r>
            <a:r>
              <a:rPr lang="en-GB" dirty="0" err="1" smtClean="0"/>
              <a:t>llenguatge</a:t>
            </a:r>
            <a:r>
              <a:rPr lang="en-GB" dirty="0" smtClean="0"/>
              <a:t> </a:t>
            </a:r>
            <a:r>
              <a:rPr lang="en-GB" dirty="0" err="1" smtClean="0"/>
              <a:t>basat</a:t>
            </a:r>
            <a:r>
              <a:rPr lang="en-GB" dirty="0" smtClean="0"/>
              <a:t> </a:t>
            </a:r>
            <a:r>
              <a:rPr lang="en-GB" dirty="0" err="1" smtClean="0"/>
              <a:t>en</a:t>
            </a:r>
            <a:r>
              <a:rPr lang="en-GB" dirty="0" smtClean="0"/>
              <a:t> </a:t>
            </a:r>
            <a:r>
              <a:rPr lang="en-GB" dirty="0" err="1" smtClean="0"/>
              <a:t>etiquetes</a:t>
            </a:r>
            <a:endParaRPr lang="ca-ES" dirty="0"/>
          </a:p>
        </p:txBody>
      </p:sp>
      <p:sp>
        <p:nvSpPr>
          <p:cNvPr id="3" name="Content Placeholder 2"/>
          <p:cNvSpPr>
            <a:spLocks noGrp="1"/>
          </p:cNvSpPr>
          <p:nvPr>
            <p:ph idx="1"/>
          </p:nvPr>
        </p:nvSpPr>
        <p:spPr/>
        <p:txBody>
          <a:bodyPr>
            <a:normAutofit fontScale="92500"/>
          </a:bodyPr>
          <a:lstStyle/>
          <a:p>
            <a:r>
              <a:rPr lang="en-GB" dirty="0" err="1" smtClean="0"/>
              <a:t>Etiquetes</a:t>
            </a:r>
            <a:r>
              <a:rPr lang="en-GB" dirty="0" smtClean="0"/>
              <a:t>: </a:t>
            </a:r>
            <a:r>
              <a:rPr lang="en-GB" dirty="0" err="1" smtClean="0"/>
              <a:t>petits</a:t>
            </a:r>
            <a:r>
              <a:rPr lang="en-GB" dirty="0" smtClean="0"/>
              <a:t> elements de </a:t>
            </a:r>
            <a:r>
              <a:rPr lang="en-GB" dirty="0" err="1" smtClean="0"/>
              <a:t>codi</a:t>
            </a:r>
            <a:r>
              <a:rPr lang="en-GB" dirty="0" smtClean="0"/>
              <a:t> que </a:t>
            </a:r>
            <a:r>
              <a:rPr lang="en-GB" dirty="0" err="1" smtClean="0"/>
              <a:t>embolcallen</a:t>
            </a:r>
            <a:r>
              <a:rPr lang="en-GB" dirty="0" smtClean="0"/>
              <a:t> fragments de text.</a:t>
            </a:r>
          </a:p>
          <a:p>
            <a:endParaRPr lang="en-GB" dirty="0" smtClean="0"/>
          </a:p>
          <a:p>
            <a:r>
              <a:rPr lang="en-GB" dirty="0" smtClean="0"/>
              <a:t>Les </a:t>
            </a:r>
            <a:r>
              <a:rPr lang="en-GB" dirty="0" err="1" smtClean="0"/>
              <a:t>etiquetes</a:t>
            </a:r>
            <a:r>
              <a:rPr lang="en-GB" dirty="0" smtClean="0"/>
              <a:t> </a:t>
            </a:r>
            <a:r>
              <a:rPr lang="en-GB" dirty="0" err="1" smtClean="0"/>
              <a:t>aplicades</a:t>
            </a:r>
            <a:r>
              <a:rPr lang="en-GB" dirty="0" smtClean="0"/>
              <a:t> a un text xml </a:t>
            </a:r>
            <a:r>
              <a:rPr lang="en-GB" dirty="0" err="1" smtClean="0"/>
              <a:t>poden</a:t>
            </a:r>
            <a:r>
              <a:rPr lang="en-GB" dirty="0" smtClean="0"/>
              <a:t> </a:t>
            </a:r>
            <a:r>
              <a:rPr lang="en-GB" dirty="0" err="1" smtClean="0"/>
              <a:t>ser</a:t>
            </a:r>
            <a:r>
              <a:rPr lang="en-GB" dirty="0" smtClean="0"/>
              <a:t> infinites. </a:t>
            </a:r>
            <a:r>
              <a:rPr lang="en-GB" dirty="0" err="1" smtClean="0"/>
              <a:t>Vosaltres</a:t>
            </a:r>
            <a:r>
              <a:rPr lang="en-GB" dirty="0" smtClean="0"/>
              <a:t> </a:t>
            </a:r>
            <a:r>
              <a:rPr lang="en-GB" dirty="0" err="1" smtClean="0"/>
              <a:t>podeu</a:t>
            </a:r>
            <a:r>
              <a:rPr lang="en-GB" dirty="0" smtClean="0"/>
              <a:t> </a:t>
            </a:r>
            <a:r>
              <a:rPr lang="en-GB" dirty="0" err="1" smtClean="0"/>
              <a:t>crear</a:t>
            </a:r>
            <a:r>
              <a:rPr lang="en-GB" dirty="0" smtClean="0"/>
              <a:t>, </a:t>
            </a:r>
            <a:r>
              <a:rPr lang="en-GB" dirty="0" err="1" smtClean="0"/>
              <a:t>si</a:t>
            </a:r>
            <a:r>
              <a:rPr lang="en-GB" dirty="0" smtClean="0"/>
              <a:t> </a:t>
            </a:r>
            <a:r>
              <a:rPr lang="en-GB" dirty="0" err="1" smtClean="0"/>
              <a:t>així</a:t>
            </a:r>
            <a:r>
              <a:rPr lang="en-GB" dirty="0" smtClean="0"/>
              <a:t> </a:t>
            </a:r>
            <a:r>
              <a:rPr lang="en-GB" dirty="0" err="1" smtClean="0"/>
              <a:t>ho</a:t>
            </a:r>
            <a:r>
              <a:rPr lang="en-GB" dirty="0" smtClean="0"/>
              <a:t> </a:t>
            </a:r>
            <a:r>
              <a:rPr lang="en-GB" dirty="0" err="1" smtClean="0"/>
              <a:t>desitgeu</a:t>
            </a:r>
            <a:r>
              <a:rPr lang="en-GB" dirty="0" smtClean="0"/>
              <a:t>, les </a:t>
            </a:r>
            <a:r>
              <a:rPr lang="en-GB" dirty="0" err="1" smtClean="0"/>
              <a:t>vostres</a:t>
            </a:r>
            <a:r>
              <a:rPr lang="en-GB" dirty="0" smtClean="0"/>
              <a:t> </a:t>
            </a:r>
            <a:r>
              <a:rPr lang="en-GB" dirty="0" err="1" smtClean="0"/>
              <a:t>pròpies</a:t>
            </a:r>
            <a:r>
              <a:rPr lang="en-GB" dirty="0" smtClean="0"/>
              <a:t> </a:t>
            </a:r>
            <a:r>
              <a:rPr lang="en-GB" dirty="0" err="1" smtClean="0"/>
              <a:t>etiquetes</a:t>
            </a:r>
            <a:r>
              <a:rPr lang="en-GB" dirty="0" smtClean="0"/>
              <a:t> (</a:t>
            </a:r>
            <a:r>
              <a:rPr lang="en-GB" dirty="0" err="1" smtClean="0"/>
              <a:t>sempre</a:t>
            </a:r>
            <a:r>
              <a:rPr lang="en-GB" dirty="0" smtClean="0"/>
              <a:t> que les </a:t>
            </a:r>
            <a:r>
              <a:rPr lang="en-GB" dirty="0" err="1" smtClean="0"/>
              <a:t>llisteu</a:t>
            </a:r>
            <a:r>
              <a:rPr lang="en-GB" dirty="0" smtClean="0"/>
              <a:t> </a:t>
            </a:r>
            <a:r>
              <a:rPr lang="en-GB" dirty="0" err="1" smtClean="0"/>
              <a:t>en</a:t>
            </a:r>
            <a:r>
              <a:rPr lang="en-GB" dirty="0" smtClean="0"/>
              <a:t> el document que </a:t>
            </a:r>
            <a:r>
              <a:rPr lang="en-GB" dirty="0" err="1" smtClean="0"/>
              <a:t>serveix</a:t>
            </a:r>
            <a:r>
              <a:rPr lang="en-GB" dirty="0" smtClean="0"/>
              <a:t> de </a:t>
            </a:r>
            <a:r>
              <a:rPr lang="en-GB" dirty="0" err="1" smtClean="0"/>
              <a:t>clau</a:t>
            </a:r>
            <a:r>
              <a:rPr lang="en-GB" dirty="0" smtClean="0"/>
              <a:t> al text que </a:t>
            </a:r>
            <a:r>
              <a:rPr lang="en-GB" dirty="0" err="1" smtClean="0"/>
              <a:t>etiquetareu</a:t>
            </a:r>
            <a:r>
              <a:rPr lang="en-GB" dirty="0" smtClean="0"/>
              <a:t>. Per </a:t>
            </a:r>
            <a:r>
              <a:rPr lang="en-GB" dirty="0" err="1" smtClean="0"/>
              <a:t>exemple</a:t>
            </a:r>
            <a:r>
              <a:rPr lang="en-GB" dirty="0" smtClean="0"/>
              <a:t>, </a:t>
            </a:r>
            <a:r>
              <a:rPr lang="en-GB" dirty="0" err="1" smtClean="0"/>
              <a:t>em</a:t>
            </a:r>
            <a:r>
              <a:rPr lang="en-GB" dirty="0" smtClean="0"/>
              <a:t> </a:t>
            </a:r>
            <a:r>
              <a:rPr lang="en-GB" dirty="0" err="1" smtClean="0"/>
              <a:t>puc</a:t>
            </a:r>
            <a:r>
              <a:rPr lang="en-GB" dirty="0" smtClean="0"/>
              <a:t> </a:t>
            </a:r>
            <a:r>
              <a:rPr lang="en-GB" dirty="0" err="1" smtClean="0"/>
              <a:t>inventar</a:t>
            </a:r>
            <a:r>
              <a:rPr lang="en-GB" dirty="0" smtClean="0"/>
              <a:t> </a:t>
            </a:r>
            <a:r>
              <a:rPr lang="en-GB" dirty="0" err="1" smtClean="0"/>
              <a:t>l’element</a:t>
            </a:r>
            <a:r>
              <a:rPr lang="en-GB" dirty="0" smtClean="0"/>
              <a:t> </a:t>
            </a:r>
            <a:r>
              <a:rPr lang="en-GB" dirty="0" smtClean="0">
                <a:solidFill>
                  <a:srgbClr val="FF0000"/>
                </a:solidFill>
              </a:rPr>
              <a:t>&lt;</a:t>
            </a:r>
            <a:r>
              <a:rPr lang="en-GB" dirty="0" err="1" smtClean="0">
                <a:solidFill>
                  <a:srgbClr val="FF0000"/>
                </a:solidFill>
              </a:rPr>
              <a:t>bunyolType</a:t>
            </a:r>
            <a:r>
              <a:rPr lang="en-GB" dirty="0" smtClean="0">
                <a:solidFill>
                  <a:srgbClr val="FF0000"/>
                </a:solidFill>
              </a:rPr>
              <a:t>&gt;</a:t>
            </a:r>
            <a:r>
              <a:rPr lang="en-GB" dirty="0" smtClean="0"/>
              <a:t>:</a:t>
            </a:r>
          </a:p>
          <a:p>
            <a:endParaRPr lang="en-GB" dirty="0"/>
          </a:p>
          <a:p>
            <a:pPr marL="0" indent="0">
              <a:buNone/>
            </a:pPr>
            <a:r>
              <a:rPr lang="en-GB" sz="2800" dirty="0" err="1" smtClean="0"/>
              <a:t>Recepta</a:t>
            </a:r>
            <a:r>
              <a:rPr lang="en-GB" sz="2800" dirty="0" smtClean="0"/>
              <a:t> de </a:t>
            </a:r>
            <a:r>
              <a:rPr lang="en-GB" sz="2800" dirty="0" smtClean="0">
                <a:solidFill>
                  <a:srgbClr val="FF0000"/>
                </a:solidFill>
              </a:rPr>
              <a:t>&lt;</a:t>
            </a:r>
            <a:r>
              <a:rPr lang="en-GB" sz="2800" dirty="0" err="1" smtClean="0">
                <a:solidFill>
                  <a:srgbClr val="FF0000"/>
                </a:solidFill>
              </a:rPr>
              <a:t>bunyolType</a:t>
            </a:r>
            <a:r>
              <a:rPr lang="en-GB" sz="2800" dirty="0" smtClean="0">
                <a:solidFill>
                  <a:srgbClr val="FF0000"/>
                </a:solidFill>
              </a:rPr>
              <a:t>&gt;</a:t>
            </a:r>
            <a:r>
              <a:rPr lang="en-GB" sz="2800" dirty="0" err="1" smtClean="0"/>
              <a:t>bunyols</a:t>
            </a:r>
            <a:r>
              <a:rPr lang="en-GB" sz="2800" dirty="0" smtClean="0"/>
              <a:t> de </a:t>
            </a:r>
            <a:r>
              <a:rPr lang="en-GB" sz="2800" dirty="0" err="1" smtClean="0"/>
              <a:t>carabassa</a:t>
            </a:r>
            <a:r>
              <a:rPr lang="en-GB" sz="2800" dirty="0" smtClean="0">
                <a:solidFill>
                  <a:srgbClr val="FF0000"/>
                </a:solidFill>
              </a:rPr>
              <a:t>&lt;/</a:t>
            </a:r>
            <a:r>
              <a:rPr lang="en-GB" sz="2800" dirty="0" err="1" smtClean="0">
                <a:solidFill>
                  <a:srgbClr val="FF0000"/>
                </a:solidFill>
              </a:rPr>
              <a:t>bunyolType</a:t>
            </a:r>
            <a:r>
              <a:rPr lang="en-GB" sz="2800" dirty="0" smtClean="0">
                <a:solidFill>
                  <a:srgbClr val="FF0000"/>
                </a:solidFill>
              </a:rPr>
              <a:t>&gt;</a:t>
            </a:r>
          </a:p>
          <a:p>
            <a:endParaRPr lang="en-GB" dirty="0"/>
          </a:p>
          <a:p>
            <a:pPr marL="0" indent="0">
              <a:buNone/>
            </a:pPr>
            <a:r>
              <a:rPr lang="en-GB" dirty="0" err="1" smtClean="0"/>
              <a:t>Però</a:t>
            </a:r>
            <a:r>
              <a:rPr lang="en-GB" dirty="0" smtClean="0"/>
              <a:t> no </a:t>
            </a:r>
            <a:r>
              <a:rPr lang="en-GB" dirty="0" err="1" smtClean="0"/>
              <a:t>és</a:t>
            </a:r>
            <a:r>
              <a:rPr lang="en-GB" dirty="0" smtClean="0"/>
              <a:t> </a:t>
            </a:r>
            <a:r>
              <a:rPr lang="en-GB" dirty="0" err="1" smtClean="0"/>
              <a:t>útil</a:t>
            </a:r>
            <a:r>
              <a:rPr lang="en-GB" dirty="0" smtClean="0"/>
              <a:t> </a:t>
            </a:r>
            <a:r>
              <a:rPr lang="en-GB" dirty="0" err="1" smtClean="0"/>
              <a:t>emprar</a:t>
            </a:r>
            <a:r>
              <a:rPr lang="en-GB" dirty="0" smtClean="0"/>
              <a:t> </a:t>
            </a:r>
            <a:r>
              <a:rPr lang="en-GB" dirty="0" err="1" smtClean="0"/>
              <a:t>etiquetes</a:t>
            </a:r>
            <a:r>
              <a:rPr lang="en-GB" dirty="0" smtClean="0"/>
              <a:t> que no </a:t>
            </a:r>
            <a:r>
              <a:rPr lang="en-GB" dirty="0" err="1" smtClean="0"/>
              <a:t>empra</a:t>
            </a:r>
            <a:r>
              <a:rPr lang="en-GB" dirty="0" smtClean="0"/>
              <a:t> </a:t>
            </a:r>
            <a:r>
              <a:rPr lang="en-GB" dirty="0" err="1" smtClean="0"/>
              <a:t>ningú</a:t>
            </a:r>
            <a:r>
              <a:rPr lang="en-GB" dirty="0" smtClean="0"/>
              <a:t> </a:t>
            </a:r>
            <a:r>
              <a:rPr lang="en-GB" dirty="0" err="1" smtClean="0"/>
              <a:t>més</a:t>
            </a:r>
            <a:r>
              <a:rPr lang="en-GB" dirty="0" smtClean="0"/>
              <a:t>, </a:t>
            </a:r>
            <a:r>
              <a:rPr lang="en-GB" dirty="0" err="1" smtClean="0"/>
              <a:t>ja</a:t>
            </a:r>
            <a:r>
              <a:rPr lang="en-GB" dirty="0" smtClean="0"/>
              <a:t> que per </a:t>
            </a:r>
            <a:r>
              <a:rPr lang="en-GB" dirty="0" err="1" smtClean="0"/>
              <a:t>als</a:t>
            </a:r>
            <a:r>
              <a:rPr lang="en-GB" dirty="0" smtClean="0"/>
              <a:t> alters </a:t>
            </a:r>
            <a:r>
              <a:rPr lang="en-GB" dirty="0" err="1" smtClean="0"/>
              <a:t>resulta</a:t>
            </a:r>
            <a:r>
              <a:rPr lang="en-GB" dirty="0" smtClean="0"/>
              <a:t> </a:t>
            </a:r>
            <a:r>
              <a:rPr lang="en-GB" dirty="0" err="1" smtClean="0"/>
              <a:t>més</a:t>
            </a:r>
            <a:r>
              <a:rPr lang="en-GB" dirty="0" smtClean="0"/>
              <a:t> </a:t>
            </a:r>
            <a:r>
              <a:rPr lang="en-GB" dirty="0" err="1" smtClean="0"/>
              <a:t>difícil</a:t>
            </a:r>
            <a:r>
              <a:rPr lang="en-GB" dirty="0" smtClean="0"/>
              <a:t> el </a:t>
            </a:r>
            <a:r>
              <a:rPr lang="en-GB" dirty="0" err="1" smtClean="0"/>
              <a:t>reconeixement</a:t>
            </a:r>
            <a:r>
              <a:rPr lang="en-GB" dirty="0" smtClean="0"/>
              <a:t> del </a:t>
            </a:r>
            <a:r>
              <a:rPr lang="en-GB" dirty="0" err="1" smtClean="0"/>
              <a:t>seu</a:t>
            </a:r>
            <a:r>
              <a:rPr lang="en-GB" dirty="0" smtClean="0"/>
              <a:t> </a:t>
            </a:r>
            <a:r>
              <a:rPr lang="en-GB" dirty="0" err="1" smtClean="0"/>
              <a:t>significat</a:t>
            </a:r>
            <a:r>
              <a:rPr lang="en-GB" dirty="0" smtClean="0"/>
              <a:t>. </a:t>
            </a:r>
            <a:r>
              <a:rPr lang="en-GB" dirty="0" err="1" smtClean="0"/>
              <a:t>És</a:t>
            </a:r>
            <a:r>
              <a:rPr lang="en-GB" dirty="0" smtClean="0"/>
              <a:t> </a:t>
            </a:r>
            <a:r>
              <a:rPr lang="en-GB" dirty="0" err="1" smtClean="0"/>
              <a:t>millor</a:t>
            </a:r>
            <a:r>
              <a:rPr lang="en-GB" dirty="0" smtClean="0"/>
              <a:t> </a:t>
            </a:r>
            <a:r>
              <a:rPr lang="en-GB" dirty="0" err="1" smtClean="0"/>
              <a:t>optar</a:t>
            </a:r>
            <a:r>
              <a:rPr lang="en-GB" dirty="0" smtClean="0"/>
              <a:t> per </a:t>
            </a:r>
            <a:r>
              <a:rPr lang="en-GB" dirty="0" err="1" smtClean="0"/>
              <a:t>algun</a:t>
            </a:r>
            <a:r>
              <a:rPr lang="en-GB" dirty="0" smtClean="0"/>
              <a:t> </a:t>
            </a:r>
            <a:r>
              <a:rPr lang="en-GB" dirty="0" err="1" smtClean="0"/>
              <a:t>dels</a:t>
            </a:r>
            <a:r>
              <a:rPr lang="en-GB" dirty="0" smtClean="0"/>
              <a:t> </a:t>
            </a:r>
            <a:r>
              <a:rPr lang="en-GB" dirty="0" err="1" smtClean="0"/>
              <a:t>molts</a:t>
            </a:r>
            <a:r>
              <a:rPr lang="en-GB" dirty="0" smtClean="0"/>
              <a:t> </a:t>
            </a:r>
            <a:r>
              <a:rPr lang="en-GB" dirty="0" err="1" smtClean="0"/>
              <a:t>estàndards</a:t>
            </a:r>
            <a:r>
              <a:rPr lang="en-GB" dirty="0" smtClean="0"/>
              <a:t> a </a:t>
            </a:r>
            <a:r>
              <a:rPr lang="en-GB" dirty="0" err="1" smtClean="0"/>
              <a:t>triar</a:t>
            </a:r>
            <a:r>
              <a:rPr lang="en-GB" dirty="0" smtClean="0"/>
              <a:t>.</a:t>
            </a:r>
            <a:endParaRPr lang="ca-ES" dirty="0"/>
          </a:p>
        </p:txBody>
      </p:sp>
    </p:spTree>
    <p:extLst>
      <p:ext uri="{BB962C8B-B14F-4D97-AF65-F5344CB8AC3E}">
        <p14:creationId xmlns:p14="http://schemas.microsoft.com/office/powerpoint/2010/main" val="203869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Dins Xml hi ha </a:t>
            </a:r>
            <a:r>
              <a:rPr lang="en-GB" dirty="0" err="1" smtClean="0"/>
              <a:t>molts</a:t>
            </a:r>
            <a:r>
              <a:rPr lang="en-GB" dirty="0" smtClean="0"/>
              <a:t> </a:t>
            </a:r>
            <a:r>
              <a:rPr lang="en-GB" dirty="0" err="1" smtClean="0"/>
              <a:t>tipus</a:t>
            </a:r>
            <a:r>
              <a:rPr lang="en-GB" dirty="0" smtClean="0"/>
              <a:t> </a:t>
            </a:r>
            <a:r>
              <a:rPr lang="en-GB" dirty="0" err="1" smtClean="0"/>
              <a:t>d’etiquetatge</a:t>
            </a:r>
            <a:r>
              <a:rPr lang="en-GB" dirty="0" smtClean="0"/>
              <a:t>: les “</a:t>
            </a:r>
            <a:r>
              <a:rPr lang="en-GB" dirty="0" err="1" smtClean="0"/>
              <a:t>biblioteques</a:t>
            </a:r>
            <a:r>
              <a:rPr lang="en-GB" dirty="0" smtClean="0"/>
              <a:t>” xml</a:t>
            </a:r>
            <a:endParaRPr lang="ca-ES" dirty="0"/>
          </a:p>
        </p:txBody>
      </p:sp>
      <p:sp>
        <p:nvSpPr>
          <p:cNvPr id="3" name="Content Placeholder 2"/>
          <p:cNvSpPr>
            <a:spLocks noGrp="1"/>
          </p:cNvSpPr>
          <p:nvPr>
            <p:ph idx="1"/>
          </p:nvPr>
        </p:nvSpPr>
        <p:spPr/>
        <p:txBody>
          <a:bodyPr/>
          <a:lstStyle/>
          <a:p>
            <a:r>
              <a:rPr lang="ca-ES" noProof="1" smtClean="0"/>
              <a:t>En la selva que és el món d’etiquetatge en xml, hi ha diferents estàndards, o biblioteques, que són paquets d’etiquetes. Entre altres:</a:t>
            </a:r>
          </a:p>
          <a:p>
            <a:pPr marL="0" indent="0">
              <a:buNone/>
            </a:pPr>
            <a:endParaRPr lang="ca-ES" noProof="1" smtClean="0"/>
          </a:p>
          <a:p>
            <a:r>
              <a:rPr lang="ca-ES" noProof="1" smtClean="0"/>
              <a:t>DITA</a:t>
            </a:r>
          </a:p>
          <a:p>
            <a:r>
              <a:rPr lang="ca-ES" noProof="1" smtClean="0"/>
              <a:t>JATS / BIC</a:t>
            </a:r>
          </a:p>
          <a:p>
            <a:r>
              <a:rPr lang="ca-ES" noProof="1" smtClean="0"/>
              <a:t>TEI (Text Encoding Initiative): per a l’edició i la gestió de textos, especialment els acadèmics i filològics. </a:t>
            </a:r>
          </a:p>
          <a:p>
            <a:endParaRPr lang="ca-ES" noProof="1" smtClean="0"/>
          </a:p>
          <a:p>
            <a:endParaRPr lang="ca-ES" noProof="1"/>
          </a:p>
        </p:txBody>
      </p:sp>
    </p:spTree>
    <p:extLst>
      <p:ext uri="{BB962C8B-B14F-4D97-AF65-F5344CB8AC3E}">
        <p14:creationId xmlns:p14="http://schemas.microsoft.com/office/powerpoint/2010/main" val="4233559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Jats</a:t>
            </a:r>
            <a:r>
              <a:rPr lang="en-GB" dirty="0" smtClean="0"/>
              <a:t> - </a:t>
            </a:r>
            <a:r>
              <a:rPr lang="en-GB" dirty="0" err="1" smtClean="0"/>
              <a:t>bic</a:t>
            </a:r>
            <a:endParaRPr lang="ca-ES" dirty="0"/>
          </a:p>
        </p:txBody>
      </p:sp>
      <p:sp>
        <p:nvSpPr>
          <p:cNvPr id="3" name="Content Placeholder 2"/>
          <p:cNvSpPr>
            <a:spLocks noGrp="1"/>
          </p:cNvSpPr>
          <p:nvPr>
            <p:ph idx="1"/>
          </p:nvPr>
        </p:nvSpPr>
        <p:spPr/>
        <p:txBody>
          <a:bodyPr/>
          <a:lstStyle/>
          <a:p>
            <a:endParaRPr lang="en-GB" dirty="0" smtClean="0"/>
          </a:p>
          <a:p>
            <a:r>
              <a:rPr lang="en-GB" dirty="0" smtClean="0"/>
              <a:t>Se </a:t>
            </a:r>
            <a:r>
              <a:rPr lang="en-GB" dirty="0" err="1" smtClean="0"/>
              <a:t>centren</a:t>
            </a:r>
            <a:r>
              <a:rPr lang="en-GB" dirty="0" smtClean="0"/>
              <a:t>, </a:t>
            </a:r>
            <a:r>
              <a:rPr lang="en-GB" dirty="0" err="1" smtClean="0"/>
              <a:t>sobretot</a:t>
            </a:r>
            <a:r>
              <a:rPr lang="en-GB" dirty="0" smtClean="0"/>
              <a:t>, </a:t>
            </a:r>
            <a:r>
              <a:rPr lang="en-GB" dirty="0" err="1" smtClean="0"/>
              <a:t>en</a:t>
            </a:r>
            <a:r>
              <a:rPr lang="en-GB" dirty="0" smtClean="0"/>
              <a:t> </a:t>
            </a:r>
            <a:r>
              <a:rPr lang="en-GB" dirty="0" err="1" smtClean="0"/>
              <a:t>l’etiquetatge</a:t>
            </a:r>
            <a:r>
              <a:rPr lang="en-GB" dirty="0" smtClean="0"/>
              <a:t> de les </a:t>
            </a:r>
            <a:r>
              <a:rPr lang="en-GB" dirty="0" err="1" smtClean="0"/>
              <a:t>metadades</a:t>
            </a:r>
            <a:r>
              <a:rPr lang="en-GB" dirty="0" smtClean="0"/>
              <a:t>. </a:t>
            </a:r>
          </a:p>
          <a:p>
            <a:endParaRPr lang="en-GB" dirty="0" smtClean="0"/>
          </a:p>
          <a:p>
            <a:r>
              <a:rPr lang="en-GB" dirty="0" smtClean="0"/>
              <a:t>JATS </a:t>
            </a:r>
            <a:r>
              <a:rPr lang="en-GB" dirty="0" err="1" smtClean="0"/>
              <a:t>és</a:t>
            </a:r>
            <a:r>
              <a:rPr lang="en-GB" dirty="0" smtClean="0"/>
              <a:t> el format xml </a:t>
            </a:r>
            <a:r>
              <a:rPr lang="en-GB" dirty="0" err="1" smtClean="0"/>
              <a:t>dels</a:t>
            </a:r>
            <a:r>
              <a:rPr lang="en-GB" dirty="0" smtClean="0"/>
              <a:t> articles de </a:t>
            </a:r>
            <a:r>
              <a:rPr lang="en-GB" dirty="0" err="1" smtClean="0"/>
              <a:t>revistes</a:t>
            </a:r>
            <a:r>
              <a:rPr lang="en-GB" dirty="0" smtClean="0"/>
              <a:t> </a:t>
            </a:r>
            <a:r>
              <a:rPr lang="en-GB" dirty="0" err="1" smtClean="0"/>
              <a:t>acadèmiques</a:t>
            </a:r>
            <a:r>
              <a:rPr lang="en-GB" dirty="0" smtClean="0"/>
              <a:t> digitals del future (al </a:t>
            </a:r>
            <a:r>
              <a:rPr lang="en-GB" dirty="0" err="1" smtClean="0"/>
              <a:t>costat</a:t>
            </a:r>
            <a:r>
              <a:rPr lang="en-GB" dirty="0" smtClean="0"/>
              <a:t> del pdf).</a:t>
            </a:r>
          </a:p>
          <a:p>
            <a:endParaRPr lang="en-GB" dirty="0"/>
          </a:p>
          <a:p>
            <a:r>
              <a:rPr lang="en-GB" dirty="0" smtClean="0"/>
              <a:t>BIC </a:t>
            </a:r>
            <a:r>
              <a:rPr lang="en-GB" dirty="0" err="1" smtClean="0"/>
              <a:t>és</a:t>
            </a:r>
            <a:r>
              <a:rPr lang="en-GB" dirty="0" smtClean="0"/>
              <a:t> el </a:t>
            </a:r>
            <a:r>
              <a:rPr lang="en-GB" dirty="0" err="1" smtClean="0"/>
              <a:t>mateix</a:t>
            </a:r>
            <a:r>
              <a:rPr lang="en-GB" dirty="0" smtClean="0"/>
              <a:t>, </a:t>
            </a:r>
            <a:r>
              <a:rPr lang="en-GB" dirty="0" err="1" smtClean="0"/>
              <a:t>però</a:t>
            </a:r>
            <a:r>
              <a:rPr lang="en-GB" dirty="0" smtClean="0"/>
              <a:t> </a:t>
            </a:r>
            <a:r>
              <a:rPr lang="en-GB" dirty="0" err="1" smtClean="0"/>
              <a:t>s’aplica</a:t>
            </a:r>
            <a:r>
              <a:rPr lang="en-GB" dirty="0" smtClean="0"/>
              <a:t> a les </a:t>
            </a:r>
            <a:r>
              <a:rPr lang="en-GB" dirty="0" err="1" smtClean="0"/>
              <a:t>metadades</a:t>
            </a:r>
            <a:r>
              <a:rPr lang="en-GB" dirty="0" smtClean="0"/>
              <a:t> </a:t>
            </a:r>
            <a:r>
              <a:rPr lang="en-GB" dirty="0" err="1" smtClean="0"/>
              <a:t>dels</a:t>
            </a:r>
            <a:r>
              <a:rPr lang="en-GB" dirty="0" smtClean="0"/>
              <a:t> </a:t>
            </a:r>
            <a:r>
              <a:rPr lang="en-GB" dirty="0" err="1" smtClean="0"/>
              <a:t>llibres</a:t>
            </a:r>
            <a:r>
              <a:rPr lang="en-GB" dirty="0" smtClean="0"/>
              <a:t> electronics (</a:t>
            </a:r>
            <a:r>
              <a:rPr lang="en-GB" dirty="0" err="1" smtClean="0"/>
              <a:t>d’ací</a:t>
            </a:r>
            <a:r>
              <a:rPr lang="en-GB" dirty="0" smtClean="0"/>
              <a:t> que les </a:t>
            </a:r>
            <a:r>
              <a:rPr lang="en-GB" dirty="0" err="1" smtClean="0"/>
              <a:t>etiquetes</a:t>
            </a:r>
            <a:r>
              <a:rPr lang="en-GB" dirty="0" smtClean="0"/>
              <a:t> </a:t>
            </a:r>
            <a:r>
              <a:rPr lang="en-GB" dirty="0" err="1" smtClean="0"/>
              <a:t>diferisquen</a:t>
            </a:r>
            <a:r>
              <a:rPr lang="en-GB" dirty="0" smtClean="0"/>
              <a:t> de JATS </a:t>
            </a:r>
            <a:r>
              <a:rPr lang="en-GB" dirty="0" err="1" smtClean="0"/>
              <a:t>en</a:t>
            </a:r>
            <a:r>
              <a:rPr lang="en-GB" dirty="0" smtClean="0"/>
              <a:t> part).</a:t>
            </a:r>
            <a:endParaRPr lang="ca-ES" dirty="0"/>
          </a:p>
        </p:txBody>
      </p:sp>
    </p:spTree>
    <p:extLst>
      <p:ext uri="{BB962C8B-B14F-4D97-AF65-F5344CB8AC3E}">
        <p14:creationId xmlns:p14="http://schemas.microsoft.com/office/powerpoint/2010/main" val="39649589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tei</a:t>
            </a:r>
            <a:endParaRPr lang="ca-ES" dirty="0"/>
          </a:p>
        </p:txBody>
      </p:sp>
      <p:sp>
        <p:nvSpPr>
          <p:cNvPr id="3" name="Content Placeholder 2"/>
          <p:cNvSpPr>
            <a:spLocks noGrp="1"/>
          </p:cNvSpPr>
          <p:nvPr>
            <p:ph idx="1"/>
          </p:nvPr>
        </p:nvSpPr>
        <p:spPr/>
        <p:txBody>
          <a:bodyPr/>
          <a:lstStyle/>
          <a:p>
            <a:endParaRPr lang="en-GB" dirty="0" smtClean="0"/>
          </a:p>
          <a:p>
            <a:r>
              <a:rPr lang="en-GB" dirty="0" err="1" smtClean="0"/>
              <a:t>És</a:t>
            </a:r>
            <a:r>
              <a:rPr lang="en-GB" dirty="0" smtClean="0"/>
              <a:t> la </a:t>
            </a:r>
            <a:r>
              <a:rPr lang="en-GB" dirty="0" err="1" smtClean="0"/>
              <a:t>més</a:t>
            </a:r>
            <a:r>
              <a:rPr lang="en-GB" dirty="0" smtClean="0"/>
              <a:t> </a:t>
            </a:r>
            <a:r>
              <a:rPr lang="en-GB" dirty="0" err="1" smtClean="0"/>
              <a:t>àmplia</a:t>
            </a:r>
            <a:r>
              <a:rPr lang="en-GB" dirty="0" smtClean="0"/>
              <a:t> de totes les </a:t>
            </a:r>
            <a:r>
              <a:rPr lang="en-GB" dirty="0" err="1" smtClean="0"/>
              <a:t>biblioteques</a:t>
            </a:r>
            <a:r>
              <a:rPr lang="en-GB" dirty="0" smtClean="0"/>
              <a:t> xml.</a:t>
            </a:r>
          </a:p>
          <a:p>
            <a:endParaRPr lang="en-GB" dirty="0"/>
          </a:p>
          <a:p>
            <a:r>
              <a:rPr lang="en-GB" dirty="0" err="1" smtClean="0"/>
              <a:t>En</a:t>
            </a:r>
            <a:r>
              <a:rPr lang="en-GB" dirty="0" smtClean="0"/>
              <a:t> un document TEI, les dues </a:t>
            </a:r>
            <a:r>
              <a:rPr lang="en-GB" dirty="0" err="1" smtClean="0"/>
              <a:t>etiquetes</a:t>
            </a:r>
            <a:r>
              <a:rPr lang="en-GB" dirty="0" smtClean="0"/>
              <a:t> que no </a:t>
            </a:r>
            <a:r>
              <a:rPr lang="en-GB" dirty="0" err="1" smtClean="0"/>
              <a:t>faltaran</a:t>
            </a:r>
            <a:r>
              <a:rPr lang="en-GB" dirty="0" smtClean="0"/>
              <a:t> </a:t>
            </a:r>
            <a:r>
              <a:rPr lang="en-GB" dirty="0" err="1" smtClean="0"/>
              <a:t>mai</a:t>
            </a:r>
            <a:r>
              <a:rPr lang="en-GB" dirty="0" smtClean="0"/>
              <a:t> </a:t>
            </a:r>
            <a:r>
              <a:rPr lang="en-GB" dirty="0" err="1" smtClean="0"/>
              <a:t>seran</a:t>
            </a:r>
            <a:r>
              <a:rPr lang="en-GB" dirty="0" smtClean="0"/>
              <a:t> &lt;</a:t>
            </a:r>
            <a:r>
              <a:rPr lang="en-GB" dirty="0" err="1" smtClean="0"/>
              <a:t>teiHeader</a:t>
            </a:r>
            <a:r>
              <a:rPr lang="en-GB" dirty="0" smtClean="0"/>
              <a:t>&gt; </a:t>
            </a:r>
            <a:r>
              <a:rPr lang="en-GB" dirty="0" err="1" smtClean="0"/>
              <a:t>i</a:t>
            </a:r>
            <a:r>
              <a:rPr lang="en-GB" dirty="0" smtClean="0"/>
              <a:t> &lt;text&gt;</a:t>
            </a:r>
          </a:p>
          <a:p>
            <a:endParaRPr lang="en-GB" dirty="0"/>
          </a:p>
          <a:p>
            <a:r>
              <a:rPr lang="en-GB" dirty="0" err="1" smtClean="0"/>
              <a:t>En</a:t>
            </a:r>
            <a:r>
              <a:rPr lang="en-GB" dirty="0" smtClean="0"/>
              <a:t> la </a:t>
            </a:r>
            <a:r>
              <a:rPr lang="en-GB" dirty="0" err="1" smtClean="0"/>
              <a:t>capçalera</a:t>
            </a:r>
            <a:r>
              <a:rPr lang="en-GB" dirty="0" smtClean="0"/>
              <a:t> </a:t>
            </a:r>
            <a:r>
              <a:rPr lang="en-GB" dirty="0" err="1" smtClean="0"/>
              <a:t>s’inclouran</a:t>
            </a:r>
            <a:r>
              <a:rPr lang="en-GB" dirty="0" smtClean="0"/>
              <a:t> totes les </a:t>
            </a:r>
            <a:r>
              <a:rPr lang="en-GB" dirty="0" err="1" smtClean="0"/>
              <a:t>metadades</a:t>
            </a:r>
            <a:r>
              <a:rPr lang="en-GB" dirty="0" smtClean="0"/>
              <a:t> que </a:t>
            </a:r>
            <a:r>
              <a:rPr lang="en-GB" dirty="0" err="1" smtClean="0"/>
              <a:t>hom</a:t>
            </a:r>
            <a:r>
              <a:rPr lang="en-GB" dirty="0" smtClean="0"/>
              <a:t> </a:t>
            </a:r>
            <a:r>
              <a:rPr lang="en-GB" dirty="0" err="1" smtClean="0"/>
              <a:t>considere</a:t>
            </a:r>
            <a:r>
              <a:rPr lang="en-GB" dirty="0" smtClean="0"/>
              <a:t> </a:t>
            </a:r>
            <a:r>
              <a:rPr lang="en-GB" dirty="0" err="1" smtClean="0"/>
              <a:t>rellevants</a:t>
            </a:r>
            <a:r>
              <a:rPr lang="en-GB" dirty="0" smtClean="0"/>
              <a:t>.</a:t>
            </a:r>
            <a:endParaRPr lang="ca-ES" dirty="0"/>
          </a:p>
        </p:txBody>
      </p:sp>
    </p:spTree>
    <p:extLst>
      <p:ext uri="{BB962C8B-B14F-4D97-AF65-F5344CB8AC3E}">
        <p14:creationId xmlns:p14="http://schemas.microsoft.com/office/powerpoint/2010/main" val="3623024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Dins </a:t>
            </a:r>
            <a:r>
              <a:rPr lang="en-GB" dirty="0" err="1" smtClean="0"/>
              <a:t>tei</a:t>
            </a:r>
            <a:r>
              <a:rPr lang="en-GB" dirty="0" smtClean="0"/>
              <a:t> hi ha </a:t>
            </a:r>
            <a:r>
              <a:rPr lang="en-GB" dirty="0" err="1" smtClean="0"/>
              <a:t>diferents</a:t>
            </a:r>
            <a:r>
              <a:rPr lang="en-GB" dirty="0" smtClean="0"/>
              <a:t> </a:t>
            </a:r>
            <a:br>
              <a:rPr lang="en-GB" dirty="0" smtClean="0"/>
            </a:br>
            <a:r>
              <a:rPr lang="en-GB" dirty="0" smtClean="0"/>
              <a:t>“sub-</a:t>
            </a:r>
            <a:r>
              <a:rPr lang="en-GB" dirty="0" err="1" smtClean="0"/>
              <a:t>biblioteques</a:t>
            </a:r>
            <a:r>
              <a:rPr lang="en-GB" dirty="0" smtClean="0"/>
              <a:t>”</a:t>
            </a:r>
            <a:endParaRPr lang="ca-ES" dirty="0"/>
          </a:p>
        </p:txBody>
      </p:sp>
      <p:sp>
        <p:nvSpPr>
          <p:cNvPr id="3" name="Content Placeholder 2"/>
          <p:cNvSpPr>
            <a:spLocks noGrp="1"/>
          </p:cNvSpPr>
          <p:nvPr>
            <p:ph idx="1"/>
          </p:nvPr>
        </p:nvSpPr>
        <p:spPr/>
        <p:txBody>
          <a:bodyPr>
            <a:normAutofit lnSpcReduction="10000"/>
          </a:bodyPr>
          <a:lstStyle/>
          <a:p>
            <a:r>
              <a:rPr lang="ca-ES" noProof="1" smtClean="0"/>
              <a:t>Com que TEI té centenars (potser més de mil) etiquetes, de les quals per a un projecte particular només en necessitarem potser unes poques desenes, podem triar una sub-biblioteca estàndard que ens n’oferisca una tria més restringida (i per tant menys marejadora). La “sub-biblioteca” que elegim serà el </a:t>
            </a:r>
            <a:r>
              <a:rPr lang="ca-ES" i="1" noProof="1" smtClean="0"/>
              <a:t>schema</a:t>
            </a:r>
            <a:r>
              <a:rPr lang="ca-ES" noProof="1" smtClean="0"/>
              <a:t> del nostre projecte. Alguns exemples:</a:t>
            </a:r>
          </a:p>
          <a:p>
            <a:endParaRPr lang="en-GB" noProof="1"/>
          </a:p>
          <a:p>
            <a:r>
              <a:rPr lang="en-GB" noProof="1" smtClean="0"/>
              <a:t>TEI-Lite: la més emprada en els projectes TEI ja en marxa.</a:t>
            </a:r>
          </a:p>
          <a:p>
            <a:r>
              <a:rPr lang="en-GB" noProof="1" smtClean="0"/>
              <a:t>TEI Simple: una recent proposta simplificadora, amb poques etiquetes, de les considerades fonamentals.</a:t>
            </a:r>
          </a:p>
          <a:p>
            <a:endParaRPr lang="en-GB" noProof="1"/>
          </a:p>
          <a:p>
            <a:r>
              <a:rPr lang="en-GB" noProof="1" smtClean="0"/>
              <a:t>Però també podem crear la nostra pròpia selecció d’etiquetes dins de TEI: fer-nos el nostre particular </a:t>
            </a:r>
            <a:r>
              <a:rPr lang="en-GB" i="1" noProof="1" smtClean="0"/>
              <a:t>schema</a:t>
            </a:r>
            <a:r>
              <a:rPr lang="en-GB" noProof="1" smtClean="0"/>
              <a:t>.</a:t>
            </a:r>
            <a:endParaRPr lang="ca-ES" noProof="1"/>
          </a:p>
        </p:txBody>
      </p:sp>
    </p:spTree>
    <p:extLst>
      <p:ext uri="{BB962C8B-B14F-4D97-AF65-F5344CB8AC3E}">
        <p14:creationId xmlns:p14="http://schemas.microsoft.com/office/powerpoint/2010/main" val="518162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Quants formats digitals per a text </a:t>
            </a:r>
            <a:r>
              <a:rPr lang="en-GB" dirty="0" err="1" smtClean="0"/>
              <a:t>empreu</a:t>
            </a:r>
            <a:r>
              <a:rPr lang="en-GB" dirty="0" smtClean="0"/>
              <a:t>?</a:t>
            </a:r>
            <a:endParaRPr lang="ca-ES" dirty="0"/>
          </a:p>
        </p:txBody>
      </p:sp>
      <p:sp>
        <p:nvSpPr>
          <p:cNvPr id="3" name="Content Placeholder 2"/>
          <p:cNvSpPr>
            <a:spLocks noGrp="1"/>
          </p:cNvSpPr>
          <p:nvPr>
            <p:ph idx="1"/>
          </p:nvPr>
        </p:nvSpPr>
        <p:spPr/>
        <p:txBody>
          <a:bodyPr>
            <a:normAutofit lnSpcReduction="10000"/>
          </a:bodyPr>
          <a:lstStyle/>
          <a:p>
            <a:endParaRPr lang="en-GB" dirty="0" smtClean="0"/>
          </a:p>
          <a:p>
            <a:r>
              <a:rPr lang="en-GB" dirty="0" smtClean="0"/>
              <a:t>.</a:t>
            </a:r>
            <a:r>
              <a:rPr lang="en-GB" dirty="0" err="1" smtClean="0"/>
              <a:t>docx</a:t>
            </a:r>
            <a:r>
              <a:rPr lang="en-GB" dirty="0" smtClean="0"/>
              <a:t>, .doc, .</a:t>
            </a:r>
            <a:r>
              <a:rPr lang="en-GB" dirty="0" err="1" smtClean="0"/>
              <a:t>odt</a:t>
            </a:r>
            <a:r>
              <a:rPr lang="en-GB" dirty="0" smtClean="0"/>
              <a:t>, .txt…</a:t>
            </a:r>
          </a:p>
          <a:p>
            <a:endParaRPr lang="en-GB" dirty="0" smtClean="0"/>
          </a:p>
          <a:p>
            <a:r>
              <a:rPr lang="en-GB" dirty="0" smtClean="0"/>
              <a:t>.html</a:t>
            </a:r>
            <a:endParaRPr lang="en-GB" dirty="0"/>
          </a:p>
          <a:p>
            <a:endParaRPr lang="en-GB" dirty="0"/>
          </a:p>
          <a:p>
            <a:r>
              <a:rPr lang="en-GB" dirty="0"/>
              <a:t>.</a:t>
            </a:r>
            <a:r>
              <a:rPr lang="en-GB" dirty="0" smtClean="0"/>
              <a:t>xml</a:t>
            </a:r>
          </a:p>
          <a:p>
            <a:endParaRPr lang="en-GB" dirty="0" smtClean="0"/>
          </a:p>
          <a:p>
            <a:r>
              <a:rPr lang="en-GB" dirty="0" smtClean="0"/>
              <a:t>.</a:t>
            </a:r>
            <a:r>
              <a:rPr lang="en-GB" dirty="0" err="1"/>
              <a:t>ePub</a:t>
            </a:r>
            <a:endParaRPr lang="ca-ES" dirty="0"/>
          </a:p>
          <a:p>
            <a:endParaRPr lang="en-GB" dirty="0"/>
          </a:p>
          <a:p>
            <a:r>
              <a:rPr lang="en-GB" dirty="0" smtClean="0"/>
              <a:t>.pdf</a:t>
            </a:r>
          </a:p>
          <a:p>
            <a:endParaRPr lang="en-GB" dirty="0" smtClean="0"/>
          </a:p>
        </p:txBody>
      </p:sp>
    </p:spTree>
    <p:extLst>
      <p:ext uri="{BB962C8B-B14F-4D97-AF65-F5344CB8AC3E}">
        <p14:creationId xmlns:p14="http://schemas.microsoft.com/office/powerpoint/2010/main" val="40352147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xml I bases de </a:t>
            </a:r>
            <a:r>
              <a:rPr lang="en-GB" dirty="0" err="1" smtClean="0"/>
              <a:t>dades</a:t>
            </a:r>
            <a:r>
              <a:rPr lang="en-GB" dirty="0" smtClean="0"/>
              <a:t> </a:t>
            </a:r>
            <a:r>
              <a:rPr lang="en-GB" dirty="0" err="1" smtClean="0"/>
              <a:t>relacionals</a:t>
            </a:r>
            <a:endParaRPr lang="ca-ES" dirty="0"/>
          </a:p>
        </p:txBody>
      </p:sp>
      <p:sp>
        <p:nvSpPr>
          <p:cNvPr id="3" name="Content Placeholder 2"/>
          <p:cNvSpPr>
            <a:spLocks noGrp="1"/>
          </p:cNvSpPr>
          <p:nvPr>
            <p:ph idx="1"/>
          </p:nvPr>
        </p:nvSpPr>
        <p:spPr/>
        <p:txBody>
          <a:bodyPr/>
          <a:lstStyle/>
          <a:p>
            <a:endParaRPr lang="en-GB" dirty="0" smtClean="0"/>
          </a:p>
          <a:p>
            <a:endParaRPr lang="en-GB" dirty="0"/>
          </a:p>
          <a:p>
            <a:r>
              <a:rPr lang="en-GB" dirty="0" smtClean="0"/>
              <a:t>Les bases de </a:t>
            </a:r>
            <a:r>
              <a:rPr lang="en-GB" dirty="0" err="1" smtClean="0"/>
              <a:t>dades</a:t>
            </a:r>
            <a:r>
              <a:rPr lang="en-GB" dirty="0" smtClean="0"/>
              <a:t> </a:t>
            </a:r>
            <a:r>
              <a:rPr lang="en-GB" dirty="0" err="1" smtClean="0"/>
              <a:t>relacionals</a:t>
            </a:r>
            <a:r>
              <a:rPr lang="en-GB" dirty="0" smtClean="0"/>
              <a:t> </a:t>
            </a:r>
            <a:r>
              <a:rPr lang="en-GB" dirty="0" err="1" smtClean="0"/>
              <a:t>funcionen</a:t>
            </a:r>
            <a:r>
              <a:rPr lang="en-GB" dirty="0" smtClean="0"/>
              <a:t> a </a:t>
            </a:r>
            <a:r>
              <a:rPr lang="en-GB" dirty="0" err="1" smtClean="0"/>
              <a:t>partir</a:t>
            </a:r>
            <a:r>
              <a:rPr lang="en-GB" dirty="0" smtClean="0"/>
              <a:t> </a:t>
            </a:r>
            <a:r>
              <a:rPr lang="en-GB" dirty="0" err="1" smtClean="0"/>
              <a:t>d’etiquetes</a:t>
            </a:r>
            <a:r>
              <a:rPr lang="en-GB" dirty="0"/>
              <a:t> </a:t>
            </a:r>
            <a:r>
              <a:rPr lang="en-GB" dirty="0" smtClean="0"/>
              <a:t>xml. La base de </a:t>
            </a:r>
            <a:r>
              <a:rPr lang="en-GB" dirty="0" err="1" smtClean="0"/>
              <a:t>dades</a:t>
            </a:r>
            <a:r>
              <a:rPr lang="en-GB" dirty="0" smtClean="0"/>
              <a:t> </a:t>
            </a:r>
            <a:r>
              <a:rPr lang="en-GB" dirty="0" err="1" smtClean="0"/>
              <a:t>relacional</a:t>
            </a:r>
            <a:r>
              <a:rPr lang="en-GB" dirty="0" smtClean="0"/>
              <a:t> </a:t>
            </a:r>
            <a:r>
              <a:rPr lang="en-GB" dirty="0" err="1" smtClean="0"/>
              <a:t>més</a:t>
            </a:r>
            <a:r>
              <a:rPr lang="en-GB" dirty="0" smtClean="0"/>
              <a:t> </a:t>
            </a:r>
            <a:r>
              <a:rPr lang="en-GB" dirty="0" err="1" smtClean="0"/>
              <a:t>emprada</a:t>
            </a:r>
            <a:r>
              <a:rPr lang="en-GB" dirty="0" smtClean="0"/>
              <a:t> </a:t>
            </a:r>
            <a:r>
              <a:rPr lang="en-GB" dirty="0" err="1" smtClean="0"/>
              <a:t>és</a:t>
            </a:r>
            <a:r>
              <a:rPr lang="en-GB" dirty="0" smtClean="0"/>
              <a:t> </a:t>
            </a:r>
            <a:r>
              <a:rPr lang="en-GB" dirty="0" err="1" smtClean="0"/>
              <a:t>eXistDB</a:t>
            </a:r>
            <a:r>
              <a:rPr lang="en-GB" dirty="0" smtClean="0"/>
              <a:t>, on </a:t>
            </a:r>
            <a:r>
              <a:rPr lang="en-GB" dirty="0" err="1" smtClean="0"/>
              <a:t>podeu</a:t>
            </a:r>
            <a:r>
              <a:rPr lang="en-GB" dirty="0" smtClean="0"/>
              <a:t> </a:t>
            </a:r>
            <a:r>
              <a:rPr lang="en-GB" dirty="0" err="1" smtClean="0"/>
              <a:t>fer</a:t>
            </a:r>
            <a:r>
              <a:rPr lang="en-GB" dirty="0" smtClean="0"/>
              <a:t> </a:t>
            </a:r>
            <a:r>
              <a:rPr lang="en-GB" dirty="0" err="1" smtClean="0"/>
              <a:t>una</a:t>
            </a:r>
            <a:r>
              <a:rPr lang="en-GB" dirty="0" smtClean="0"/>
              <a:t> </a:t>
            </a:r>
            <a:r>
              <a:rPr lang="en-GB" dirty="0" err="1" smtClean="0"/>
              <a:t>ullada</a:t>
            </a:r>
            <a:r>
              <a:rPr lang="en-GB" dirty="0" smtClean="0"/>
              <a:t> a </a:t>
            </a:r>
            <a:r>
              <a:rPr lang="en-GB" dirty="0" err="1" smtClean="0"/>
              <a:t>projectes</a:t>
            </a:r>
            <a:r>
              <a:rPr lang="en-GB" dirty="0" smtClean="0"/>
              <a:t> </a:t>
            </a:r>
            <a:r>
              <a:rPr lang="en-GB" dirty="0" err="1" smtClean="0"/>
              <a:t>diversos</a:t>
            </a:r>
            <a:r>
              <a:rPr lang="en-GB" dirty="0" smtClean="0"/>
              <a:t>:</a:t>
            </a:r>
          </a:p>
          <a:p>
            <a:endParaRPr lang="en-GB" dirty="0"/>
          </a:p>
          <a:p>
            <a:r>
              <a:rPr lang="ca-ES" dirty="0">
                <a:hlinkClick r:id="rId2"/>
              </a:rPr>
              <a:t>http://</a:t>
            </a:r>
            <a:r>
              <a:rPr lang="ca-ES" dirty="0" smtClean="0">
                <a:hlinkClick r:id="rId2"/>
              </a:rPr>
              <a:t>tei2016.acdh.oeaw.ac.at/existws</a:t>
            </a:r>
            <a:r>
              <a:rPr lang="ca-ES" dirty="0" smtClean="0"/>
              <a:t> </a:t>
            </a:r>
          </a:p>
          <a:p>
            <a:endParaRPr lang="en-GB" dirty="0" smtClean="0"/>
          </a:p>
          <a:p>
            <a:r>
              <a:rPr lang="en-GB" dirty="0">
                <a:hlinkClick r:id="rId3"/>
              </a:rPr>
              <a:t>http://</a:t>
            </a:r>
            <a:r>
              <a:rPr lang="en-GB" dirty="0" smtClean="0">
                <a:hlinkClick r:id="rId3"/>
              </a:rPr>
              <a:t>exist-db.org/exist/apps/demo/index.html</a:t>
            </a:r>
            <a:r>
              <a:rPr lang="en-GB" dirty="0" smtClean="0"/>
              <a:t> </a:t>
            </a:r>
            <a:endParaRPr lang="en-GB" dirty="0"/>
          </a:p>
          <a:p>
            <a:endParaRPr lang="ca-ES" dirty="0"/>
          </a:p>
        </p:txBody>
      </p:sp>
    </p:spTree>
    <p:extLst>
      <p:ext uri="{BB962C8B-B14F-4D97-AF65-F5344CB8AC3E}">
        <p14:creationId xmlns:p14="http://schemas.microsoft.com/office/powerpoint/2010/main" val="1432122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 </a:t>
            </a:r>
            <a:r>
              <a:rPr lang="en-GB" dirty="0" err="1" smtClean="0"/>
              <a:t>aprendre</a:t>
            </a:r>
            <a:r>
              <a:rPr lang="en-GB" dirty="0" smtClean="0"/>
              <a:t> </a:t>
            </a:r>
            <a:r>
              <a:rPr lang="en-GB" dirty="0" err="1" smtClean="0"/>
              <a:t>més</a:t>
            </a:r>
            <a:r>
              <a:rPr lang="en-GB" dirty="0" smtClean="0"/>
              <a:t>?</a:t>
            </a:r>
            <a:br>
              <a:rPr lang="en-GB" dirty="0" smtClean="0"/>
            </a:br>
            <a:r>
              <a:rPr lang="en-GB" dirty="0" err="1" smtClean="0"/>
              <a:t>En</a:t>
            </a:r>
            <a:r>
              <a:rPr lang="en-GB" dirty="0" smtClean="0"/>
              <a:t> qui </a:t>
            </a:r>
            <a:r>
              <a:rPr lang="en-GB" dirty="0" err="1" smtClean="0"/>
              <a:t>fixar</a:t>
            </a:r>
            <a:r>
              <a:rPr lang="en-GB" dirty="0" smtClean="0"/>
              <a:t>-se?</a:t>
            </a:r>
            <a:endParaRPr lang="ca-ES" dirty="0"/>
          </a:p>
        </p:txBody>
      </p:sp>
      <p:sp>
        <p:nvSpPr>
          <p:cNvPr id="3" name="Content Placeholder 2"/>
          <p:cNvSpPr>
            <a:spLocks noGrp="1"/>
          </p:cNvSpPr>
          <p:nvPr>
            <p:ph idx="1"/>
          </p:nvPr>
        </p:nvSpPr>
        <p:spPr/>
        <p:txBody>
          <a:bodyPr>
            <a:normAutofit fontScale="92500" lnSpcReduction="10000"/>
          </a:bodyPr>
          <a:lstStyle/>
          <a:p>
            <a:pPr marL="0" indent="0">
              <a:buNone/>
            </a:pPr>
            <a:r>
              <a:rPr lang="en-GB" noProof="1"/>
              <a:t>H</a:t>
            </a:r>
            <a:r>
              <a:rPr lang="en-GB" noProof="1" smtClean="0"/>
              <a:t>i ha molts projectes d’edicions duent-se a terme en Europa i Nord-Amèrica. Per exemple:</a:t>
            </a:r>
            <a:endParaRPr lang="ca-ES" noProof="1" smtClean="0"/>
          </a:p>
          <a:p>
            <a:endParaRPr lang="ca-ES" noProof="1"/>
          </a:p>
          <a:p>
            <a:pPr marL="0" indent="0">
              <a:buNone/>
            </a:pPr>
            <a:r>
              <a:rPr lang="ca-ES" noProof="1" smtClean="0"/>
              <a:t>DiXIT, </a:t>
            </a:r>
            <a:r>
              <a:rPr lang="en-US" noProof="1"/>
              <a:t>Digital Scholarly Editions Initial Training Network: </a:t>
            </a:r>
            <a:r>
              <a:rPr lang="en-US" noProof="1">
                <a:hlinkClick r:id="rId2"/>
              </a:rPr>
              <a:t>http://dixit.uni-koeln.de</a:t>
            </a:r>
            <a:r>
              <a:rPr lang="en-US" noProof="1" smtClean="0">
                <a:hlinkClick r:id="rId2"/>
              </a:rPr>
              <a:t>/</a:t>
            </a:r>
            <a:r>
              <a:rPr lang="en-US" noProof="1" smtClean="0"/>
              <a:t> </a:t>
            </a:r>
            <a:endParaRPr lang="ca-ES" noProof="1" smtClean="0"/>
          </a:p>
          <a:p>
            <a:pPr marL="0" indent="0">
              <a:buNone/>
            </a:pPr>
            <a:r>
              <a:rPr lang="ca-ES" noProof="1" smtClean="0"/>
              <a:t>Congressos DiXIT recents: </a:t>
            </a:r>
          </a:p>
          <a:p>
            <a:r>
              <a:rPr lang="ca-ES" noProof="1" smtClean="0"/>
              <a:t>Antwerp, octubre 2016, l’organitzat amb la </a:t>
            </a:r>
            <a:r>
              <a:rPr lang="en-US" dirty="0"/>
              <a:t>European Society for Textual Scholarship (ESTS): </a:t>
            </a:r>
            <a:r>
              <a:rPr lang="en-US" dirty="0">
                <a:hlinkClick r:id="rId3"/>
              </a:rPr>
              <a:t>https://textualscholarship.eu/ests-2016</a:t>
            </a:r>
            <a:r>
              <a:rPr lang="en-US" dirty="0" smtClean="0">
                <a:hlinkClick r:id="rId3"/>
              </a:rPr>
              <a:t>/</a:t>
            </a:r>
            <a:r>
              <a:rPr lang="en-US" dirty="0" smtClean="0"/>
              <a:t> </a:t>
            </a:r>
            <a:endParaRPr lang="ca-ES" noProof="1" smtClean="0"/>
          </a:p>
          <a:p>
            <a:r>
              <a:rPr lang="en-GB" noProof="1"/>
              <a:t>Colònia, març 2016: </a:t>
            </a:r>
            <a:r>
              <a:rPr lang="en-GB" noProof="1">
                <a:hlinkClick r:id="rId4"/>
              </a:rPr>
              <a:t>http://dixit.uni-koeln.de/programme/convention-2</a:t>
            </a:r>
            <a:r>
              <a:rPr lang="en-GB" noProof="1" smtClean="0">
                <a:hlinkClick r:id="rId4"/>
              </a:rPr>
              <a:t>/</a:t>
            </a:r>
            <a:r>
              <a:rPr lang="en-GB" noProof="1" smtClean="0"/>
              <a:t>  </a:t>
            </a:r>
            <a:endParaRPr lang="ca-ES" noProof="1" smtClean="0"/>
          </a:p>
          <a:p>
            <a:pPr marL="0" indent="0">
              <a:buNone/>
            </a:pPr>
            <a:r>
              <a:rPr lang="ca-ES" noProof="1" smtClean="0"/>
              <a:t> (Meua crònica </a:t>
            </a:r>
            <a:r>
              <a:rPr lang="ca-ES" noProof="1"/>
              <a:t>d’aquest: </a:t>
            </a:r>
            <a:r>
              <a:rPr lang="ca-ES" noProof="1">
                <a:hlinkClick r:id="rId5"/>
              </a:rPr>
              <a:t>http://cantave.blogs.uv.es/2016/03/23/jornades-dixit-dedicio-digital</a:t>
            </a:r>
            <a:r>
              <a:rPr lang="ca-ES" noProof="1" smtClean="0">
                <a:hlinkClick r:id="rId5"/>
              </a:rPr>
              <a:t>/</a:t>
            </a:r>
            <a:r>
              <a:rPr lang="ca-ES" noProof="1" smtClean="0"/>
              <a:t>)</a:t>
            </a:r>
          </a:p>
          <a:p>
            <a:endParaRPr lang="en-GB" noProof="1" smtClean="0"/>
          </a:p>
          <a:p>
            <a:endParaRPr lang="ca-ES" noProof="1" smtClean="0"/>
          </a:p>
          <a:p>
            <a:pPr marL="0" indent="0">
              <a:buNone/>
            </a:pPr>
            <a:r>
              <a:rPr lang="ca-ES" noProof="1" smtClean="0"/>
              <a:t>LINHD i el seu projecte </a:t>
            </a:r>
            <a:r>
              <a:rPr lang="ca-ES" noProof="1"/>
              <a:t>REMETCA (UNED): </a:t>
            </a:r>
            <a:r>
              <a:rPr lang="ca-ES" noProof="1">
                <a:hlinkClick r:id="rId6"/>
              </a:rPr>
              <a:t>http://</a:t>
            </a:r>
            <a:r>
              <a:rPr lang="ca-ES" noProof="1" smtClean="0">
                <a:hlinkClick r:id="rId6"/>
              </a:rPr>
              <a:t>www.remetca.uned.es/index.php?lang=es</a:t>
            </a:r>
            <a:r>
              <a:rPr lang="ca-ES" noProof="1" smtClean="0"/>
              <a:t> </a:t>
            </a:r>
            <a:endParaRPr lang="ca-ES" noProof="1"/>
          </a:p>
        </p:txBody>
      </p:sp>
    </p:spTree>
    <p:extLst>
      <p:ext uri="{BB962C8B-B14F-4D97-AF65-F5344CB8AC3E}">
        <p14:creationId xmlns:p14="http://schemas.microsoft.com/office/powerpoint/2010/main" val="2856879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 </a:t>
            </a:r>
            <a:r>
              <a:rPr lang="en-GB" dirty="0" err="1" smtClean="0"/>
              <a:t>aprendre</a:t>
            </a:r>
            <a:r>
              <a:rPr lang="en-GB" dirty="0"/>
              <a:t> </a:t>
            </a:r>
            <a:r>
              <a:rPr lang="en-GB" dirty="0" smtClean="0"/>
              <a:t>xml-TEI?</a:t>
            </a:r>
            <a:endParaRPr lang="ca-ES" dirty="0"/>
          </a:p>
        </p:txBody>
      </p:sp>
      <p:sp>
        <p:nvSpPr>
          <p:cNvPr id="3" name="Content Placeholder 2"/>
          <p:cNvSpPr>
            <a:spLocks noGrp="1"/>
          </p:cNvSpPr>
          <p:nvPr>
            <p:ph idx="1"/>
          </p:nvPr>
        </p:nvSpPr>
        <p:spPr/>
        <p:txBody>
          <a:bodyPr/>
          <a:lstStyle/>
          <a:p>
            <a:pPr marL="0" indent="0">
              <a:buNone/>
            </a:pPr>
            <a:r>
              <a:rPr lang="en-GB" dirty="0" smtClean="0"/>
              <a:t>Entre </a:t>
            </a:r>
            <a:r>
              <a:rPr lang="en-GB" dirty="0" err="1" smtClean="0"/>
              <a:t>altres</a:t>
            </a:r>
            <a:r>
              <a:rPr lang="en-GB" dirty="0" smtClean="0"/>
              <a:t>:</a:t>
            </a:r>
          </a:p>
          <a:p>
            <a:pPr marL="0" indent="0">
              <a:buNone/>
            </a:pPr>
            <a:endParaRPr lang="en-GB" dirty="0"/>
          </a:p>
          <a:p>
            <a:pPr marL="0" indent="0">
              <a:buNone/>
            </a:pPr>
            <a:r>
              <a:rPr lang="en-GB" dirty="0" err="1" smtClean="0"/>
              <a:t>Cursos</a:t>
            </a:r>
            <a:r>
              <a:rPr lang="en-GB" dirty="0" smtClean="0"/>
              <a:t> </a:t>
            </a:r>
            <a:r>
              <a:rPr lang="en-GB" dirty="0" err="1" smtClean="0"/>
              <a:t>d’estiu</a:t>
            </a:r>
            <a:r>
              <a:rPr lang="en-GB" dirty="0" smtClean="0"/>
              <a:t> </a:t>
            </a:r>
            <a:r>
              <a:rPr lang="en-GB" dirty="0" err="1" smtClean="0"/>
              <a:t>d’Oxford</a:t>
            </a:r>
            <a:r>
              <a:rPr lang="en-GB" dirty="0" smtClean="0"/>
              <a:t>: </a:t>
            </a:r>
            <a:r>
              <a:rPr lang="en-GB" dirty="0" err="1" smtClean="0"/>
              <a:t>DHOxSS</a:t>
            </a:r>
            <a:r>
              <a:rPr lang="en-GB" dirty="0" smtClean="0"/>
              <a:t>:</a:t>
            </a:r>
          </a:p>
          <a:p>
            <a:r>
              <a:rPr lang="en-GB" dirty="0">
                <a:hlinkClick r:id="rId2"/>
              </a:rPr>
              <a:t>http://</a:t>
            </a:r>
            <a:r>
              <a:rPr lang="en-GB" dirty="0" smtClean="0">
                <a:hlinkClick r:id="rId2"/>
              </a:rPr>
              <a:t>digital.humanities.ox.ac.uk/dhoxss</a:t>
            </a:r>
            <a:r>
              <a:rPr lang="en-GB" dirty="0" smtClean="0"/>
              <a:t> </a:t>
            </a:r>
            <a:endParaRPr lang="en-GB" dirty="0"/>
          </a:p>
          <a:p>
            <a:endParaRPr lang="en-GB" dirty="0" smtClean="0"/>
          </a:p>
          <a:p>
            <a:endParaRPr lang="en-GB" dirty="0" smtClean="0"/>
          </a:p>
          <a:p>
            <a:pPr marL="0" indent="0">
              <a:buNone/>
            </a:pPr>
            <a:r>
              <a:rPr lang="en-GB" dirty="0" smtClean="0"/>
              <a:t>LINDH </a:t>
            </a:r>
            <a:r>
              <a:rPr lang="en-GB" dirty="0" err="1" smtClean="0"/>
              <a:t>Títol</a:t>
            </a:r>
            <a:r>
              <a:rPr lang="en-GB" dirty="0" smtClean="0"/>
              <a:t> </a:t>
            </a:r>
            <a:r>
              <a:rPr lang="en-GB" dirty="0" err="1" smtClean="0"/>
              <a:t>d’Experto</a:t>
            </a:r>
            <a:r>
              <a:rPr lang="en-GB" dirty="0" smtClean="0"/>
              <a:t> </a:t>
            </a:r>
            <a:r>
              <a:rPr lang="en-GB" dirty="0" err="1" smtClean="0"/>
              <a:t>Profesional</a:t>
            </a:r>
            <a:r>
              <a:rPr lang="en-GB" dirty="0" smtClean="0"/>
              <a:t> </a:t>
            </a:r>
            <a:r>
              <a:rPr lang="en-GB" dirty="0" err="1" smtClean="0"/>
              <a:t>en</a:t>
            </a:r>
            <a:r>
              <a:rPr lang="en-GB" dirty="0" smtClean="0"/>
              <a:t> </a:t>
            </a:r>
            <a:r>
              <a:rPr lang="en-GB" dirty="0" err="1" smtClean="0"/>
              <a:t>Edición</a:t>
            </a:r>
            <a:r>
              <a:rPr lang="en-GB" dirty="0" smtClean="0"/>
              <a:t> Digital </a:t>
            </a:r>
            <a:r>
              <a:rPr lang="en-GB" dirty="0" err="1" smtClean="0"/>
              <a:t>Académica</a:t>
            </a:r>
            <a:r>
              <a:rPr lang="en-GB" dirty="0" smtClean="0"/>
              <a:t> (</a:t>
            </a:r>
            <a:r>
              <a:rPr lang="en-GB" dirty="0" err="1" smtClean="0"/>
              <a:t>en</a:t>
            </a:r>
            <a:r>
              <a:rPr lang="en-GB" dirty="0" smtClean="0"/>
              <a:t> </a:t>
            </a:r>
            <a:r>
              <a:rPr lang="en-GB" dirty="0" err="1" smtClean="0"/>
              <a:t>línia</a:t>
            </a:r>
            <a:r>
              <a:rPr lang="en-GB" dirty="0" smtClean="0"/>
              <a:t>):</a:t>
            </a:r>
          </a:p>
          <a:p>
            <a:r>
              <a:rPr lang="es-ES" dirty="0" smtClean="0"/>
              <a:t>2017, </a:t>
            </a:r>
            <a:r>
              <a:rPr lang="es-ES" dirty="0" err="1" smtClean="0"/>
              <a:t>gener-setembre</a:t>
            </a:r>
            <a:endParaRPr lang="es-ES" dirty="0"/>
          </a:p>
          <a:p>
            <a:r>
              <a:rPr lang="es-ES" dirty="0">
                <a:hlinkClick r:id="rId3"/>
              </a:rPr>
              <a:t>http://linhd.uned.es/p/titulo-propio-experto-en-edicion-digital-academica/</a:t>
            </a:r>
            <a:endParaRPr lang="es-ES" dirty="0"/>
          </a:p>
          <a:p>
            <a:endParaRPr lang="en-GB" dirty="0" smtClean="0"/>
          </a:p>
          <a:p>
            <a:endParaRPr lang="ca-ES" dirty="0"/>
          </a:p>
        </p:txBody>
      </p:sp>
    </p:spTree>
    <p:extLst>
      <p:ext uri="{BB962C8B-B14F-4D97-AF65-F5344CB8AC3E}">
        <p14:creationId xmlns:p14="http://schemas.microsoft.com/office/powerpoint/2010/main" val="20694515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 </a:t>
            </a:r>
            <a:r>
              <a:rPr lang="en-GB" dirty="0" err="1" smtClean="0"/>
              <a:t>aprendre</a:t>
            </a:r>
            <a:r>
              <a:rPr lang="en-GB" dirty="0" smtClean="0"/>
              <a:t> xml-</a:t>
            </a:r>
            <a:r>
              <a:rPr lang="en-GB" dirty="0" err="1" smtClean="0"/>
              <a:t>tei</a:t>
            </a:r>
            <a:r>
              <a:rPr lang="en-GB" dirty="0" smtClean="0"/>
              <a:t>?</a:t>
            </a:r>
            <a:endParaRPr lang="ca-ES" dirty="0"/>
          </a:p>
        </p:txBody>
      </p:sp>
      <p:sp>
        <p:nvSpPr>
          <p:cNvPr id="3" name="Content Placeholder 2"/>
          <p:cNvSpPr>
            <a:spLocks noGrp="1"/>
          </p:cNvSpPr>
          <p:nvPr>
            <p:ph idx="1"/>
          </p:nvPr>
        </p:nvSpPr>
        <p:spPr/>
        <p:txBody>
          <a:bodyPr/>
          <a:lstStyle/>
          <a:p>
            <a:r>
              <a:rPr lang="en-GB" dirty="0" smtClean="0"/>
              <a:t>TEI Consortium:</a:t>
            </a:r>
          </a:p>
          <a:p>
            <a:r>
              <a:rPr lang="en-GB" dirty="0">
                <a:hlinkClick r:id="rId2"/>
              </a:rPr>
              <a:t>http://</a:t>
            </a:r>
            <a:r>
              <a:rPr lang="en-GB" dirty="0" smtClean="0">
                <a:hlinkClick r:id="rId2"/>
              </a:rPr>
              <a:t>www.tei-c.org/index.xml</a:t>
            </a:r>
            <a:r>
              <a:rPr lang="en-GB" dirty="0" smtClean="0"/>
              <a:t> </a:t>
            </a:r>
            <a:endParaRPr lang="en-GB" dirty="0"/>
          </a:p>
          <a:p>
            <a:endParaRPr lang="en-GB" dirty="0"/>
          </a:p>
          <a:p>
            <a:r>
              <a:rPr lang="en-US" dirty="0"/>
              <a:t>TEI Manuscripts Special Interest </a:t>
            </a:r>
            <a:r>
              <a:rPr lang="en-US" dirty="0" smtClean="0"/>
              <a:t>Group:</a:t>
            </a:r>
          </a:p>
          <a:p>
            <a:r>
              <a:rPr lang="ca-ES" dirty="0">
                <a:hlinkClick r:id="rId3"/>
              </a:rPr>
              <a:t>http://www.tei-c.org/SIG/Manuscripts</a:t>
            </a:r>
            <a:r>
              <a:rPr lang="ca-ES" dirty="0" smtClean="0">
                <a:hlinkClick r:id="rId3"/>
              </a:rPr>
              <a:t>/</a:t>
            </a:r>
            <a:r>
              <a:rPr lang="ca-ES" dirty="0" smtClean="0"/>
              <a:t> </a:t>
            </a:r>
          </a:p>
          <a:p>
            <a:pPr lvl="1"/>
            <a:r>
              <a:rPr lang="ca-ES" dirty="0"/>
              <a:t>An Encoding Model for Genetic Editions:</a:t>
            </a:r>
          </a:p>
          <a:p>
            <a:pPr lvl="1"/>
            <a:r>
              <a:rPr lang="ca-ES" dirty="0">
                <a:hlinkClick r:id="rId4"/>
              </a:rPr>
              <a:t>http://www.tei-c.org/Activities/Council/Working/tcw19.html#index.xml-front.1_div.1</a:t>
            </a:r>
            <a:endParaRPr lang="ca-ES" dirty="0"/>
          </a:p>
          <a:p>
            <a:pPr lvl="1"/>
            <a:endParaRPr lang="ca-ES" dirty="0"/>
          </a:p>
        </p:txBody>
      </p:sp>
    </p:spTree>
    <p:extLst>
      <p:ext uri="{BB962C8B-B14F-4D97-AF65-F5344CB8AC3E}">
        <p14:creationId xmlns:p14="http://schemas.microsoft.com/office/powerpoint/2010/main" val="756088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s-ES" sz="3200" dirty="0" err="1"/>
              <a:t>L'edició</a:t>
            </a:r>
            <a:r>
              <a:rPr lang="es-ES" sz="3200" dirty="0"/>
              <a:t> </a:t>
            </a:r>
            <a:r>
              <a:rPr lang="es-ES" sz="3200" dirty="0" err="1"/>
              <a:t>filològica</a:t>
            </a:r>
            <a:r>
              <a:rPr lang="es-ES" sz="3200" dirty="0"/>
              <a:t> digital en el </a:t>
            </a:r>
            <a:r>
              <a:rPr lang="es-ES" sz="3200" dirty="0" err="1"/>
              <a:t>marc</a:t>
            </a:r>
            <a:r>
              <a:rPr lang="es-ES" sz="3200" dirty="0"/>
              <a:t> de les </a:t>
            </a:r>
            <a:r>
              <a:rPr lang="es-ES" sz="3200" dirty="0" err="1"/>
              <a:t>transformacions</a:t>
            </a:r>
            <a:r>
              <a:rPr lang="es-ES" sz="3200" dirty="0"/>
              <a:t> en la </a:t>
            </a:r>
            <a:r>
              <a:rPr lang="es-ES" sz="3200" dirty="0" err="1"/>
              <a:t>comunicació</a:t>
            </a:r>
            <a:r>
              <a:rPr lang="es-ES" sz="3200" dirty="0"/>
              <a:t> </a:t>
            </a:r>
            <a:r>
              <a:rPr lang="es-ES" sz="3200" dirty="0" err="1"/>
              <a:t>acadèmica</a:t>
            </a:r>
            <a:endParaRPr lang="ca-ES" sz="3100" dirty="0"/>
          </a:p>
        </p:txBody>
      </p:sp>
      <p:sp>
        <p:nvSpPr>
          <p:cNvPr id="3" name="Subtitle 2"/>
          <p:cNvSpPr>
            <a:spLocks noGrp="1"/>
          </p:cNvSpPr>
          <p:nvPr>
            <p:ph type="subTitle" idx="1"/>
          </p:nvPr>
        </p:nvSpPr>
        <p:spPr>
          <a:xfrm>
            <a:off x="1206460" y="3910395"/>
            <a:ext cx="9448800" cy="2129797"/>
          </a:xfrm>
        </p:spPr>
        <p:txBody>
          <a:bodyPr>
            <a:normAutofit/>
          </a:bodyPr>
          <a:lstStyle/>
          <a:p>
            <a:r>
              <a:rPr lang="en-GB" sz="2400" dirty="0" smtClean="0"/>
              <a:t>Rosanna </a:t>
            </a:r>
            <a:r>
              <a:rPr lang="en-GB" sz="2400" dirty="0" err="1" smtClean="0"/>
              <a:t>Cantavella</a:t>
            </a:r>
            <a:r>
              <a:rPr lang="en-GB" dirty="0" smtClean="0"/>
              <a:t>  </a:t>
            </a:r>
            <a:r>
              <a:rPr lang="en-GB" sz="1800" dirty="0" smtClean="0"/>
              <a:t>(</a:t>
            </a:r>
            <a:r>
              <a:rPr lang="en-GB" sz="1800" dirty="0" err="1" smtClean="0"/>
              <a:t>Universitat</a:t>
            </a:r>
            <a:r>
              <a:rPr lang="en-GB" sz="1800" dirty="0" smtClean="0"/>
              <a:t> de </a:t>
            </a:r>
            <a:r>
              <a:rPr lang="en-GB" sz="1800" dirty="0" err="1" smtClean="0"/>
              <a:t>València</a:t>
            </a:r>
            <a:r>
              <a:rPr lang="en-GB" sz="1800" dirty="0" smtClean="0"/>
              <a:t> / Clare Hall, University of Cambridge)</a:t>
            </a:r>
          </a:p>
          <a:p>
            <a:r>
              <a:rPr lang="en-GB" sz="2800" i="1" dirty="0" err="1" smtClean="0"/>
              <a:t>Magnificat</a:t>
            </a:r>
            <a:r>
              <a:rPr lang="en-GB" sz="2800" i="1" dirty="0" smtClean="0"/>
              <a:t> CLM</a:t>
            </a:r>
            <a:r>
              <a:rPr lang="en-GB" sz="2800" dirty="0"/>
              <a:t> </a:t>
            </a:r>
            <a:r>
              <a:rPr lang="en-GB" sz="2800" dirty="0">
                <a:hlinkClick r:id="rId3"/>
              </a:rPr>
              <a:t>https://ojs.uv.es/index.php/MCLM</a:t>
            </a:r>
            <a:r>
              <a:rPr lang="en-GB" sz="2800" dirty="0" smtClean="0">
                <a:hlinkClick r:id="rId3"/>
              </a:rPr>
              <a:t>/</a:t>
            </a:r>
            <a:r>
              <a:rPr lang="en-GB" sz="2800" dirty="0" smtClean="0"/>
              <a:t> </a:t>
            </a:r>
            <a:endParaRPr lang="en-GB" sz="2800" i="1" dirty="0" smtClean="0"/>
          </a:p>
          <a:p>
            <a:endParaRPr lang="en-GB" sz="1600" dirty="0" smtClean="0"/>
          </a:p>
          <a:p>
            <a:r>
              <a:rPr lang="en-GB" sz="3600" dirty="0" smtClean="0"/>
              <a:t>http://www.uv.es/cantave/varia/ SLIMM</a:t>
            </a:r>
          </a:p>
        </p:txBody>
      </p:sp>
      <p:pic>
        <p:nvPicPr>
          <p:cNvPr id="1028" name="Picture 4" descr="https://licensebuttons.net/l/by/3.0/88x3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06460" cy="4250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24794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html</a:t>
            </a:r>
            <a:endParaRPr lang="ca-ES" dirty="0"/>
          </a:p>
        </p:txBody>
      </p:sp>
      <p:sp>
        <p:nvSpPr>
          <p:cNvPr id="3" name="Content Placeholder 2"/>
          <p:cNvSpPr>
            <a:spLocks noGrp="1"/>
          </p:cNvSpPr>
          <p:nvPr>
            <p:ph idx="1"/>
          </p:nvPr>
        </p:nvSpPr>
        <p:spPr/>
        <p:txBody>
          <a:bodyPr/>
          <a:lstStyle/>
          <a:p>
            <a:endParaRPr lang="en-GB" dirty="0" smtClean="0"/>
          </a:p>
          <a:p>
            <a:r>
              <a:rPr lang="en-GB" dirty="0" err="1" smtClean="0"/>
              <a:t>És</a:t>
            </a:r>
            <a:r>
              <a:rPr lang="en-GB" dirty="0" smtClean="0"/>
              <a:t> el </a:t>
            </a:r>
            <a:r>
              <a:rPr lang="en-GB" dirty="0" err="1" smtClean="0"/>
              <a:t>codi</a:t>
            </a:r>
            <a:r>
              <a:rPr lang="en-GB" dirty="0" smtClean="0"/>
              <a:t> basic de la world wide web.</a:t>
            </a:r>
          </a:p>
          <a:p>
            <a:endParaRPr lang="en-GB" dirty="0" smtClean="0"/>
          </a:p>
          <a:p>
            <a:r>
              <a:rPr lang="en-GB" dirty="0" smtClean="0"/>
              <a:t>Ara </a:t>
            </a:r>
            <a:r>
              <a:rPr lang="en-GB" dirty="0" err="1" smtClean="0"/>
              <a:t>en</a:t>
            </a:r>
            <a:r>
              <a:rPr lang="en-GB" dirty="0" smtClean="0"/>
              <a:t> la </a:t>
            </a:r>
            <a:r>
              <a:rPr lang="en-GB" dirty="0" err="1" smtClean="0"/>
              <a:t>seua</a:t>
            </a:r>
            <a:r>
              <a:rPr lang="en-GB" dirty="0" smtClean="0"/>
              <a:t> </a:t>
            </a:r>
            <a:r>
              <a:rPr lang="en-GB" dirty="0" err="1" smtClean="0"/>
              <a:t>cinquena</a:t>
            </a:r>
            <a:r>
              <a:rPr lang="en-GB" dirty="0" smtClean="0"/>
              <a:t> </a:t>
            </a:r>
            <a:r>
              <a:rPr lang="en-GB" dirty="0" err="1" smtClean="0"/>
              <a:t>versió</a:t>
            </a:r>
            <a:r>
              <a:rPr lang="en-GB" dirty="0" smtClean="0"/>
              <a:t>: HTML5</a:t>
            </a:r>
          </a:p>
          <a:p>
            <a:endParaRPr lang="en-GB" dirty="0"/>
          </a:p>
          <a:p>
            <a:r>
              <a:rPr lang="en-GB" dirty="0" smtClean="0"/>
              <a:t>El </a:t>
            </a:r>
            <a:r>
              <a:rPr lang="en-GB" dirty="0" err="1" smtClean="0"/>
              <a:t>codi</a:t>
            </a:r>
            <a:r>
              <a:rPr lang="en-GB" dirty="0" smtClean="0"/>
              <a:t> html </a:t>
            </a:r>
            <a:r>
              <a:rPr lang="en-GB" dirty="0" err="1" smtClean="0"/>
              <a:t>està</a:t>
            </a:r>
            <a:r>
              <a:rPr lang="en-GB" dirty="0" smtClean="0"/>
              <a:t> </a:t>
            </a:r>
            <a:r>
              <a:rPr lang="en-GB" dirty="0" err="1" smtClean="0"/>
              <a:t>complementat</a:t>
            </a:r>
            <a:r>
              <a:rPr lang="en-GB" dirty="0" smtClean="0"/>
              <a:t> </a:t>
            </a:r>
            <a:r>
              <a:rPr lang="en-GB" dirty="0" err="1" smtClean="0"/>
              <a:t>pel</a:t>
            </a:r>
            <a:r>
              <a:rPr lang="en-GB" dirty="0" smtClean="0"/>
              <a:t> </a:t>
            </a:r>
            <a:r>
              <a:rPr lang="en-GB" dirty="0" err="1" smtClean="0"/>
              <a:t>codi</a:t>
            </a:r>
            <a:r>
              <a:rPr lang="en-GB" dirty="0" smtClean="0"/>
              <a:t> CSS, que </a:t>
            </a:r>
            <a:r>
              <a:rPr lang="en-GB" dirty="0" err="1" smtClean="0"/>
              <a:t>defineix</a:t>
            </a:r>
            <a:r>
              <a:rPr lang="en-GB" dirty="0" smtClean="0"/>
              <a:t> </a:t>
            </a:r>
            <a:r>
              <a:rPr lang="en-GB" dirty="0" err="1" smtClean="0"/>
              <a:t>l’estil</a:t>
            </a:r>
            <a:r>
              <a:rPr lang="en-GB" dirty="0" smtClean="0"/>
              <a:t> de format del </a:t>
            </a:r>
            <a:r>
              <a:rPr lang="en-GB" dirty="0" err="1" smtClean="0"/>
              <a:t>lloc</a:t>
            </a:r>
            <a:r>
              <a:rPr lang="en-GB" dirty="0" smtClean="0"/>
              <a:t> web: </a:t>
            </a:r>
            <a:r>
              <a:rPr lang="en-GB" dirty="0" err="1" smtClean="0"/>
              <a:t>tipus</a:t>
            </a:r>
            <a:r>
              <a:rPr lang="en-GB" dirty="0" smtClean="0"/>
              <a:t> </a:t>
            </a:r>
            <a:r>
              <a:rPr lang="en-GB" dirty="0" err="1" smtClean="0"/>
              <a:t>i</a:t>
            </a:r>
            <a:r>
              <a:rPr lang="en-GB" dirty="0" smtClean="0"/>
              <a:t> </a:t>
            </a:r>
            <a:r>
              <a:rPr lang="en-GB" dirty="0" err="1" smtClean="0"/>
              <a:t>tamany</a:t>
            </a:r>
            <a:r>
              <a:rPr lang="en-GB" dirty="0" smtClean="0"/>
              <a:t> de </a:t>
            </a:r>
            <a:r>
              <a:rPr lang="en-GB" dirty="0" err="1" smtClean="0"/>
              <a:t>lletra</a:t>
            </a:r>
            <a:r>
              <a:rPr lang="en-GB" dirty="0" smtClean="0"/>
              <a:t>, </a:t>
            </a:r>
            <a:r>
              <a:rPr lang="en-GB" dirty="0" err="1" smtClean="0"/>
              <a:t>colors</a:t>
            </a:r>
            <a:r>
              <a:rPr lang="en-GB" dirty="0" smtClean="0"/>
              <a:t>, </a:t>
            </a:r>
            <a:r>
              <a:rPr lang="en-GB" dirty="0" err="1" smtClean="0"/>
              <a:t>distribució</a:t>
            </a:r>
            <a:r>
              <a:rPr lang="en-GB" dirty="0" smtClean="0"/>
              <a:t> </a:t>
            </a:r>
            <a:r>
              <a:rPr lang="en-GB" dirty="0" err="1" smtClean="0"/>
              <a:t>gràfica</a:t>
            </a:r>
            <a:r>
              <a:rPr lang="en-GB" dirty="0" smtClean="0"/>
              <a:t>, etc.</a:t>
            </a:r>
          </a:p>
          <a:p>
            <a:endParaRPr lang="en-GB" dirty="0"/>
          </a:p>
          <a:p>
            <a:r>
              <a:rPr lang="en-GB" dirty="0" err="1" smtClean="0"/>
              <a:t>És</a:t>
            </a:r>
            <a:r>
              <a:rPr lang="en-GB" dirty="0" smtClean="0"/>
              <a:t> el que </a:t>
            </a:r>
            <a:r>
              <a:rPr lang="en-GB" dirty="0" err="1" smtClean="0"/>
              <a:t>veieu</a:t>
            </a:r>
            <a:r>
              <a:rPr lang="en-GB" dirty="0" smtClean="0"/>
              <a:t> </a:t>
            </a:r>
            <a:r>
              <a:rPr lang="en-GB" dirty="0" err="1" smtClean="0"/>
              <a:t>si</a:t>
            </a:r>
            <a:r>
              <a:rPr lang="en-GB" dirty="0" smtClean="0"/>
              <a:t>, </a:t>
            </a:r>
            <a:r>
              <a:rPr lang="en-GB" dirty="0" err="1" smtClean="0"/>
              <a:t>en</a:t>
            </a:r>
            <a:r>
              <a:rPr lang="en-GB" dirty="0" smtClean="0"/>
              <a:t> un </a:t>
            </a:r>
            <a:r>
              <a:rPr lang="en-GB" dirty="0" err="1" smtClean="0"/>
              <a:t>navegador</a:t>
            </a:r>
            <a:r>
              <a:rPr lang="en-GB" dirty="0" smtClean="0"/>
              <a:t>, </a:t>
            </a:r>
            <a:r>
              <a:rPr lang="en-GB" dirty="0" err="1" smtClean="0"/>
              <a:t>premeu</a:t>
            </a:r>
            <a:r>
              <a:rPr lang="en-GB" dirty="0" smtClean="0"/>
              <a:t> la </a:t>
            </a:r>
            <a:r>
              <a:rPr lang="en-GB" dirty="0" err="1" smtClean="0"/>
              <a:t>tecla</a:t>
            </a:r>
            <a:r>
              <a:rPr lang="en-GB" dirty="0" smtClean="0"/>
              <a:t> F12 </a:t>
            </a:r>
            <a:r>
              <a:rPr lang="en-GB" dirty="0" err="1"/>
              <a:t>e</a:t>
            </a:r>
            <a:r>
              <a:rPr lang="en-GB" dirty="0" err="1" smtClean="0"/>
              <a:t>n</a:t>
            </a:r>
            <a:r>
              <a:rPr lang="en-GB" dirty="0" smtClean="0"/>
              <a:t> Windows.</a:t>
            </a:r>
            <a:endParaRPr lang="ca-ES" dirty="0"/>
          </a:p>
        </p:txBody>
      </p:sp>
    </p:spTree>
    <p:extLst>
      <p:ext uri="{BB962C8B-B14F-4D97-AF65-F5344CB8AC3E}">
        <p14:creationId xmlns:p14="http://schemas.microsoft.com/office/powerpoint/2010/main" val="3656950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Xml</a:t>
            </a:r>
            <a:endParaRPr lang="ca-ES" dirty="0"/>
          </a:p>
        </p:txBody>
      </p:sp>
      <p:sp>
        <p:nvSpPr>
          <p:cNvPr id="3" name="Content Placeholder 2"/>
          <p:cNvSpPr>
            <a:spLocks noGrp="1"/>
          </p:cNvSpPr>
          <p:nvPr>
            <p:ph idx="1"/>
          </p:nvPr>
        </p:nvSpPr>
        <p:spPr/>
        <p:txBody>
          <a:bodyPr/>
          <a:lstStyle/>
          <a:p>
            <a:r>
              <a:rPr lang="en-GB" dirty="0" smtClean="0"/>
              <a:t>Html </a:t>
            </a:r>
            <a:r>
              <a:rPr lang="en-GB" dirty="0" err="1" smtClean="0"/>
              <a:t>s’aplica</a:t>
            </a:r>
            <a:r>
              <a:rPr lang="en-GB" dirty="0" smtClean="0"/>
              <a:t> a </a:t>
            </a:r>
            <a:r>
              <a:rPr lang="en-GB" dirty="0" err="1" smtClean="0"/>
              <a:t>llocs</a:t>
            </a:r>
            <a:r>
              <a:rPr lang="en-GB" dirty="0" smtClean="0"/>
              <a:t> web. </a:t>
            </a:r>
            <a:r>
              <a:rPr lang="en-GB" dirty="0" err="1" smtClean="0"/>
              <a:t>Però</a:t>
            </a:r>
            <a:r>
              <a:rPr lang="en-GB" dirty="0" smtClean="0"/>
              <a:t> </a:t>
            </a:r>
            <a:r>
              <a:rPr lang="en-GB" dirty="0" err="1" smtClean="0"/>
              <a:t>què</a:t>
            </a:r>
            <a:r>
              <a:rPr lang="en-GB" dirty="0" smtClean="0"/>
              <a:t> </a:t>
            </a:r>
            <a:r>
              <a:rPr lang="en-GB" dirty="0" err="1" smtClean="0"/>
              <a:t>passa</a:t>
            </a:r>
            <a:r>
              <a:rPr lang="en-GB" dirty="0" smtClean="0"/>
              <a:t> </a:t>
            </a:r>
            <a:r>
              <a:rPr lang="en-GB" dirty="0" err="1" smtClean="0"/>
              <a:t>amb</a:t>
            </a:r>
            <a:r>
              <a:rPr lang="en-GB" dirty="0" smtClean="0"/>
              <a:t> </a:t>
            </a:r>
            <a:r>
              <a:rPr lang="en-GB" dirty="0" err="1" smtClean="0"/>
              <a:t>altres</a:t>
            </a:r>
            <a:r>
              <a:rPr lang="en-GB" dirty="0" smtClean="0"/>
              <a:t> </a:t>
            </a:r>
            <a:r>
              <a:rPr lang="en-GB" dirty="0" err="1" smtClean="0"/>
              <a:t>tipus</a:t>
            </a:r>
            <a:r>
              <a:rPr lang="en-GB" dirty="0" smtClean="0"/>
              <a:t> de text? </a:t>
            </a:r>
          </a:p>
          <a:p>
            <a:r>
              <a:rPr lang="en-GB" dirty="0" smtClean="0"/>
              <a:t>Xml: </a:t>
            </a:r>
            <a:r>
              <a:rPr lang="en-GB" dirty="0" err="1" smtClean="0"/>
              <a:t>eXtended</a:t>
            </a:r>
            <a:r>
              <a:rPr lang="en-GB" dirty="0" smtClean="0"/>
              <a:t> </a:t>
            </a:r>
            <a:r>
              <a:rPr lang="en-GB" dirty="0" err="1" smtClean="0"/>
              <a:t>Markup</a:t>
            </a:r>
            <a:r>
              <a:rPr lang="en-GB" dirty="0" smtClean="0"/>
              <a:t> Language. Parent proper </a:t>
            </a:r>
            <a:r>
              <a:rPr lang="en-GB" dirty="0" err="1" smtClean="0"/>
              <a:t>d’html</a:t>
            </a:r>
            <a:r>
              <a:rPr lang="en-GB" dirty="0" smtClean="0"/>
              <a:t>.</a:t>
            </a:r>
          </a:p>
          <a:p>
            <a:r>
              <a:rPr lang="en-GB" dirty="0" err="1" smtClean="0"/>
              <a:t>Va</a:t>
            </a:r>
            <a:r>
              <a:rPr lang="en-GB" dirty="0" smtClean="0"/>
              <a:t> </a:t>
            </a:r>
            <a:r>
              <a:rPr lang="en-GB" dirty="0" err="1" smtClean="0"/>
              <a:t>aparèixer</a:t>
            </a:r>
            <a:r>
              <a:rPr lang="en-GB" dirty="0" smtClean="0"/>
              <a:t> </a:t>
            </a:r>
            <a:r>
              <a:rPr lang="en-GB" dirty="0" err="1" smtClean="0"/>
              <a:t>als</a:t>
            </a:r>
            <a:r>
              <a:rPr lang="en-GB" dirty="0" smtClean="0"/>
              <a:t> </a:t>
            </a:r>
            <a:r>
              <a:rPr lang="en-GB" dirty="0" err="1" smtClean="0"/>
              <a:t>anys</a:t>
            </a:r>
            <a:r>
              <a:rPr lang="en-GB" dirty="0" smtClean="0"/>
              <a:t> 90. </a:t>
            </a:r>
            <a:r>
              <a:rPr lang="en-GB" dirty="0" err="1" smtClean="0"/>
              <a:t>Molt</a:t>
            </a:r>
            <a:r>
              <a:rPr lang="en-GB" dirty="0" smtClean="0"/>
              <a:t> </a:t>
            </a:r>
            <a:r>
              <a:rPr lang="en-GB" dirty="0" err="1" smtClean="0"/>
              <a:t>estès</a:t>
            </a:r>
            <a:r>
              <a:rPr lang="en-GB" dirty="0" smtClean="0"/>
              <a:t> </a:t>
            </a:r>
            <a:r>
              <a:rPr lang="en-GB" dirty="0" err="1" smtClean="0"/>
              <a:t>ara</a:t>
            </a:r>
            <a:r>
              <a:rPr lang="en-GB" dirty="0" smtClean="0"/>
              <a:t>. Pot </a:t>
            </a:r>
            <a:r>
              <a:rPr lang="en-GB" dirty="0" err="1" smtClean="0"/>
              <a:t>etiquetar</a:t>
            </a:r>
            <a:r>
              <a:rPr lang="en-GB" dirty="0" smtClean="0"/>
              <a:t> </a:t>
            </a:r>
            <a:r>
              <a:rPr lang="en-GB" dirty="0" err="1" smtClean="0"/>
              <a:t>tota</a:t>
            </a:r>
            <a:r>
              <a:rPr lang="en-GB" dirty="0" smtClean="0"/>
              <a:t> </a:t>
            </a:r>
            <a:r>
              <a:rPr lang="en-GB" dirty="0" err="1" smtClean="0"/>
              <a:t>mena</a:t>
            </a:r>
            <a:r>
              <a:rPr lang="en-GB" dirty="0" smtClean="0"/>
              <a:t> de </a:t>
            </a:r>
            <a:r>
              <a:rPr lang="en-GB" dirty="0" err="1" smtClean="0"/>
              <a:t>característiques</a:t>
            </a:r>
            <a:r>
              <a:rPr lang="en-GB" dirty="0" smtClean="0"/>
              <a:t> </a:t>
            </a:r>
            <a:r>
              <a:rPr lang="en-GB" dirty="0" err="1" smtClean="0"/>
              <a:t>textuals</a:t>
            </a:r>
            <a:r>
              <a:rPr lang="en-GB" dirty="0" smtClean="0"/>
              <a:t>. </a:t>
            </a:r>
            <a:r>
              <a:rPr lang="en-GB" dirty="0" err="1" smtClean="0"/>
              <a:t>Però</a:t>
            </a:r>
            <a:r>
              <a:rPr lang="en-GB" dirty="0" smtClean="0"/>
              <a:t> </a:t>
            </a:r>
            <a:r>
              <a:rPr lang="en-GB" dirty="0" err="1" smtClean="0"/>
              <a:t>també</a:t>
            </a:r>
            <a:r>
              <a:rPr lang="en-GB" dirty="0" smtClean="0"/>
              <a:t> pot </a:t>
            </a:r>
            <a:r>
              <a:rPr lang="en-GB" dirty="0" err="1" smtClean="0"/>
              <a:t>etiquetar</a:t>
            </a:r>
            <a:r>
              <a:rPr lang="en-GB" dirty="0" smtClean="0"/>
              <a:t> </a:t>
            </a:r>
            <a:r>
              <a:rPr lang="en-GB" dirty="0" err="1" smtClean="0"/>
              <a:t>imatges</a:t>
            </a:r>
            <a:r>
              <a:rPr lang="en-GB" dirty="0" smtClean="0"/>
              <a:t>, </a:t>
            </a:r>
            <a:r>
              <a:rPr lang="en-GB" dirty="0" err="1" smtClean="0"/>
              <a:t>vídeos</a:t>
            </a:r>
            <a:r>
              <a:rPr lang="en-GB" dirty="0" smtClean="0"/>
              <a:t>, so…</a:t>
            </a:r>
          </a:p>
          <a:p>
            <a:r>
              <a:rPr lang="en-GB" dirty="0" err="1" smtClean="0"/>
              <a:t>Va</a:t>
            </a:r>
            <a:r>
              <a:rPr lang="en-GB" dirty="0" smtClean="0"/>
              <a:t> </a:t>
            </a:r>
            <a:r>
              <a:rPr lang="en-GB" dirty="0" err="1" smtClean="0"/>
              <a:t>en</a:t>
            </a:r>
            <a:r>
              <a:rPr lang="en-GB" dirty="0" smtClean="0"/>
              <a:t> </a:t>
            </a:r>
            <a:r>
              <a:rPr lang="en-GB" dirty="0" err="1" smtClean="0"/>
              <a:t>camí</a:t>
            </a:r>
            <a:r>
              <a:rPr lang="en-GB" dirty="0" smtClean="0"/>
              <a:t> </a:t>
            </a:r>
            <a:r>
              <a:rPr lang="en-GB" dirty="0" err="1" smtClean="0"/>
              <a:t>d’esdevenir</a:t>
            </a:r>
            <a:r>
              <a:rPr lang="en-GB" dirty="0" smtClean="0"/>
              <a:t> un </a:t>
            </a:r>
            <a:r>
              <a:rPr lang="en-GB" dirty="0" err="1" smtClean="0"/>
              <a:t>estàndard</a:t>
            </a:r>
            <a:r>
              <a:rPr lang="en-GB" dirty="0" smtClean="0"/>
              <a:t> basic per a </a:t>
            </a:r>
            <a:r>
              <a:rPr lang="en-GB" dirty="0" err="1" smtClean="0"/>
              <a:t>textos</a:t>
            </a:r>
            <a:r>
              <a:rPr lang="en-GB" dirty="0" smtClean="0"/>
              <a:t> de </a:t>
            </a:r>
            <a:r>
              <a:rPr lang="en-GB" dirty="0" err="1" smtClean="0"/>
              <a:t>tota</a:t>
            </a:r>
            <a:r>
              <a:rPr lang="en-GB" dirty="0" smtClean="0"/>
              <a:t> </a:t>
            </a:r>
            <a:r>
              <a:rPr lang="en-GB" dirty="0" err="1" smtClean="0"/>
              <a:t>mena</a:t>
            </a:r>
            <a:r>
              <a:rPr lang="en-GB" dirty="0" smtClean="0"/>
              <a:t>.</a:t>
            </a:r>
          </a:p>
          <a:p>
            <a:r>
              <a:rPr lang="en-GB" dirty="0" err="1" smtClean="0"/>
              <a:t>També</a:t>
            </a:r>
            <a:r>
              <a:rPr lang="en-GB" dirty="0" smtClean="0"/>
              <a:t> </a:t>
            </a:r>
            <a:r>
              <a:rPr lang="en-GB" dirty="0" err="1" smtClean="0"/>
              <a:t>en</a:t>
            </a:r>
            <a:r>
              <a:rPr lang="en-GB" dirty="0" smtClean="0"/>
              <a:t> </a:t>
            </a:r>
            <a:r>
              <a:rPr lang="en-GB" dirty="0" err="1" smtClean="0"/>
              <a:t>camí</a:t>
            </a:r>
            <a:r>
              <a:rPr lang="en-GB" dirty="0" smtClean="0"/>
              <a:t> </a:t>
            </a:r>
            <a:r>
              <a:rPr lang="en-GB" dirty="0" err="1" smtClean="0"/>
              <a:t>d’esdevenir</a:t>
            </a:r>
            <a:r>
              <a:rPr lang="en-GB" dirty="0" smtClean="0"/>
              <a:t> el </a:t>
            </a:r>
            <a:r>
              <a:rPr lang="en-GB" dirty="0" err="1" smtClean="0"/>
              <a:t>nou</a:t>
            </a:r>
            <a:r>
              <a:rPr lang="en-GB" dirty="0" smtClean="0"/>
              <a:t> </a:t>
            </a:r>
            <a:r>
              <a:rPr lang="en-GB" dirty="0" err="1" smtClean="0"/>
              <a:t>llenguatge</a:t>
            </a:r>
            <a:r>
              <a:rPr lang="en-GB" dirty="0" smtClean="0"/>
              <a:t> </a:t>
            </a:r>
            <a:r>
              <a:rPr lang="en-GB" dirty="0" err="1" smtClean="0"/>
              <a:t>estàndard</a:t>
            </a:r>
            <a:r>
              <a:rPr lang="en-GB" dirty="0" smtClean="0"/>
              <a:t> per a bases de </a:t>
            </a:r>
            <a:r>
              <a:rPr lang="en-GB" dirty="0" err="1" smtClean="0"/>
              <a:t>dades</a:t>
            </a:r>
            <a:r>
              <a:rPr lang="en-GB" dirty="0" smtClean="0"/>
              <a:t> </a:t>
            </a:r>
            <a:r>
              <a:rPr lang="en-GB" dirty="0" err="1" smtClean="0"/>
              <a:t>modernes</a:t>
            </a:r>
            <a:r>
              <a:rPr lang="en-GB" dirty="0" smtClean="0"/>
              <a:t>, com </a:t>
            </a:r>
            <a:r>
              <a:rPr lang="en-GB" dirty="0" err="1" smtClean="0"/>
              <a:t>eXistDB</a:t>
            </a:r>
            <a:r>
              <a:rPr lang="en-GB" dirty="0" smtClean="0"/>
              <a:t>.</a:t>
            </a:r>
          </a:p>
          <a:p>
            <a:r>
              <a:rPr lang="en-GB" dirty="0" smtClean="0"/>
              <a:t>Ara </a:t>
            </a:r>
            <a:r>
              <a:rPr lang="en-GB" dirty="0" err="1" smtClean="0"/>
              <a:t>ja</a:t>
            </a:r>
            <a:r>
              <a:rPr lang="en-GB" dirty="0" smtClean="0"/>
              <a:t> hi ha </a:t>
            </a:r>
            <a:r>
              <a:rPr lang="en-GB" dirty="0" err="1" smtClean="0"/>
              <a:t>aplicacions</a:t>
            </a:r>
            <a:r>
              <a:rPr lang="en-GB" dirty="0" smtClean="0"/>
              <a:t> </a:t>
            </a:r>
            <a:r>
              <a:rPr lang="en-GB" dirty="0" err="1" smtClean="0"/>
              <a:t>i</a:t>
            </a:r>
            <a:r>
              <a:rPr lang="en-GB" dirty="0" smtClean="0"/>
              <a:t> software que </a:t>
            </a:r>
            <a:r>
              <a:rPr lang="en-GB" dirty="0" err="1" smtClean="0"/>
              <a:t>transformen</a:t>
            </a:r>
            <a:r>
              <a:rPr lang="en-GB" dirty="0" smtClean="0"/>
              <a:t> </a:t>
            </a:r>
            <a:r>
              <a:rPr lang="en-GB" dirty="0" err="1" smtClean="0"/>
              <a:t>fàcilment</a:t>
            </a:r>
            <a:r>
              <a:rPr lang="en-GB" dirty="0" smtClean="0"/>
              <a:t> textos.xml </a:t>
            </a:r>
            <a:r>
              <a:rPr lang="en-GB" dirty="0" err="1" smtClean="0"/>
              <a:t>en</a:t>
            </a:r>
            <a:r>
              <a:rPr lang="en-GB" dirty="0" smtClean="0"/>
              <a:t> .pdf, .html, .</a:t>
            </a:r>
            <a:r>
              <a:rPr lang="en-GB" dirty="0" err="1" smtClean="0"/>
              <a:t>ePub</a:t>
            </a:r>
            <a:r>
              <a:rPr lang="en-GB" dirty="0" smtClean="0"/>
              <a:t>.</a:t>
            </a:r>
            <a:endParaRPr lang="ca-ES" dirty="0"/>
          </a:p>
        </p:txBody>
      </p:sp>
    </p:spTree>
    <p:extLst>
      <p:ext uri="{BB962C8B-B14F-4D97-AF65-F5344CB8AC3E}">
        <p14:creationId xmlns:p14="http://schemas.microsoft.com/office/powerpoint/2010/main" val="3687870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epub</a:t>
            </a:r>
            <a:endParaRPr lang="ca-ES" dirty="0"/>
          </a:p>
        </p:txBody>
      </p:sp>
      <p:sp>
        <p:nvSpPr>
          <p:cNvPr id="3" name="Content Placeholder 2"/>
          <p:cNvSpPr>
            <a:spLocks noGrp="1"/>
          </p:cNvSpPr>
          <p:nvPr>
            <p:ph idx="1"/>
          </p:nvPr>
        </p:nvSpPr>
        <p:spPr/>
        <p:txBody>
          <a:bodyPr>
            <a:normAutofit lnSpcReduction="10000"/>
          </a:bodyPr>
          <a:lstStyle/>
          <a:p>
            <a:r>
              <a:rPr lang="en-GB" dirty="0" err="1" smtClean="0"/>
              <a:t>ePub</a:t>
            </a:r>
            <a:r>
              <a:rPr lang="en-GB" dirty="0" smtClean="0"/>
              <a:t> </a:t>
            </a:r>
            <a:r>
              <a:rPr lang="en-GB" dirty="0" err="1" smtClean="0"/>
              <a:t>és</a:t>
            </a:r>
            <a:r>
              <a:rPr lang="en-GB" dirty="0" smtClean="0"/>
              <a:t> el </a:t>
            </a:r>
            <a:r>
              <a:rPr lang="en-GB" dirty="0" err="1" smtClean="0"/>
              <a:t>llenguatge</a:t>
            </a:r>
            <a:r>
              <a:rPr lang="en-GB" dirty="0" smtClean="0"/>
              <a:t> base </a:t>
            </a:r>
            <a:r>
              <a:rPr lang="en-GB" dirty="0" err="1" smtClean="0"/>
              <a:t>dels</a:t>
            </a:r>
            <a:r>
              <a:rPr lang="en-GB" dirty="0" smtClean="0"/>
              <a:t> eBooks per a e-readers (Kindle, Kobo, etc.) </a:t>
            </a:r>
            <a:r>
              <a:rPr lang="en-GB" dirty="0" err="1" smtClean="0"/>
              <a:t>i</a:t>
            </a:r>
            <a:r>
              <a:rPr lang="en-GB" dirty="0" smtClean="0"/>
              <a:t> per a </a:t>
            </a:r>
            <a:r>
              <a:rPr lang="en-GB" dirty="0" err="1" smtClean="0"/>
              <a:t>tauletes</a:t>
            </a:r>
            <a:r>
              <a:rPr lang="en-GB" dirty="0" smtClean="0"/>
              <a:t> </a:t>
            </a:r>
            <a:r>
              <a:rPr lang="en-GB" dirty="0" err="1" smtClean="0"/>
              <a:t>i</a:t>
            </a:r>
            <a:r>
              <a:rPr lang="en-GB" dirty="0" smtClean="0"/>
              <a:t> </a:t>
            </a:r>
            <a:r>
              <a:rPr lang="en-GB" dirty="0" err="1" smtClean="0"/>
              <a:t>telèfons</a:t>
            </a:r>
            <a:r>
              <a:rPr lang="en-GB" dirty="0" smtClean="0"/>
              <a:t> </a:t>
            </a:r>
            <a:r>
              <a:rPr lang="en-GB" dirty="0" err="1" smtClean="0"/>
              <a:t>intel·ligents</a:t>
            </a:r>
            <a:r>
              <a:rPr lang="en-GB" dirty="0" smtClean="0"/>
              <a:t>. </a:t>
            </a:r>
          </a:p>
          <a:p>
            <a:r>
              <a:rPr lang="en-GB" dirty="0" err="1" smtClean="0"/>
              <a:t>Llenguatge</a:t>
            </a:r>
            <a:r>
              <a:rPr lang="en-GB" dirty="0" smtClean="0"/>
              <a:t> complex, </a:t>
            </a:r>
            <a:r>
              <a:rPr lang="en-GB" dirty="0" err="1" smtClean="0"/>
              <a:t>cosí</a:t>
            </a:r>
            <a:r>
              <a:rPr lang="en-GB" dirty="0" smtClean="0"/>
              <a:t> </a:t>
            </a:r>
            <a:r>
              <a:rPr lang="en-GB" dirty="0" err="1" smtClean="0"/>
              <a:t>germà</a:t>
            </a:r>
            <a:r>
              <a:rPr lang="en-GB" dirty="0" smtClean="0"/>
              <a:t> de </a:t>
            </a:r>
            <a:r>
              <a:rPr lang="en-GB" dirty="0" err="1" smtClean="0"/>
              <a:t>l’html</a:t>
            </a:r>
            <a:r>
              <a:rPr lang="en-GB" dirty="0" smtClean="0"/>
              <a:t>: </a:t>
            </a:r>
            <a:r>
              <a:rPr lang="en-GB" dirty="0" err="1" smtClean="0"/>
              <a:t>els</a:t>
            </a:r>
            <a:r>
              <a:rPr lang="en-GB" dirty="0" smtClean="0"/>
              <a:t> </a:t>
            </a:r>
            <a:r>
              <a:rPr lang="en-GB" dirty="0" err="1" smtClean="0"/>
              <a:t>textos</a:t>
            </a:r>
            <a:r>
              <a:rPr lang="en-GB" dirty="0" smtClean="0"/>
              <a:t> </a:t>
            </a:r>
            <a:r>
              <a:rPr lang="en-GB" dirty="0" err="1" smtClean="0"/>
              <a:t>ePub</a:t>
            </a:r>
            <a:r>
              <a:rPr lang="en-GB" dirty="0" smtClean="0"/>
              <a:t> no </a:t>
            </a:r>
            <a:r>
              <a:rPr lang="en-GB" dirty="0" err="1" smtClean="0"/>
              <a:t>poden</a:t>
            </a:r>
            <a:r>
              <a:rPr lang="en-GB" dirty="0" smtClean="0"/>
              <a:t> </a:t>
            </a:r>
            <a:r>
              <a:rPr lang="en-GB" dirty="0" err="1" smtClean="0"/>
              <a:t>ser</a:t>
            </a:r>
            <a:r>
              <a:rPr lang="en-GB" dirty="0" smtClean="0"/>
              <a:t> </a:t>
            </a:r>
            <a:r>
              <a:rPr lang="en-GB" dirty="0" err="1" smtClean="0"/>
              <a:t>codificats</a:t>
            </a:r>
            <a:r>
              <a:rPr lang="en-GB" dirty="0" smtClean="0"/>
              <a:t> per </a:t>
            </a:r>
            <a:r>
              <a:rPr lang="en-GB" dirty="0" err="1" smtClean="0"/>
              <a:t>processadors</a:t>
            </a:r>
            <a:r>
              <a:rPr lang="en-GB" dirty="0" smtClean="0"/>
              <a:t> </a:t>
            </a:r>
            <a:r>
              <a:rPr lang="en-GB" dirty="0" err="1" smtClean="0"/>
              <a:t>convencionals</a:t>
            </a:r>
            <a:r>
              <a:rPr lang="en-GB" dirty="0" smtClean="0"/>
              <a:t> com MS Word, a </a:t>
            </a:r>
            <a:r>
              <a:rPr lang="en-GB" dirty="0" err="1" smtClean="0"/>
              <a:t>diferència</a:t>
            </a:r>
            <a:r>
              <a:rPr lang="en-GB" dirty="0" smtClean="0"/>
              <a:t> </a:t>
            </a:r>
            <a:r>
              <a:rPr lang="en-GB" dirty="0" err="1" smtClean="0"/>
              <a:t>dels</a:t>
            </a:r>
            <a:r>
              <a:rPr lang="en-GB" dirty="0" smtClean="0"/>
              <a:t> </a:t>
            </a:r>
            <a:r>
              <a:rPr lang="en-GB" dirty="0" err="1" smtClean="0"/>
              <a:t>en</a:t>
            </a:r>
            <a:r>
              <a:rPr lang="en-GB" dirty="0" smtClean="0"/>
              <a:t> .pdf.</a:t>
            </a:r>
          </a:p>
          <a:p>
            <a:r>
              <a:rPr lang="en-GB" dirty="0" smtClean="0"/>
              <a:t>Per a </a:t>
            </a:r>
            <a:r>
              <a:rPr lang="en-GB" dirty="0" err="1" smtClean="0"/>
              <a:t>ePub</a:t>
            </a:r>
            <a:r>
              <a:rPr lang="en-GB" dirty="0" smtClean="0"/>
              <a:t>, </a:t>
            </a:r>
            <a:r>
              <a:rPr lang="en-GB" dirty="0" err="1" smtClean="0"/>
              <a:t>avui</a:t>
            </a:r>
            <a:r>
              <a:rPr lang="en-GB" dirty="0" smtClean="0"/>
              <a:t> </a:t>
            </a:r>
            <a:r>
              <a:rPr lang="en-GB" dirty="0" err="1" smtClean="0"/>
              <a:t>dia</a:t>
            </a:r>
            <a:r>
              <a:rPr lang="en-GB" dirty="0" smtClean="0"/>
              <a:t> el </a:t>
            </a:r>
            <a:r>
              <a:rPr lang="en-GB" dirty="0" err="1" smtClean="0"/>
              <a:t>processador</a:t>
            </a:r>
            <a:r>
              <a:rPr lang="en-GB" dirty="0" smtClean="0"/>
              <a:t> </a:t>
            </a:r>
            <a:r>
              <a:rPr lang="en-GB" dirty="0" err="1" smtClean="0"/>
              <a:t>estàndard</a:t>
            </a:r>
            <a:r>
              <a:rPr lang="en-GB" dirty="0" smtClean="0"/>
              <a:t> </a:t>
            </a:r>
            <a:r>
              <a:rPr lang="en-GB" dirty="0" err="1" smtClean="0"/>
              <a:t>és</a:t>
            </a:r>
            <a:r>
              <a:rPr lang="en-GB" dirty="0" smtClean="0"/>
              <a:t> Adobe InDesign. No </a:t>
            </a:r>
            <a:r>
              <a:rPr lang="en-GB" dirty="0" err="1" smtClean="0"/>
              <a:t>és</a:t>
            </a:r>
            <a:r>
              <a:rPr lang="en-GB" dirty="0" smtClean="0"/>
              <a:t> </a:t>
            </a:r>
            <a:r>
              <a:rPr lang="en-GB" dirty="0" err="1" smtClean="0"/>
              <a:t>barat</a:t>
            </a:r>
            <a:r>
              <a:rPr lang="en-GB" dirty="0" smtClean="0"/>
              <a:t>.</a:t>
            </a:r>
          </a:p>
          <a:p>
            <a:r>
              <a:rPr lang="en-GB" dirty="0" smtClean="0"/>
              <a:t>Una </a:t>
            </a:r>
            <a:r>
              <a:rPr lang="en-GB" dirty="0" err="1" smtClean="0"/>
              <a:t>vegada</a:t>
            </a:r>
            <a:r>
              <a:rPr lang="en-GB" dirty="0" smtClean="0"/>
              <a:t> </a:t>
            </a:r>
            <a:r>
              <a:rPr lang="en-GB" dirty="0" err="1" smtClean="0"/>
              <a:t>marcat</a:t>
            </a:r>
            <a:r>
              <a:rPr lang="en-GB" dirty="0" smtClean="0"/>
              <a:t>, el text </a:t>
            </a:r>
            <a:r>
              <a:rPr lang="en-GB" dirty="0" err="1" smtClean="0"/>
              <a:t>en</a:t>
            </a:r>
            <a:r>
              <a:rPr lang="en-GB" dirty="0" smtClean="0"/>
              <a:t> </a:t>
            </a:r>
            <a:r>
              <a:rPr lang="en-GB" dirty="0" err="1" smtClean="0"/>
              <a:t>ePub</a:t>
            </a:r>
            <a:r>
              <a:rPr lang="en-GB" dirty="0" smtClean="0"/>
              <a:t> </a:t>
            </a:r>
            <a:r>
              <a:rPr lang="en-GB" dirty="0" err="1" smtClean="0"/>
              <a:t>està</a:t>
            </a:r>
            <a:r>
              <a:rPr lang="en-GB" dirty="0" smtClean="0"/>
              <a:t> quasi </a:t>
            </a:r>
            <a:r>
              <a:rPr lang="en-GB" dirty="0" err="1" smtClean="0"/>
              <a:t>llest</a:t>
            </a:r>
            <a:r>
              <a:rPr lang="en-GB" dirty="0" smtClean="0"/>
              <a:t> per a </a:t>
            </a:r>
            <a:r>
              <a:rPr lang="en-GB" dirty="0" err="1" smtClean="0"/>
              <a:t>impressió</a:t>
            </a:r>
            <a:r>
              <a:rPr lang="en-GB" dirty="0" smtClean="0"/>
              <a:t> </a:t>
            </a:r>
            <a:r>
              <a:rPr lang="en-GB" dirty="0" err="1" smtClean="0"/>
              <a:t>també</a:t>
            </a:r>
            <a:r>
              <a:rPr lang="en-GB" dirty="0" smtClean="0"/>
              <a:t>.</a:t>
            </a:r>
          </a:p>
          <a:p>
            <a:r>
              <a:rPr lang="en-GB" dirty="0" smtClean="0"/>
              <a:t>La </a:t>
            </a:r>
            <a:r>
              <a:rPr lang="en-GB" dirty="0" err="1" smtClean="0"/>
              <a:t>majoria</a:t>
            </a:r>
            <a:r>
              <a:rPr lang="en-GB" dirty="0" smtClean="0"/>
              <a:t> de </a:t>
            </a:r>
            <a:r>
              <a:rPr lang="en-GB" dirty="0" err="1" smtClean="0"/>
              <a:t>productors</a:t>
            </a:r>
            <a:r>
              <a:rPr lang="en-GB" dirty="0" smtClean="0"/>
              <a:t> de </a:t>
            </a:r>
            <a:r>
              <a:rPr lang="en-GB" dirty="0" err="1" smtClean="0"/>
              <a:t>llibres</a:t>
            </a:r>
            <a:r>
              <a:rPr lang="en-GB" dirty="0" smtClean="0"/>
              <a:t> electronics, per </a:t>
            </a:r>
            <a:r>
              <a:rPr lang="en-GB" dirty="0" err="1" smtClean="0"/>
              <a:t>interessos</a:t>
            </a:r>
            <a:r>
              <a:rPr lang="en-GB" dirty="0" smtClean="0"/>
              <a:t> de </a:t>
            </a:r>
            <a:r>
              <a:rPr lang="en-GB" dirty="0" err="1" smtClean="0"/>
              <a:t>propietat</a:t>
            </a:r>
            <a:r>
              <a:rPr lang="en-GB" dirty="0" smtClean="0"/>
              <a:t>, </a:t>
            </a:r>
            <a:r>
              <a:rPr lang="en-GB" dirty="0" err="1" smtClean="0"/>
              <a:t>modifiquen</a:t>
            </a:r>
            <a:r>
              <a:rPr lang="en-GB" dirty="0" smtClean="0"/>
              <a:t> </a:t>
            </a:r>
            <a:r>
              <a:rPr lang="en-GB" dirty="0" err="1" smtClean="0"/>
              <a:t>l’accessibilitat</a:t>
            </a:r>
            <a:r>
              <a:rPr lang="en-GB" dirty="0" smtClean="0"/>
              <a:t> a </a:t>
            </a:r>
            <a:r>
              <a:rPr lang="en-GB" dirty="0" err="1" smtClean="0"/>
              <a:t>l’eBook</a:t>
            </a:r>
            <a:r>
              <a:rPr lang="en-GB" dirty="0" smtClean="0"/>
              <a:t> applicant al </a:t>
            </a:r>
            <a:r>
              <a:rPr lang="en-GB" dirty="0" err="1" smtClean="0"/>
              <a:t>codi</a:t>
            </a:r>
            <a:r>
              <a:rPr lang="en-GB" dirty="0" smtClean="0"/>
              <a:t> </a:t>
            </a:r>
            <a:r>
              <a:rPr lang="en-GB" dirty="0" err="1" smtClean="0"/>
              <a:t>d’aquest</a:t>
            </a:r>
            <a:r>
              <a:rPr lang="en-GB" dirty="0" smtClean="0"/>
              <a:t> </a:t>
            </a:r>
            <a:r>
              <a:rPr lang="en-GB" dirty="0" err="1" smtClean="0"/>
              <a:t>algunes</a:t>
            </a:r>
            <a:r>
              <a:rPr lang="en-GB" dirty="0" smtClean="0"/>
              <a:t> </a:t>
            </a:r>
            <a:r>
              <a:rPr lang="en-GB" dirty="0" err="1" smtClean="0"/>
              <a:t>limitacions</a:t>
            </a:r>
            <a:r>
              <a:rPr lang="en-GB" dirty="0" smtClean="0"/>
              <a:t>: el sub-</a:t>
            </a:r>
            <a:r>
              <a:rPr lang="en-GB" dirty="0" err="1" smtClean="0"/>
              <a:t>llenguatge</a:t>
            </a:r>
            <a:r>
              <a:rPr lang="en-GB" dirty="0" smtClean="0"/>
              <a:t> del Kindle </a:t>
            </a:r>
            <a:r>
              <a:rPr lang="en-GB" dirty="0" err="1" smtClean="0"/>
              <a:t>d’Amazon</a:t>
            </a:r>
            <a:r>
              <a:rPr lang="en-GB" dirty="0" smtClean="0"/>
              <a:t> </a:t>
            </a:r>
            <a:r>
              <a:rPr lang="en-GB" dirty="0" err="1" smtClean="0"/>
              <a:t>és</a:t>
            </a:r>
            <a:r>
              <a:rPr lang="en-GB" dirty="0" smtClean="0"/>
              <a:t> MOBI, per </a:t>
            </a:r>
            <a:r>
              <a:rPr lang="en-GB" dirty="0" err="1" smtClean="0"/>
              <a:t>exemple</a:t>
            </a:r>
            <a:r>
              <a:rPr lang="en-GB" dirty="0" smtClean="0"/>
              <a:t>. (</a:t>
            </a:r>
            <a:r>
              <a:rPr lang="en-GB" dirty="0" err="1" smtClean="0"/>
              <a:t>Podeu</a:t>
            </a:r>
            <a:r>
              <a:rPr lang="en-GB" dirty="0" smtClean="0"/>
              <a:t> </a:t>
            </a:r>
            <a:r>
              <a:rPr lang="en-GB" dirty="0" err="1" smtClean="0"/>
              <a:t>modificar-los</a:t>
            </a:r>
            <a:r>
              <a:rPr lang="en-GB" dirty="0" smtClean="0"/>
              <a:t> a </a:t>
            </a:r>
            <a:r>
              <a:rPr lang="en-GB" dirty="0" err="1" smtClean="0"/>
              <a:t>i</a:t>
            </a:r>
            <a:r>
              <a:rPr lang="en-GB" dirty="0" smtClean="0"/>
              <a:t> de </a:t>
            </a:r>
            <a:r>
              <a:rPr lang="en-GB" dirty="0" err="1" smtClean="0"/>
              <a:t>pur</a:t>
            </a:r>
            <a:r>
              <a:rPr lang="en-GB" dirty="0" smtClean="0"/>
              <a:t> format </a:t>
            </a:r>
            <a:r>
              <a:rPr lang="en-GB" dirty="0" err="1" smtClean="0"/>
              <a:t>ePub</a:t>
            </a:r>
            <a:r>
              <a:rPr lang="en-GB" dirty="0" smtClean="0"/>
              <a:t> </a:t>
            </a:r>
            <a:r>
              <a:rPr lang="en-GB" dirty="0" err="1" smtClean="0"/>
              <a:t>amb</a:t>
            </a:r>
            <a:r>
              <a:rPr lang="en-GB" dirty="0" smtClean="0"/>
              <a:t> Calibre, </a:t>
            </a:r>
            <a:r>
              <a:rPr lang="en-GB" dirty="0" err="1" smtClean="0"/>
              <a:t>una</a:t>
            </a:r>
            <a:r>
              <a:rPr lang="en-GB" dirty="0" smtClean="0"/>
              <a:t> app </a:t>
            </a:r>
            <a:r>
              <a:rPr lang="en-GB" dirty="0" err="1" smtClean="0"/>
              <a:t>gratuïta</a:t>
            </a:r>
            <a:r>
              <a:rPr lang="en-GB" dirty="0" smtClean="0"/>
              <a:t> (</a:t>
            </a:r>
            <a:r>
              <a:rPr lang="en-GB" dirty="0" smtClean="0">
                <a:hlinkClick r:id="rId3"/>
              </a:rPr>
              <a:t>https</a:t>
            </a:r>
            <a:r>
              <a:rPr lang="en-GB" dirty="0">
                <a:hlinkClick r:id="rId3"/>
              </a:rPr>
              <a:t>://calibre-ebook.com</a:t>
            </a:r>
            <a:r>
              <a:rPr lang="en-GB" dirty="0" smtClean="0">
                <a:hlinkClick r:id="rId3"/>
              </a:rPr>
              <a:t>/</a:t>
            </a:r>
            <a:r>
              <a:rPr lang="en-GB" dirty="0" smtClean="0"/>
              <a:t>).</a:t>
            </a:r>
          </a:p>
          <a:p>
            <a:r>
              <a:rPr lang="en-GB" dirty="0" smtClean="0"/>
              <a:t>DRM </a:t>
            </a:r>
            <a:r>
              <a:rPr lang="en-GB" dirty="0" err="1" smtClean="0"/>
              <a:t>és</a:t>
            </a:r>
            <a:r>
              <a:rPr lang="en-GB" dirty="0" smtClean="0"/>
              <a:t> la </a:t>
            </a:r>
            <a:r>
              <a:rPr lang="en-GB" dirty="0" err="1" smtClean="0"/>
              <a:t>més</a:t>
            </a:r>
            <a:r>
              <a:rPr lang="en-GB" dirty="0" smtClean="0"/>
              <a:t> important </a:t>
            </a:r>
            <a:r>
              <a:rPr lang="en-GB" dirty="0" err="1" smtClean="0"/>
              <a:t>d’aquestes</a:t>
            </a:r>
            <a:r>
              <a:rPr lang="en-GB" dirty="0" smtClean="0"/>
              <a:t> </a:t>
            </a:r>
            <a:r>
              <a:rPr lang="en-GB" dirty="0" err="1" smtClean="0"/>
              <a:t>limitacions</a:t>
            </a:r>
            <a:r>
              <a:rPr lang="en-GB" dirty="0" smtClean="0"/>
              <a:t> de </a:t>
            </a:r>
            <a:r>
              <a:rPr lang="en-GB" dirty="0" err="1" smtClean="0"/>
              <a:t>codi</a:t>
            </a:r>
            <a:r>
              <a:rPr lang="en-GB" dirty="0" smtClean="0"/>
              <a:t>, </a:t>
            </a:r>
            <a:r>
              <a:rPr lang="en-GB" dirty="0" err="1" smtClean="0"/>
              <a:t>i</a:t>
            </a:r>
            <a:r>
              <a:rPr lang="en-GB" dirty="0" smtClean="0"/>
              <a:t> pot </a:t>
            </a:r>
            <a:r>
              <a:rPr lang="en-GB" dirty="0" err="1" smtClean="0"/>
              <a:t>donar</a:t>
            </a:r>
            <a:r>
              <a:rPr lang="en-GB" dirty="0" smtClean="0"/>
              <a:t> </a:t>
            </a:r>
            <a:r>
              <a:rPr lang="en-GB" dirty="0" err="1" smtClean="0"/>
              <a:t>molts</a:t>
            </a:r>
            <a:r>
              <a:rPr lang="en-GB" dirty="0" smtClean="0"/>
              <a:t> </a:t>
            </a:r>
            <a:r>
              <a:rPr lang="en-GB" dirty="0" err="1" smtClean="0"/>
              <a:t>proplemes</a:t>
            </a:r>
            <a:r>
              <a:rPr lang="en-GB" dirty="0" smtClean="0"/>
              <a:t>. Per sort, no tots </a:t>
            </a:r>
            <a:r>
              <a:rPr lang="en-GB" dirty="0" err="1" smtClean="0"/>
              <a:t>els</a:t>
            </a:r>
            <a:r>
              <a:rPr lang="en-GB" dirty="0" smtClean="0"/>
              <a:t> editors </a:t>
            </a:r>
            <a:r>
              <a:rPr lang="en-GB" dirty="0" err="1" smtClean="0"/>
              <a:t>d’empren</a:t>
            </a:r>
            <a:r>
              <a:rPr lang="en-GB" dirty="0" smtClean="0"/>
              <a:t>.</a:t>
            </a:r>
          </a:p>
          <a:p>
            <a:pPr marL="0" indent="0">
              <a:buNone/>
            </a:pPr>
            <a:endParaRPr lang="ca-ES" dirty="0"/>
          </a:p>
        </p:txBody>
      </p:sp>
    </p:spTree>
    <p:extLst>
      <p:ext uri="{BB962C8B-B14F-4D97-AF65-F5344CB8AC3E}">
        <p14:creationId xmlns:p14="http://schemas.microsoft.com/office/powerpoint/2010/main" val="2001699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 “text” a “</a:t>
            </a:r>
            <a:r>
              <a:rPr lang="en-GB" dirty="0" err="1" smtClean="0"/>
              <a:t>contingut</a:t>
            </a:r>
            <a:r>
              <a:rPr lang="en-GB" dirty="0" smtClean="0"/>
              <a:t>”</a:t>
            </a:r>
            <a:endParaRPr lang="ca-ES"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a:t>
            </a:r>
            <a:r>
              <a:rPr lang="en-GB" dirty="0" err="1" smtClean="0"/>
              <a:t>Contingut</a:t>
            </a:r>
            <a:r>
              <a:rPr lang="en-GB" dirty="0" smtClean="0"/>
              <a:t>” </a:t>
            </a:r>
            <a:r>
              <a:rPr lang="en-GB" dirty="0" err="1" smtClean="0"/>
              <a:t>està</a:t>
            </a:r>
            <a:r>
              <a:rPr lang="en-GB" dirty="0" smtClean="0"/>
              <a:t> </a:t>
            </a:r>
            <a:r>
              <a:rPr lang="en-GB" dirty="0" err="1" smtClean="0"/>
              <a:t>substituint</a:t>
            </a:r>
            <a:r>
              <a:rPr lang="en-GB" dirty="0" smtClean="0"/>
              <a:t> </a:t>
            </a:r>
            <a:r>
              <a:rPr lang="en-GB" dirty="0" err="1" smtClean="0"/>
              <a:t>ràpidament</a:t>
            </a:r>
            <a:r>
              <a:rPr lang="en-GB" dirty="0" smtClean="0"/>
              <a:t> “text”, I fins “</a:t>
            </a:r>
            <a:r>
              <a:rPr lang="en-GB" dirty="0" err="1" smtClean="0"/>
              <a:t>llibre</a:t>
            </a:r>
            <a:r>
              <a:rPr lang="en-GB" dirty="0" smtClean="0"/>
              <a:t>”. </a:t>
            </a:r>
            <a:r>
              <a:rPr lang="en-GB" dirty="0" err="1" smtClean="0"/>
              <a:t>Però</a:t>
            </a:r>
            <a:r>
              <a:rPr lang="en-GB" dirty="0" smtClean="0"/>
              <a:t> </a:t>
            </a:r>
            <a:r>
              <a:rPr lang="en-GB" dirty="0" err="1" smtClean="0"/>
              <a:t>aquesta</a:t>
            </a:r>
            <a:r>
              <a:rPr lang="en-GB" dirty="0" smtClean="0"/>
              <a:t> </a:t>
            </a:r>
            <a:r>
              <a:rPr lang="en-GB" dirty="0" err="1" smtClean="0"/>
              <a:t>és</a:t>
            </a:r>
            <a:r>
              <a:rPr lang="en-GB" dirty="0" smtClean="0"/>
              <a:t> </a:t>
            </a:r>
            <a:r>
              <a:rPr lang="en-GB" dirty="0" err="1" smtClean="0"/>
              <a:t>una</a:t>
            </a:r>
            <a:r>
              <a:rPr lang="en-GB" dirty="0" smtClean="0"/>
              <a:t> </a:t>
            </a:r>
            <a:r>
              <a:rPr lang="en-GB" dirty="0" err="1" smtClean="0"/>
              <a:t>paraula</a:t>
            </a:r>
            <a:r>
              <a:rPr lang="en-GB" dirty="0" smtClean="0"/>
              <a:t> ben </a:t>
            </a:r>
            <a:r>
              <a:rPr lang="en-GB" dirty="0" err="1" smtClean="0"/>
              <a:t>específica</a:t>
            </a:r>
            <a:r>
              <a:rPr lang="en-GB" dirty="0" smtClean="0"/>
              <a:t>, </a:t>
            </a:r>
            <a:r>
              <a:rPr lang="en-GB" dirty="0" err="1" smtClean="0"/>
              <a:t>en</a:t>
            </a:r>
            <a:r>
              <a:rPr lang="en-GB" dirty="0" smtClean="0"/>
              <a:t> </a:t>
            </a:r>
            <a:r>
              <a:rPr lang="en-GB" dirty="0" err="1" smtClean="0"/>
              <a:t>termes</a:t>
            </a:r>
            <a:r>
              <a:rPr lang="en-GB" dirty="0" smtClean="0"/>
              <a:t> editorials.</a:t>
            </a:r>
          </a:p>
          <a:p>
            <a:pPr marL="0" indent="0">
              <a:buNone/>
            </a:pPr>
            <a:r>
              <a:rPr lang="en-GB" dirty="0" smtClean="0"/>
              <a:t>Un sol </a:t>
            </a:r>
            <a:r>
              <a:rPr lang="en-GB" dirty="0" err="1" smtClean="0"/>
              <a:t>contingut</a:t>
            </a:r>
            <a:r>
              <a:rPr lang="en-GB" dirty="0" smtClean="0"/>
              <a:t> pot </a:t>
            </a:r>
            <a:r>
              <a:rPr lang="en-GB" dirty="0" err="1" smtClean="0"/>
              <a:t>ser</a:t>
            </a:r>
            <a:r>
              <a:rPr lang="en-GB" dirty="0" smtClean="0"/>
              <a:t> </a:t>
            </a:r>
            <a:r>
              <a:rPr lang="en-GB" dirty="0" err="1" smtClean="0"/>
              <a:t>projectat</a:t>
            </a:r>
            <a:r>
              <a:rPr lang="en-GB" dirty="0" smtClean="0"/>
              <a:t> (</a:t>
            </a:r>
            <a:r>
              <a:rPr lang="en-GB" dirty="0" err="1" smtClean="0"/>
              <a:t>i</a:t>
            </a:r>
            <a:r>
              <a:rPr lang="en-GB" dirty="0" smtClean="0"/>
              <a:t> </a:t>
            </a:r>
            <a:r>
              <a:rPr lang="en-GB" dirty="0" err="1" smtClean="0"/>
              <a:t>venut</a:t>
            </a:r>
            <a:r>
              <a:rPr lang="en-GB" dirty="0" smtClean="0"/>
              <a:t>) </a:t>
            </a:r>
            <a:r>
              <a:rPr lang="en-GB" dirty="0" err="1" smtClean="0"/>
              <a:t>en</a:t>
            </a:r>
            <a:r>
              <a:rPr lang="en-GB" dirty="0" smtClean="0"/>
              <a:t> formats multiples:</a:t>
            </a:r>
          </a:p>
          <a:p>
            <a:r>
              <a:rPr lang="en-GB" dirty="0" err="1" smtClean="0"/>
              <a:t>Llibre</a:t>
            </a:r>
            <a:r>
              <a:rPr lang="en-GB" dirty="0" smtClean="0"/>
              <a:t> </a:t>
            </a:r>
            <a:r>
              <a:rPr lang="en-GB" dirty="0" err="1" smtClean="0"/>
              <a:t>en</a:t>
            </a:r>
            <a:r>
              <a:rPr lang="en-GB" dirty="0" smtClean="0"/>
              <a:t> tapa dura</a:t>
            </a:r>
          </a:p>
          <a:p>
            <a:r>
              <a:rPr lang="en-GB" dirty="0" err="1" smtClean="0"/>
              <a:t>Llibre</a:t>
            </a:r>
            <a:r>
              <a:rPr lang="en-GB" dirty="0" smtClean="0"/>
              <a:t> de </a:t>
            </a:r>
            <a:r>
              <a:rPr lang="en-GB" dirty="0" err="1" smtClean="0"/>
              <a:t>butxaca</a:t>
            </a:r>
            <a:endParaRPr lang="en-GB" dirty="0" smtClean="0"/>
          </a:p>
          <a:p>
            <a:r>
              <a:rPr lang="en-GB" dirty="0" smtClean="0"/>
              <a:t>eBook (</a:t>
            </a:r>
            <a:r>
              <a:rPr lang="en-GB" dirty="0" err="1" smtClean="0"/>
              <a:t>ePub</a:t>
            </a:r>
            <a:r>
              <a:rPr lang="en-GB" dirty="0" smtClean="0"/>
              <a:t>)</a:t>
            </a:r>
          </a:p>
          <a:p>
            <a:r>
              <a:rPr lang="en-GB" dirty="0" smtClean="0"/>
              <a:t>Text </a:t>
            </a:r>
            <a:r>
              <a:rPr lang="en-GB" dirty="0" err="1" smtClean="0"/>
              <a:t>en</a:t>
            </a:r>
            <a:r>
              <a:rPr lang="en-GB" dirty="0" smtClean="0"/>
              <a:t> un </a:t>
            </a:r>
            <a:r>
              <a:rPr lang="en-GB" dirty="0" err="1" smtClean="0"/>
              <a:t>lloc</a:t>
            </a:r>
            <a:r>
              <a:rPr lang="en-GB" dirty="0" smtClean="0"/>
              <a:t> web (html)</a:t>
            </a:r>
          </a:p>
          <a:p>
            <a:r>
              <a:rPr lang="en-GB" dirty="0" err="1" smtClean="0"/>
              <a:t>Audiollibre</a:t>
            </a:r>
            <a:endParaRPr lang="en-GB" dirty="0" smtClean="0"/>
          </a:p>
          <a:p>
            <a:r>
              <a:rPr lang="en-GB" dirty="0" err="1" smtClean="0"/>
              <a:t>Versió</a:t>
            </a:r>
            <a:r>
              <a:rPr lang="en-GB" dirty="0" smtClean="0"/>
              <a:t> </a:t>
            </a:r>
            <a:r>
              <a:rPr lang="en-GB" dirty="0" err="1" smtClean="0"/>
              <a:t>en</a:t>
            </a:r>
            <a:r>
              <a:rPr lang="en-GB" dirty="0" smtClean="0"/>
              <a:t> cinema</a:t>
            </a:r>
          </a:p>
          <a:p>
            <a:r>
              <a:rPr lang="en-GB" dirty="0" err="1" smtClean="0"/>
              <a:t>Sèrie</a:t>
            </a:r>
            <a:r>
              <a:rPr lang="en-GB" dirty="0" smtClean="0"/>
              <a:t> de </a:t>
            </a:r>
            <a:r>
              <a:rPr lang="en-GB" dirty="0" err="1" smtClean="0"/>
              <a:t>televisió</a:t>
            </a:r>
            <a:endParaRPr lang="en-GB" dirty="0" smtClean="0"/>
          </a:p>
          <a:p>
            <a:r>
              <a:rPr lang="en-GB" dirty="0" err="1" smtClean="0"/>
              <a:t>Videojocs</a:t>
            </a:r>
            <a:r>
              <a:rPr lang="en-GB" dirty="0" smtClean="0"/>
              <a:t>…</a:t>
            </a:r>
            <a:endParaRPr lang="ca-ES" dirty="0"/>
          </a:p>
        </p:txBody>
      </p:sp>
    </p:spTree>
    <p:extLst>
      <p:ext uri="{BB962C8B-B14F-4D97-AF65-F5344CB8AC3E}">
        <p14:creationId xmlns:p14="http://schemas.microsoft.com/office/powerpoint/2010/main" val="3357052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Curació</a:t>
            </a:r>
            <a:r>
              <a:rPr lang="en-GB" dirty="0" smtClean="0"/>
              <a:t> de </a:t>
            </a:r>
            <a:r>
              <a:rPr lang="en-GB" dirty="0" err="1" smtClean="0"/>
              <a:t>continguts</a:t>
            </a:r>
            <a:endParaRPr lang="ca-ES" dirty="0"/>
          </a:p>
        </p:txBody>
      </p:sp>
      <p:sp>
        <p:nvSpPr>
          <p:cNvPr id="3" name="Content Placeholder 2"/>
          <p:cNvSpPr>
            <a:spLocks noGrp="1"/>
          </p:cNvSpPr>
          <p:nvPr>
            <p:ph idx="1"/>
          </p:nvPr>
        </p:nvSpPr>
        <p:spPr/>
        <p:txBody>
          <a:bodyPr/>
          <a:lstStyle/>
          <a:p>
            <a:r>
              <a:rPr lang="en-GB" dirty="0" smtClean="0"/>
              <a:t>Hi ha </a:t>
            </a:r>
            <a:r>
              <a:rPr lang="en-GB" dirty="0" err="1" smtClean="0"/>
              <a:t>ja</a:t>
            </a:r>
            <a:r>
              <a:rPr lang="en-GB" dirty="0" smtClean="0"/>
              <a:t> </a:t>
            </a:r>
            <a:r>
              <a:rPr lang="en-GB" dirty="0" err="1" smtClean="0"/>
              <a:t>tants</a:t>
            </a:r>
            <a:r>
              <a:rPr lang="en-GB" dirty="0" smtClean="0"/>
              <a:t> </a:t>
            </a:r>
            <a:r>
              <a:rPr lang="en-GB" dirty="0" err="1" smtClean="0"/>
              <a:t>continguts</a:t>
            </a:r>
            <a:r>
              <a:rPr lang="en-GB" dirty="0" smtClean="0"/>
              <a:t> </a:t>
            </a:r>
            <a:r>
              <a:rPr lang="en-GB" dirty="0" err="1" smtClean="0"/>
              <a:t>en</a:t>
            </a:r>
            <a:r>
              <a:rPr lang="en-GB" dirty="0" smtClean="0"/>
              <a:t> </a:t>
            </a:r>
            <a:r>
              <a:rPr lang="en-GB" dirty="0" err="1" smtClean="0"/>
              <a:t>línia</a:t>
            </a:r>
            <a:r>
              <a:rPr lang="en-GB" dirty="0" smtClean="0"/>
              <a:t> que </a:t>
            </a:r>
            <a:r>
              <a:rPr lang="en-GB" dirty="0" err="1" smtClean="0"/>
              <a:t>és</a:t>
            </a:r>
            <a:r>
              <a:rPr lang="en-GB" dirty="0" smtClean="0"/>
              <a:t> </a:t>
            </a:r>
            <a:r>
              <a:rPr lang="en-GB" dirty="0" err="1" smtClean="0"/>
              <a:t>molt</a:t>
            </a:r>
            <a:r>
              <a:rPr lang="en-GB" dirty="0" smtClean="0"/>
              <a:t> </a:t>
            </a:r>
            <a:r>
              <a:rPr lang="en-GB" dirty="0" err="1" smtClean="0"/>
              <a:t>fàcil</a:t>
            </a:r>
            <a:r>
              <a:rPr lang="en-GB" dirty="0" smtClean="0"/>
              <a:t> que un </a:t>
            </a:r>
            <a:r>
              <a:rPr lang="en-GB" dirty="0" err="1" smtClean="0"/>
              <a:t>determinat</a:t>
            </a:r>
            <a:r>
              <a:rPr lang="en-GB" dirty="0" smtClean="0"/>
              <a:t> text no </a:t>
            </a:r>
            <a:r>
              <a:rPr lang="en-GB" dirty="0" err="1" smtClean="0"/>
              <a:t>siga</a:t>
            </a:r>
            <a:r>
              <a:rPr lang="en-GB" dirty="0" smtClean="0"/>
              <a:t> </a:t>
            </a:r>
            <a:r>
              <a:rPr lang="en-GB" dirty="0" err="1" smtClean="0"/>
              <a:t>vist</a:t>
            </a:r>
            <a:r>
              <a:rPr lang="en-GB" dirty="0" smtClean="0"/>
              <a:t> </a:t>
            </a:r>
            <a:r>
              <a:rPr lang="en-GB" dirty="0" err="1" smtClean="0"/>
              <a:t>mai</a:t>
            </a:r>
            <a:r>
              <a:rPr lang="en-GB" dirty="0" smtClean="0"/>
              <a:t> per </a:t>
            </a:r>
            <a:r>
              <a:rPr lang="en-GB" dirty="0" err="1" smtClean="0"/>
              <a:t>ningú</a:t>
            </a:r>
            <a:r>
              <a:rPr lang="en-GB" dirty="0" smtClean="0"/>
              <a:t>. </a:t>
            </a:r>
            <a:r>
              <a:rPr lang="en-GB" dirty="0" err="1" smtClean="0"/>
              <a:t>Ací</a:t>
            </a:r>
            <a:r>
              <a:rPr lang="en-GB" dirty="0" smtClean="0"/>
              <a:t> </a:t>
            </a:r>
            <a:r>
              <a:rPr lang="en-GB" dirty="0" err="1" smtClean="0"/>
              <a:t>intervé</a:t>
            </a:r>
            <a:r>
              <a:rPr lang="en-GB" dirty="0" smtClean="0"/>
              <a:t> el que </a:t>
            </a:r>
            <a:r>
              <a:rPr lang="en-GB" dirty="0" err="1" smtClean="0"/>
              <a:t>es</a:t>
            </a:r>
            <a:r>
              <a:rPr lang="en-GB" dirty="0" smtClean="0"/>
              <a:t> </a:t>
            </a:r>
            <a:r>
              <a:rPr lang="en-GB" dirty="0" err="1" smtClean="0"/>
              <a:t>coneix</a:t>
            </a:r>
            <a:r>
              <a:rPr lang="en-GB" dirty="0" smtClean="0"/>
              <a:t> com </a:t>
            </a:r>
            <a:r>
              <a:rPr lang="en-GB" dirty="0" err="1" smtClean="0"/>
              <a:t>curació</a:t>
            </a:r>
            <a:r>
              <a:rPr lang="en-GB" dirty="0" smtClean="0"/>
              <a:t> de </a:t>
            </a:r>
            <a:r>
              <a:rPr lang="en-GB" dirty="0" err="1" smtClean="0"/>
              <a:t>continguts</a:t>
            </a:r>
            <a:r>
              <a:rPr lang="en-GB" dirty="0" smtClean="0"/>
              <a:t>: </a:t>
            </a:r>
            <a:r>
              <a:rPr lang="en-GB" dirty="0" err="1" smtClean="0"/>
              <a:t>selecció</a:t>
            </a:r>
            <a:r>
              <a:rPr lang="en-GB" dirty="0" smtClean="0"/>
              <a:t> o </a:t>
            </a:r>
            <a:r>
              <a:rPr lang="en-GB" dirty="0" err="1" smtClean="0"/>
              <a:t>recomanació</a:t>
            </a:r>
            <a:r>
              <a:rPr lang="en-GB" dirty="0" smtClean="0"/>
              <a:t>, per part </a:t>
            </a:r>
            <a:r>
              <a:rPr lang="en-GB" dirty="0" err="1" smtClean="0"/>
              <a:t>d’una</a:t>
            </a:r>
            <a:r>
              <a:rPr lang="en-GB" dirty="0" smtClean="0"/>
              <a:t> </a:t>
            </a:r>
            <a:r>
              <a:rPr lang="en-GB" dirty="0" err="1" smtClean="0"/>
              <a:t>màquina</a:t>
            </a:r>
            <a:r>
              <a:rPr lang="en-GB" dirty="0" smtClean="0"/>
              <a:t> o (</a:t>
            </a:r>
            <a:r>
              <a:rPr lang="en-GB" dirty="0" err="1" smtClean="0"/>
              <a:t>més</a:t>
            </a:r>
            <a:r>
              <a:rPr lang="en-GB" dirty="0" smtClean="0"/>
              <a:t> </a:t>
            </a:r>
            <a:r>
              <a:rPr lang="en-GB" dirty="0" err="1" smtClean="0"/>
              <a:t>fina</a:t>
            </a:r>
            <a:r>
              <a:rPr lang="en-GB" dirty="0" smtClean="0"/>
              <a:t>, </a:t>
            </a:r>
            <a:r>
              <a:rPr lang="en-GB" dirty="0" err="1" smtClean="0"/>
              <a:t>més</a:t>
            </a:r>
            <a:r>
              <a:rPr lang="en-GB" dirty="0" smtClean="0"/>
              <a:t> personal) de </a:t>
            </a:r>
            <a:r>
              <a:rPr lang="en-GB" dirty="0" err="1" smtClean="0"/>
              <a:t>persones</a:t>
            </a:r>
            <a:r>
              <a:rPr lang="en-GB" dirty="0" smtClean="0"/>
              <a:t>.</a:t>
            </a:r>
          </a:p>
          <a:p>
            <a:endParaRPr lang="en-GB" dirty="0" smtClean="0"/>
          </a:p>
          <a:p>
            <a:r>
              <a:rPr lang="en-GB" dirty="0" err="1" smtClean="0"/>
              <a:t>Sobre</a:t>
            </a:r>
            <a:r>
              <a:rPr lang="en-GB" dirty="0" smtClean="0"/>
              <a:t> el </a:t>
            </a:r>
            <a:r>
              <a:rPr lang="en-GB" dirty="0" err="1" smtClean="0"/>
              <a:t>tema</a:t>
            </a:r>
            <a:r>
              <a:rPr lang="en-GB" dirty="0" smtClean="0"/>
              <a:t>, us </a:t>
            </a:r>
            <a:r>
              <a:rPr lang="en-GB" dirty="0" err="1" smtClean="0"/>
              <a:t>recomane</a:t>
            </a:r>
            <a:r>
              <a:rPr lang="en-GB" dirty="0" smtClean="0"/>
              <a:t> el </a:t>
            </a:r>
            <a:r>
              <a:rPr lang="en-GB" dirty="0" err="1" smtClean="0"/>
              <a:t>llibre</a:t>
            </a:r>
            <a:r>
              <a:rPr lang="en-GB" dirty="0" smtClean="0"/>
              <a:t> </a:t>
            </a:r>
            <a:r>
              <a:rPr lang="en-GB" i="1" dirty="0" smtClean="0"/>
              <a:t>Curation</a:t>
            </a:r>
            <a:r>
              <a:rPr lang="en-GB" dirty="0" smtClean="0"/>
              <a:t>, de Michael </a:t>
            </a:r>
            <a:r>
              <a:rPr lang="en-GB" dirty="0" err="1" smtClean="0"/>
              <a:t>Bhaskar</a:t>
            </a:r>
            <a:r>
              <a:rPr lang="en-GB" dirty="0" smtClean="0"/>
              <a:t>:</a:t>
            </a:r>
          </a:p>
          <a:p>
            <a:r>
              <a:rPr lang="ca-ES" dirty="0">
                <a:hlinkClick r:id="rId2"/>
              </a:rPr>
              <a:t>https://bookmachine.org/2016/07/27/business-books-curation-beats-search</a:t>
            </a:r>
            <a:r>
              <a:rPr lang="ca-ES" dirty="0" smtClean="0">
                <a:hlinkClick r:id="rId2"/>
              </a:rPr>
              <a:t>/</a:t>
            </a:r>
            <a:r>
              <a:rPr lang="ca-ES" dirty="0" smtClean="0"/>
              <a:t> </a:t>
            </a:r>
            <a:endParaRPr lang="ca-ES" dirty="0"/>
          </a:p>
        </p:txBody>
      </p:sp>
    </p:spTree>
    <p:extLst>
      <p:ext uri="{BB962C8B-B14F-4D97-AF65-F5344CB8AC3E}">
        <p14:creationId xmlns:p14="http://schemas.microsoft.com/office/powerpoint/2010/main" val="862740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Les </a:t>
            </a:r>
            <a:r>
              <a:rPr lang="en-GB" dirty="0" err="1" smtClean="0"/>
              <a:t>monografies</a:t>
            </a:r>
            <a:r>
              <a:rPr lang="en-GB" dirty="0" smtClean="0"/>
              <a:t>, </a:t>
            </a:r>
            <a:r>
              <a:rPr lang="en-GB" dirty="0" err="1" smtClean="0"/>
              <a:t>ara</a:t>
            </a:r>
            <a:endParaRPr lang="ca-ES" dirty="0"/>
          </a:p>
        </p:txBody>
      </p:sp>
      <p:sp>
        <p:nvSpPr>
          <p:cNvPr id="3" name="Content Placeholder 2"/>
          <p:cNvSpPr>
            <a:spLocks noGrp="1"/>
          </p:cNvSpPr>
          <p:nvPr>
            <p:ph idx="1"/>
          </p:nvPr>
        </p:nvSpPr>
        <p:spPr/>
        <p:txBody>
          <a:bodyPr>
            <a:normAutofit lnSpcReduction="10000"/>
          </a:bodyPr>
          <a:lstStyle/>
          <a:p>
            <a:pPr marL="0" indent="0">
              <a:buNone/>
            </a:pPr>
            <a:r>
              <a:rPr lang="en-GB" dirty="0" smtClean="0"/>
              <a:t>La </a:t>
            </a:r>
            <a:r>
              <a:rPr lang="en-GB" dirty="0" err="1" smtClean="0"/>
              <a:t>monografia</a:t>
            </a:r>
            <a:r>
              <a:rPr lang="en-GB" dirty="0" smtClean="0"/>
              <a:t> </a:t>
            </a:r>
            <a:r>
              <a:rPr lang="en-GB" dirty="0" err="1" smtClean="0"/>
              <a:t>acadèmica</a:t>
            </a:r>
            <a:r>
              <a:rPr lang="en-GB" dirty="0" smtClean="0"/>
              <a:t> </a:t>
            </a:r>
            <a:r>
              <a:rPr lang="en-GB" dirty="0" err="1" smtClean="0"/>
              <a:t>és</a:t>
            </a:r>
            <a:r>
              <a:rPr lang="en-GB" dirty="0" smtClean="0"/>
              <a:t> </a:t>
            </a:r>
            <a:r>
              <a:rPr lang="en-GB" dirty="0" err="1" smtClean="0"/>
              <a:t>encara</a:t>
            </a:r>
            <a:r>
              <a:rPr lang="en-GB" dirty="0" smtClean="0"/>
              <a:t> </a:t>
            </a:r>
            <a:r>
              <a:rPr lang="en-GB" dirty="0" err="1" smtClean="0"/>
              <a:t>comprada</a:t>
            </a:r>
            <a:r>
              <a:rPr lang="en-GB" dirty="0" smtClean="0"/>
              <a:t> </a:t>
            </a:r>
            <a:r>
              <a:rPr lang="en-GB" dirty="0" err="1" smtClean="0"/>
              <a:t>i</a:t>
            </a:r>
            <a:r>
              <a:rPr lang="en-GB" dirty="0" smtClean="0"/>
              <a:t> </a:t>
            </a:r>
            <a:r>
              <a:rPr lang="en-GB" dirty="0" err="1" smtClean="0"/>
              <a:t>llegida</a:t>
            </a:r>
            <a:r>
              <a:rPr lang="en-GB" dirty="0" smtClean="0"/>
              <a:t> </a:t>
            </a:r>
            <a:r>
              <a:rPr lang="en-GB" dirty="0" err="1" smtClean="0"/>
              <a:t>en</a:t>
            </a:r>
            <a:r>
              <a:rPr lang="en-GB" dirty="0" smtClean="0"/>
              <a:t> </a:t>
            </a:r>
            <a:r>
              <a:rPr lang="en-GB" dirty="0" err="1" smtClean="0"/>
              <a:t>versió</a:t>
            </a:r>
            <a:r>
              <a:rPr lang="en-GB" dirty="0" smtClean="0"/>
              <a:t> impresa. Per </a:t>
            </a:r>
            <a:r>
              <a:rPr lang="en-GB" dirty="0" err="1" smtClean="0"/>
              <a:t>què</a:t>
            </a:r>
            <a:r>
              <a:rPr lang="en-GB" dirty="0" smtClean="0"/>
              <a:t>?</a:t>
            </a:r>
          </a:p>
          <a:p>
            <a:r>
              <a:rPr lang="en-GB" dirty="0" smtClean="0"/>
              <a:t>Hi ha editorials que no </a:t>
            </a:r>
            <a:r>
              <a:rPr lang="en-GB" dirty="0" err="1" smtClean="0"/>
              <a:t>ofereixen</a:t>
            </a:r>
            <a:r>
              <a:rPr lang="en-GB" dirty="0" smtClean="0"/>
              <a:t> </a:t>
            </a:r>
            <a:r>
              <a:rPr lang="en-GB" dirty="0" err="1" smtClean="0"/>
              <a:t>versió</a:t>
            </a:r>
            <a:r>
              <a:rPr lang="en-GB" dirty="0" smtClean="0"/>
              <a:t> digital de tots </a:t>
            </a:r>
            <a:r>
              <a:rPr lang="en-GB" dirty="0" err="1" smtClean="0"/>
              <a:t>els</a:t>
            </a:r>
            <a:r>
              <a:rPr lang="en-GB" dirty="0" smtClean="0"/>
              <a:t> </a:t>
            </a:r>
            <a:r>
              <a:rPr lang="en-GB" dirty="0" err="1" smtClean="0"/>
              <a:t>seus</a:t>
            </a:r>
            <a:r>
              <a:rPr lang="en-GB" dirty="0" smtClean="0"/>
              <a:t> </a:t>
            </a:r>
            <a:r>
              <a:rPr lang="en-GB" dirty="0" err="1" smtClean="0"/>
              <a:t>títols</a:t>
            </a:r>
            <a:r>
              <a:rPr lang="en-GB" dirty="0"/>
              <a:t> </a:t>
            </a:r>
            <a:r>
              <a:rPr lang="en-GB" dirty="0" smtClean="0"/>
              <a:t>(o de cap).</a:t>
            </a:r>
          </a:p>
          <a:p>
            <a:r>
              <a:rPr lang="en-GB" dirty="0" err="1" smtClean="0"/>
              <a:t>Els</a:t>
            </a:r>
            <a:r>
              <a:rPr lang="en-GB" dirty="0" smtClean="0"/>
              <a:t> </a:t>
            </a:r>
            <a:r>
              <a:rPr lang="en-GB" dirty="0" err="1" smtClean="0"/>
              <a:t>estudiants</a:t>
            </a:r>
            <a:r>
              <a:rPr lang="en-GB" dirty="0" smtClean="0"/>
              <a:t> </a:t>
            </a:r>
            <a:r>
              <a:rPr lang="en-GB" dirty="0" err="1" smtClean="0"/>
              <a:t>i</a:t>
            </a:r>
            <a:r>
              <a:rPr lang="en-GB" dirty="0" smtClean="0"/>
              <a:t> </a:t>
            </a:r>
            <a:r>
              <a:rPr lang="en-GB" dirty="0" err="1" smtClean="0"/>
              <a:t>els</a:t>
            </a:r>
            <a:r>
              <a:rPr lang="en-GB" dirty="0" smtClean="0"/>
              <a:t> </a:t>
            </a:r>
            <a:r>
              <a:rPr lang="en-GB" dirty="0" err="1" smtClean="0"/>
              <a:t>investigadors</a:t>
            </a:r>
            <a:r>
              <a:rPr lang="en-GB" dirty="0" smtClean="0"/>
              <a:t> </a:t>
            </a:r>
            <a:r>
              <a:rPr lang="en-GB" dirty="0" err="1" smtClean="0"/>
              <a:t>prefereixen</a:t>
            </a:r>
            <a:r>
              <a:rPr lang="en-GB" dirty="0" smtClean="0"/>
              <a:t> el paper per a </a:t>
            </a:r>
            <a:r>
              <a:rPr lang="en-GB" dirty="0" err="1" smtClean="0"/>
              <a:t>lectura</a:t>
            </a:r>
            <a:r>
              <a:rPr lang="en-GB" dirty="0" smtClean="0"/>
              <a:t> </a:t>
            </a:r>
            <a:r>
              <a:rPr lang="en-GB" dirty="0" err="1" smtClean="0"/>
              <a:t>en</a:t>
            </a:r>
            <a:r>
              <a:rPr lang="en-GB" dirty="0" smtClean="0"/>
              <a:t> </a:t>
            </a:r>
            <a:r>
              <a:rPr lang="en-GB" dirty="0" err="1" smtClean="0"/>
              <a:t>profunditat</a:t>
            </a:r>
            <a:r>
              <a:rPr lang="en-GB" dirty="0" smtClean="0"/>
              <a:t> I per a </a:t>
            </a:r>
            <a:r>
              <a:rPr lang="en-GB" dirty="0" err="1" smtClean="0"/>
              <a:t>anotació</a:t>
            </a:r>
            <a:r>
              <a:rPr lang="en-GB" dirty="0" smtClean="0"/>
              <a:t>.</a:t>
            </a:r>
          </a:p>
          <a:p>
            <a:pPr marL="0" indent="0">
              <a:buNone/>
            </a:pPr>
            <a:endParaRPr lang="en-GB" dirty="0" smtClean="0"/>
          </a:p>
          <a:p>
            <a:pPr marL="0" indent="0">
              <a:buNone/>
            </a:pPr>
            <a:r>
              <a:rPr lang="en-GB" dirty="0" err="1" smtClean="0"/>
              <a:t>Però</a:t>
            </a:r>
            <a:r>
              <a:rPr lang="en-GB" dirty="0" smtClean="0"/>
              <a:t>:</a:t>
            </a:r>
            <a:endParaRPr lang="en-GB" dirty="0"/>
          </a:p>
          <a:p>
            <a:r>
              <a:rPr lang="en-GB" dirty="0" smtClean="0"/>
              <a:t>No </a:t>
            </a:r>
            <a:r>
              <a:rPr lang="en-GB" dirty="0" err="1" smtClean="0"/>
              <a:t>poden</a:t>
            </a:r>
            <a:r>
              <a:rPr lang="en-GB" dirty="0" smtClean="0"/>
              <a:t> </a:t>
            </a:r>
            <a:r>
              <a:rPr lang="en-GB" dirty="0" err="1" smtClean="0"/>
              <a:t>fer</a:t>
            </a:r>
            <a:r>
              <a:rPr lang="en-GB" dirty="0" smtClean="0"/>
              <a:t>-se </a:t>
            </a:r>
            <a:r>
              <a:rPr lang="en-GB" dirty="0" err="1" smtClean="0"/>
              <a:t>cerques</a:t>
            </a:r>
            <a:r>
              <a:rPr lang="en-GB" dirty="0" smtClean="0"/>
              <a:t> </a:t>
            </a:r>
            <a:r>
              <a:rPr lang="en-GB" dirty="0" err="1" smtClean="0"/>
              <a:t>en</a:t>
            </a:r>
            <a:r>
              <a:rPr lang="en-GB" dirty="0" smtClean="0"/>
              <a:t> </a:t>
            </a:r>
            <a:r>
              <a:rPr lang="en-GB" dirty="0" err="1" smtClean="0"/>
              <a:t>una</a:t>
            </a:r>
            <a:r>
              <a:rPr lang="en-GB" dirty="0" smtClean="0"/>
              <a:t> </a:t>
            </a:r>
            <a:r>
              <a:rPr lang="en-GB" dirty="0" err="1" smtClean="0"/>
              <a:t>monografia</a:t>
            </a:r>
            <a:r>
              <a:rPr lang="en-GB" dirty="0" smtClean="0"/>
              <a:t> impresa. I no totes les </a:t>
            </a:r>
            <a:r>
              <a:rPr lang="en-GB" dirty="0" err="1" smtClean="0"/>
              <a:t>monografies</a:t>
            </a:r>
            <a:r>
              <a:rPr lang="en-GB" dirty="0" smtClean="0"/>
              <a:t> </a:t>
            </a:r>
            <a:r>
              <a:rPr lang="en-GB" dirty="0" err="1" smtClean="0"/>
              <a:t>vénen</a:t>
            </a:r>
            <a:r>
              <a:rPr lang="en-GB" dirty="0" smtClean="0"/>
              <a:t> </a:t>
            </a:r>
            <a:r>
              <a:rPr lang="en-GB" dirty="0" err="1" smtClean="0"/>
              <a:t>amb</a:t>
            </a:r>
            <a:r>
              <a:rPr lang="en-GB" dirty="0" smtClean="0"/>
              <a:t> </a:t>
            </a:r>
            <a:r>
              <a:rPr lang="en-GB" dirty="0" err="1" smtClean="0"/>
              <a:t>índex</a:t>
            </a:r>
            <a:r>
              <a:rPr lang="en-GB" dirty="0" smtClean="0"/>
              <a:t> </a:t>
            </a:r>
            <a:r>
              <a:rPr lang="en-GB" dirty="0" err="1" smtClean="0"/>
              <a:t>analític</a:t>
            </a:r>
            <a:r>
              <a:rPr lang="en-GB" dirty="0" smtClean="0"/>
              <a:t>. </a:t>
            </a:r>
          </a:p>
          <a:p>
            <a:r>
              <a:rPr lang="en-GB" dirty="0" smtClean="0"/>
              <a:t>La </a:t>
            </a:r>
            <a:r>
              <a:rPr lang="en-GB" dirty="0" err="1" smtClean="0"/>
              <a:t>versió</a:t>
            </a:r>
            <a:r>
              <a:rPr lang="en-GB" dirty="0" smtClean="0"/>
              <a:t> digital </a:t>
            </a:r>
            <a:r>
              <a:rPr lang="en-GB" dirty="0" err="1" smtClean="0"/>
              <a:t>es</a:t>
            </a:r>
            <a:r>
              <a:rPr lang="en-GB" dirty="0" smtClean="0"/>
              <a:t> </a:t>
            </a:r>
            <a:r>
              <a:rPr lang="en-GB" dirty="0" err="1" smtClean="0"/>
              <a:t>produeix</a:t>
            </a:r>
            <a:r>
              <a:rPr lang="en-GB" dirty="0" smtClean="0"/>
              <a:t> a un cost </a:t>
            </a:r>
            <a:r>
              <a:rPr lang="en-GB" dirty="0" err="1" smtClean="0"/>
              <a:t>molt</a:t>
            </a:r>
            <a:r>
              <a:rPr lang="en-GB" dirty="0" smtClean="0"/>
              <a:t> </a:t>
            </a:r>
            <a:r>
              <a:rPr lang="en-GB" dirty="0" err="1" smtClean="0"/>
              <a:t>menor</a:t>
            </a:r>
            <a:r>
              <a:rPr lang="en-GB" dirty="0" smtClean="0"/>
              <a:t>, </a:t>
            </a:r>
            <a:r>
              <a:rPr lang="en-GB" dirty="0" err="1" smtClean="0"/>
              <a:t>cosa</a:t>
            </a:r>
            <a:r>
              <a:rPr lang="en-GB" dirty="0" smtClean="0"/>
              <a:t> que </a:t>
            </a:r>
            <a:r>
              <a:rPr lang="en-GB" dirty="0" err="1" smtClean="0"/>
              <a:t>hauria</a:t>
            </a:r>
            <a:r>
              <a:rPr lang="en-GB" dirty="0" smtClean="0"/>
              <a:t> de </a:t>
            </a:r>
            <a:r>
              <a:rPr lang="en-GB" dirty="0" err="1" smtClean="0"/>
              <a:t>significar</a:t>
            </a:r>
            <a:r>
              <a:rPr lang="en-GB" dirty="0" smtClean="0"/>
              <a:t> un </a:t>
            </a:r>
            <a:r>
              <a:rPr lang="en-GB" dirty="0" err="1" smtClean="0"/>
              <a:t>abaratament</a:t>
            </a:r>
            <a:r>
              <a:rPr lang="en-GB" dirty="0" smtClean="0"/>
              <a:t> de </a:t>
            </a:r>
            <a:r>
              <a:rPr lang="en-GB" dirty="0" err="1" smtClean="0"/>
              <a:t>preus</a:t>
            </a:r>
            <a:r>
              <a:rPr lang="en-GB" dirty="0" smtClean="0"/>
              <a:t>. </a:t>
            </a:r>
          </a:p>
          <a:p>
            <a:r>
              <a:rPr lang="en-GB" dirty="0" err="1" smtClean="0"/>
              <a:t>Hom</a:t>
            </a:r>
            <a:r>
              <a:rPr lang="en-GB" dirty="0" smtClean="0"/>
              <a:t> pot, </a:t>
            </a:r>
            <a:r>
              <a:rPr lang="en-GB" dirty="0" err="1" smtClean="0"/>
              <a:t>després</a:t>
            </a:r>
            <a:r>
              <a:rPr lang="en-GB" dirty="0" smtClean="0"/>
              <a:t>, </a:t>
            </a:r>
            <a:r>
              <a:rPr lang="en-GB" dirty="0" err="1" smtClean="0"/>
              <a:t>imprimir</a:t>
            </a:r>
            <a:r>
              <a:rPr lang="en-GB" dirty="0" smtClean="0"/>
              <a:t> el text digital per a </a:t>
            </a:r>
            <a:r>
              <a:rPr lang="en-GB" dirty="0" err="1" smtClean="0"/>
              <a:t>subratllar</a:t>
            </a:r>
            <a:r>
              <a:rPr lang="en-GB" dirty="0" smtClean="0"/>
              <a:t>-lo </a:t>
            </a:r>
            <a:r>
              <a:rPr lang="en-GB" dirty="0" err="1" smtClean="0"/>
              <a:t>i</a:t>
            </a:r>
            <a:r>
              <a:rPr lang="en-GB" dirty="0" smtClean="0"/>
              <a:t> </a:t>
            </a:r>
            <a:r>
              <a:rPr lang="en-GB" dirty="0" err="1" smtClean="0"/>
              <a:t>anotar</a:t>
            </a:r>
            <a:r>
              <a:rPr lang="en-GB" dirty="0" smtClean="0"/>
              <a:t>-lo. </a:t>
            </a:r>
            <a:endParaRPr lang="ca-ES" dirty="0"/>
          </a:p>
        </p:txBody>
      </p:sp>
    </p:spTree>
    <p:extLst>
      <p:ext uri="{BB962C8B-B14F-4D97-AF65-F5344CB8AC3E}">
        <p14:creationId xmlns:p14="http://schemas.microsoft.com/office/powerpoint/2010/main" val="2797877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Century Gothic-Palatino Lino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3461</TotalTime>
  <Words>2536</Words>
  <Application>Microsoft Office PowerPoint</Application>
  <PresentationFormat>Personalizado</PresentationFormat>
  <Paragraphs>257</Paragraphs>
  <Slides>34</Slides>
  <Notes>17</Notes>
  <HiddenSlides>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Vapor Trail</vt:lpstr>
      <vt:lpstr>L'edició filològica digital en el marc de les transformacions en la comunicació acadèmica</vt:lpstr>
      <vt:lpstr>Part 1: món digital I Transformations editorials</vt:lpstr>
      <vt:lpstr>Quants formats digitals per a text empreu?</vt:lpstr>
      <vt:lpstr> html</vt:lpstr>
      <vt:lpstr>Xml</vt:lpstr>
      <vt:lpstr>epub</vt:lpstr>
      <vt:lpstr>De “text” a “contingut”</vt:lpstr>
      <vt:lpstr>Curació de continguts</vt:lpstr>
      <vt:lpstr>Les monografies, ara</vt:lpstr>
      <vt:lpstr>Articles: el pdf</vt:lpstr>
      <vt:lpstr>La Crisi de les editorials acadèmiques</vt:lpstr>
      <vt:lpstr>La qüestió del copyright</vt:lpstr>
      <vt:lpstr>Exemples d’iniciatives acadèmiques en accés obert</vt:lpstr>
      <vt:lpstr>Llicències creative commons</vt:lpstr>
      <vt:lpstr>Noves plataformes digitals, base de noves revistes</vt:lpstr>
      <vt:lpstr>Però ens calen realment els formats de publicació tradicionals?</vt:lpstr>
      <vt:lpstr>Discrete analysis: model per a revistes en el futur?</vt:lpstr>
      <vt:lpstr>Part 2: el futur digital de l’edició filològica</vt:lpstr>
      <vt:lpstr>Per què triar xml per a l’edició digital?</vt:lpstr>
      <vt:lpstr>Els formats .odt I .docx ja contenen xml</vt:lpstr>
      <vt:lpstr>Presentación de PowerPoint</vt:lpstr>
      <vt:lpstr>Exemples d’edició en xml vista en navegador</vt:lpstr>
      <vt:lpstr>Cada dia Noves eines: Interoperabilitat xml - html</vt:lpstr>
      <vt:lpstr>Cada dia noves eines: conversió xml - pdf</vt:lpstr>
      <vt:lpstr>Xml és un llenguatge basat en etiquetes</vt:lpstr>
      <vt:lpstr>Dins Xml hi ha molts tipus d’etiquetatge: les “biblioteques” xml</vt:lpstr>
      <vt:lpstr>Jats - bic</vt:lpstr>
      <vt:lpstr>tei</vt:lpstr>
      <vt:lpstr>Dins tei hi ha diferents  “sub-biblioteques”</vt:lpstr>
      <vt:lpstr>xml I bases de dades relacionals</vt:lpstr>
      <vt:lpstr>Com aprendre més? En qui fixar-se?</vt:lpstr>
      <vt:lpstr>Com aprendre xml-TEI?</vt:lpstr>
      <vt:lpstr>Com aprendre xml-tei?</vt:lpstr>
      <vt:lpstr>L'edició filològica digital en el marc de les transformacions en la comunicació acadèmica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Transformations in publishing and scholarly communication new challenges in the evolution from print to digital</dc:title>
  <dc:creator>Ros</dc:creator>
  <cp:lastModifiedBy>Usuari</cp:lastModifiedBy>
  <cp:revision>227</cp:revision>
  <dcterms:created xsi:type="dcterms:W3CDTF">2016-05-30T07:19:22Z</dcterms:created>
  <dcterms:modified xsi:type="dcterms:W3CDTF">2016-10-19T09:06:14Z</dcterms:modified>
</cp:coreProperties>
</file>