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63" r:id="rId5"/>
    <p:sldId id="285" r:id="rId6"/>
    <p:sldId id="287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8" r:id="rId25"/>
    <p:sldId id="289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6379FB-F061-0E4E-BC00-820EDFAE1087}" type="doc">
      <dgm:prSet loTypeId="urn:microsoft.com/office/officeart/2008/layout/SquareAccent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96FEE6F2-5003-B649-A94F-A998F84B730E}">
      <dgm:prSet phldrT="[Texto]"/>
      <dgm:spPr/>
      <dgm:t>
        <a:bodyPr/>
        <a:lstStyle/>
        <a:p>
          <a:r>
            <a:rPr lang="ca-ES" dirty="0" smtClean="0"/>
            <a:t>A. Errors i encerts (alguns) dels lexicògrafs</a:t>
          </a:r>
          <a:endParaRPr lang="ca-ES" dirty="0"/>
        </a:p>
      </dgm:t>
    </dgm:pt>
    <dgm:pt modelId="{AD2BD083-3D07-D94D-A18F-40660B4303B8}" type="parTrans" cxnId="{2410DA52-1A72-704D-8782-46B711944D5A}">
      <dgm:prSet/>
      <dgm:spPr/>
      <dgm:t>
        <a:bodyPr/>
        <a:lstStyle/>
        <a:p>
          <a:endParaRPr lang="ca-ES"/>
        </a:p>
      </dgm:t>
    </dgm:pt>
    <dgm:pt modelId="{9763BBCA-227E-C94A-B8F0-96743DFB7C2D}" type="sibTrans" cxnId="{2410DA52-1A72-704D-8782-46B711944D5A}">
      <dgm:prSet/>
      <dgm:spPr/>
      <dgm:t>
        <a:bodyPr/>
        <a:lstStyle/>
        <a:p>
          <a:endParaRPr lang="ca-ES"/>
        </a:p>
      </dgm:t>
    </dgm:pt>
    <dgm:pt modelId="{F3363CB4-09BF-9E42-BD89-F795C61CFECB}">
      <dgm:prSet phldrT="[Texto]"/>
      <dgm:spPr/>
      <dgm:t>
        <a:bodyPr/>
        <a:lstStyle/>
        <a:p>
          <a:r>
            <a:rPr lang="ca-ES" dirty="0" smtClean="0"/>
            <a:t>B. Exclusions i errors de definició</a:t>
          </a:r>
          <a:endParaRPr lang="ca-ES" dirty="0"/>
        </a:p>
      </dgm:t>
    </dgm:pt>
    <dgm:pt modelId="{921B42B6-EDA1-2343-AC85-9F5B9B479200}" type="parTrans" cxnId="{2921F667-F2FB-0C4F-9EE1-5AC4EF01731D}">
      <dgm:prSet/>
      <dgm:spPr/>
      <dgm:t>
        <a:bodyPr/>
        <a:lstStyle/>
        <a:p>
          <a:endParaRPr lang="ca-ES"/>
        </a:p>
      </dgm:t>
    </dgm:pt>
    <dgm:pt modelId="{6A41A239-19A6-6E4A-B266-A5C5BF31ED44}" type="sibTrans" cxnId="{2921F667-F2FB-0C4F-9EE1-5AC4EF01731D}">
      <dgm:prSet/>
      <dgm:spPr/>
      <dgm:t>
        <a:bodyPr/>
        <a:lstStyle/>
        <a:p>
          <a:endParaRPr lang="ca-ES"/>
        </a:p>
      </dgm:t>
    </dgm:pt>
    <dgm:pt modelId="{FC827CB1-F056-934A-91D9-110AA52F949D}">
      <dgm:prSet phldrT="[Texto]"/>
      <dgm:spPr/>
      <dgm:t>
        <a:bodyPr/>
        <a:lstStyle/>
        <a:p>
          <a:r>
            <a:rPr lang="ca-ES" dirty="0" smtClean="0"/>
            <a:t>Lexemes exclosos</a:t>
          </a:r>
          <a:endParaRPr lang="ca-ES" dirty="0"/>
        </a:p>
      </dgm:t>
    </dgm:pt>
    <dgm:pt modelId="{86B6CB03-59F6-4F4C-8B60-F75D08BA919F}" type="parTrans" cxnId="{59D38FBD-E1A0-474E-B9CF-1EE4060D89BC}">
      <dgm:prSet/>
      <dgm:spPr/>
      <dgm:t>
        <a:bodyPr/>
        <a:lstStyle/>
        <a:p>
          <a:endParaRPr lang="ca-ES"/>
        </a:p>
      </dgm:t>
    </dgm:pt>
    <dgm:pt modelId="{672004F5-AC0D-AE41-B228-A00219DF2D6A}" type="sibTrans" cxnId="{59D38FBD-E1A0-474E-B9CF-1EE4060D89BC}">
      <dgm:prSet/>
      <dgm:spPr/>
      <dgm:t>
        <a:bodyPr/>
        <a:lstStyle/>
        <a:p>
          <a:endParaRPr lang="ca-ES"/>
        </a:p>
      </dgm:t>
    </dgm:pt>
    <dgm:pt modelId="{31DE4424-D6A0-494C-B8F1-36F40AAAF1EA}">
      <dgm:prSet phldrT="[Texto]"/>
      <dgm:spPr/>
      <dgm:t>
        <a:bodyPr/>
        <a:lstStyle/>
        <a:p>
          <a:r>
            <a:rPr lang="ca-ES" dirty="0" smtClean="0"/>
            <a:t>Inclosos com a neologismes</a:t>
          </a:r>
          <a:endParaRPr lang="ca-ES" dirty="0"/>
        </a:p>
      </dgm:t>
    </dgm:pt>
    <dgm:pt modelId="{B678212B-A584-3840-AFE9-CE4282F9DCE1}" type="parTrans" cxnId="{163E3015-3967-A146-8B04-C0A395302EB3}">
      <dgm:prSet/>
      <dgm:spPr/>
      <dgm:t>
        <a:bodyPr/>
        <a:lstStyle/>
        <a:p>
          <a:endParaRPr lang="ca-ES"/>
        </a:p>
      </dgm:t>
    </dgm:pt>
    <dgm:pt modelId="{CEB34158-D535-5242-B9E9-FD05895C6B0C}" type="sibTrans" cxnId="{163E3015-3967-A146-8B04-C0A395302EB3}">
      <dgm:prSet/>
      <dgm:spPr/>
      <dgm:t>
        <a:bodyPr/>
        <a:lstStyle/>
        <a:p>
          <a:endParaRPr lang="ca-ES"/>
        </a:p>
      </dgm:t>
    </dgm:pt>
    <dgm:pt modelId="{3A2F6ADD-EF2A-944A-9273-C0C6DBBFA7A1}">
      <dgm:prSet phldrT="[Texto]"/>
      <dgm:spPr/>
      <dgm:t>
        <a:bodyPr/>
        <a:lstStyle/>
        <a:p>
          <a:r>
            <a:rPr lang="ca-ES" dirty="0" smtClean="0"/>
            <a:t>Significat incomplet</a:t>
          </a:r>
          <a:endParaRPr lang="ca-ES" dirty="0"/>
        </a:p>
      </dgm:t>
    </dgm:pt>
    <dgm:pt modelId="{C3AD71E7-EE03-0743-B5DE-B37611FD5A0D}" type="parTrans" cxnId="{679BF610-83B8-994F-99A2-894D127074CB}">
      <dgm:prSet/>
      <dgm:spPr/>
      <dgm:t>
        <a:bodyPr/>
        <a:lstStyle/>
        <a:p>
          <a:endParaRPr lang="ca-ES"/>
        </a:p>
      </dgm:t>
    </dgm:pt>
    <dgm:pt modelId="{54B5C18B-3863-CF4D-8ECD-00782F825EC6}" type="sibTrans" cxnId="{679BF610-83B8-994F-99A2-894D127074CB}">
      <dgm:prSet/>
      <dgm:spPr/>
      <dgm:t>
        <a:bodyPr/>
        <a:lstStyle/>
        <a:p>
          <a:endParaRPr lang="ca-ES"/>
        </a:p>
      </dgm:t>
    </dgm:pt>
    <dgm:pt modelId="{4E43448A-90A7-A34C-8707-8D351C194FE5}">
      <dgm:prSet/>
      <dgm:spPr/>
      <dgm:t>
        <a:bodyPr/>
        <a:lstStyle/>
        <a:p>
          <a:r>
            <a:rPr lang="ca-ES" dirty="0" smtClean="0"/>
            <a:t>Neologismes amb significat incomplet</a:t>
          </a:r>
          <a:endParaRPr lang="ca-ES" dirty="0"/>
        </a:p>
      </dgm:t>
    </dgm:pt>
    <dgm:pt modelId="{E0DADEF9-E9EA-944B-83CD-23482D9DC41E}" type="parTrans" cxnId="{729EBBAA-05E0-F041-94E6-5B68A8657F36}">
      <dgm:prSet/>
      <dgm:spPr/>
      <dgm:t>
        <a:bodyPr/>
        <a:lstStyle/>
        <a:p>
          <a:endParaRPr lang="ca-ES"/>
        </a:p>
      </dgm:t>
    </dgm:pt>
    <dgm:pt modelId="{CC6FD08D-5049-4A48-959B-09E246486799}" type="sibTrans" cxnId="{729EBBAA-05E0-F041-94E6-5B68A8657F36}">
      <dgm:prSet/>
      <dgm:spPr/>
      <dgm:t>
        <a:bodyPr/>
        <a:lstStyle/>
        <a:p>
          <a:endParaRPr lang="ca-ES"/>
        </a:p>
      </dgm:t>
    </dgm:pt>
    <dgm:pt modelId="{51710A4B-24F0-5F40-90E8-AA8D71FAEACF}" type="pres">
      <dgm:prSet presAssocID="{936379FB-F061-0E4E-BC00-820EDFAE108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ca-ES"/>
        </a:p>
      </dgm:t>
    </dgm:pt>
    <dgm:pt modelId="{12038FD0-97BA-FC44-BDAD-34051FF071CD}" type="pres">
      <dgm:prSet presAssocID="{96FEE6F2-5003-B649-A94F-A998F84B730E}" presName="root" presStyleCnt="0">
        <dgm:presLayoutVars>
          <dgm:chMax/>
          <dgm:chPref/>
        </dgm:presLayoutVars>
      </dgm:prSet>
      <dgm:spPr/>
    </dgm:pt>
    <dgm:pt modelId="{6C61C5A7-4ED7-4B46-AA2E-EF7021669D42}" type="pres">
      <dgm:prSet presAssocID="{96FEE6F2-5003-B649-A94F-A998F84B730E}" presName="rootComposite" presStyleCnt="0">
        <dgm:presLayoutVars/>
      </dgm:prSet>
      <dgm:spPr/>
    </dgm:pt>
    <dgm:pt modelId="{312F7025-7A7D-0848-8396-78121CB89DEF}" type="pres">
      <dgm:prSet presAssocID="{96FEE6F2-5003-B649-A94F-A998F84B730E}" presName="ParentAccent" presStyleLbl="alignNode1" presStyleIdx="0" presStyleCnt="2"/>
      <dgm:spPr/>
    </dgm:pt>
    <dgm:pt modelId="{030F4545-0448-FE44-857A-2C8BE520F934}" type="pres">
      <dgm:prSet presAssocID="{96FEE6F2-5003-B649-A94F-A998F84B730E}" presName="ParentSmallAccent" presStyleLbl="fgAcc1" presStyleIdx="0" presStyleCnt="2"/>
      <dgm:spPr/>
    </dgm:pt>
    <dgm:pt modelId="{14BD873D-D8D5-904E-9829-E0329CBF85F7}" type="pres">
      <dgm:prSet presAssocID="{96FEE6F2-5003-B649-A94F-A998F84B730E}" presName="Parent" presStyleLbl="revTx" presStyleIdx="0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A53B009-D251-404B-AE2C-FFFA698A142E}" type="pres">
      <dgm:prSet presAssocID="{96FEE6F2-5003-B649-A94F-A998F84B730E}" presName="childShape" presStyleCnt="0">
        <dgm:presLayoutVars>
          <dgm:chMax val="0"/>
          <dgm:chPref val="0"/>
        </dgm:presLayoutVars>
      </dgm:prSet>
      <dgm:spPr/>
    </dgm:pt>
    <dgm:pt modelId="{6185958E-EFF8-DC4A-95AB-40D202E40CA5}" type="pres">
      <dgm:prSet presAssocID="{F3363CB4-09BF-9E42-BD89-F795C61CFECB}" presName="root" presStyleCnt="0">
        <dgm:presLayoutVars>
          <dgm:chMax/>
          <dgm:chPref/>
        </dgm:presLayoutVars>
      </dgm:prSet>
      <dgm:spPr/>
    </dgm:pt>
    <dgm:pt modelId="{2EC85E8F-9458-D54B-A225-69562240C718}" type="pres">
      <dgm:prSet presAssocID="{F3363CB4-09BF-9E42-BD89-F795C61CFECB}" presName="rootComposite" presStyleCnt="0">
        <dgm:presLayoutVars/>
      </dgm:prSet>
      <dgm:spPr/>
    </dgm:pt>
    <dgm:pt modelId="{748B8C1E-418C-C44E-B0CB-1B93DF9420F0}" type="pres">
      <dgm:prSet presAssocID="{F3363CB4-09BF-9E42-BD89-F795C61CFECB}" presName="ParentAccent" presStyleLbl="alignNode1" presStyleIdx="1" presStyleCnt="2"/>
      <dgm:spPr/>
    </dgm:pt>
    <dgm:pt modelId="{CD0F4986-FB20-CF4C-9F99-6BAEF10BE892}" type="pres">
      <dgm:prSet presAssocID="{F3363CB4-09BF-9E42-BD89-F795C61CFECB}" presName="ParentSmallAccent" presStyleLbl="fgAcc1" presStyleIdx="1" presStyleCnt="2"/>
      <dgm:spPr/>
    </dgm:pt>
    <dgm:pt modelId="{4CA23C59-BA60-6C4D-B0DE-30D1C1AF1FD6}" type="pres">
      <dgm:prSet presAssocID="{F3363CB4-09BF-9E42-BD89-F795C61CFECB}" presName="Parent" presStyleLbl="revTx" presStyleIdx="1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CFAB80F1-D536-474E-A5E6-96C1EEA00909}" type="pres">
      <dgm:prSet presAssocID="{F3363CB4-09BF-9E42-BD89-F795C61CFECB}" presName="childShape" presStyleCnt="0">
        <dgm:presLayoutVars>
          <dgm:chMax val="0"/>
          <dgm:chPref val="0"/>
        </dgm:presLayoutVars>
      </dgm:prSet>
      <dgm:spPr/>
    </dgm:pt>
    <dgm:pt modelId="{F3E8EA47-F186-6147-BB50-66F2DECF8ADE}" type="pres">
      <dgm:prSet presAssocID="{FC827CB1-F056-934A-91D9-110AA52F949D}" presName="childComposite" presStyleCnt="0">
        <dgm:presLayoutVars>
          <dgm:chMax val="0"/>
          <dgm:chPref val="0"/>
        </dgm:presLayoutVars>
      </dgm:prSet>
      <dgm:spPr/>
    </dgm:pt>
    <dgm:pt modelId="{09D1999C-CD13-F24B-829C-CE95BAD46922}" type="pres">
      <dgm:prSet presAssocID="{FC827CB1-F056-934A-91D9-110AA52F949D}" presName="ChildAccent" presStyleLbl="solidFgAcc1" presStyleIdx="0" presStyleCnt="4"/>
      <dgm:spPr/>
    </dgm:pt>
    <dgm:pt modelId="{C910D2B1-C105-574F-B719-807DFD01421F}" type="pres">
      <dgm:prSet presAssocID="{FC827CB1-F056-934A-91D9-110AA52F949D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EBCBA55-1CE3-9E4F-8897-FB3AED27E506}" type="pres">
      <dgm:prSet presAssocID="{31DE4424-D6A0-494C-B8F1-36F40AAAF1EA}" presName="childComposite" presStyleCnt="0">
        <dgm:presLayoutVars>
          <dgm:chMax val="0"/>
          <dgm:chPref val="0"/>
        </dgm:presLayoutVars>
      </dgm:prSet>
      <dgm:spPr/>
    </dgm:pt>
    <dgm:pt modelId="{0E6DAD8B-D9FC-C44F-BC21-9FC5172B43F3}" type="pres">
      <dgm:prSet presAssocID="{31DE4424-D6A0-494C-B8F1-36F40AAAF1EA}" presName="ChildAccent" presStyleLbl="solidFgAcc1" presStyleIdx="1" presStyleCnt="4"/>
      <dgm:spPr/>
    </dgm:pt>
    <dgm:pt modelId="{940CCC25-4BC9-204E-8707-E2081C64C66C}" type="pres">
      <dgm:prSet presAssocID="{31DE4424-D6A0-494C-B8F1-36F40AAAF1EA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CCBF260-47E5-2F4F-897E-D0865131E481}" type="pres">
      <dgm:prSet presAssocID="{3A2F6ADD-EF2A-944A-9273-C0C6DBBFA7A1}" presName="childComposite" presStyleCnt="0">
        <dgm:presLayoutVars>
          <dgm:chMax val="0"/>
          <dgm:chPref val="0"/>
        </dgm:presLayoutVars>
      </dgm:prSet>
      <dgm:spPr/>
    </dgm:pt>
    <dgm:pt modelId="{30BF55DC-BE4F-164F-BD5D-DEE2805D99CB}" type="pres">
      <dgm:prSet presAssocID="{3A2F6ADD-EF2A-944A-9273-C0C6DBBFA7A1}" presName="ChildAccent" presStyleLbl="solidFgAcc1" presStyleIdx="2" presStyleCnt="4"/>
      <dgm:spPr/>
    </dgm:pt>
    <dgm:pt modelId="{41989156-5D59-E443-A83F-FA3D7287BBC0}" type="pres">
      <dgm:prSet presAssocID="{3A2F6ADD-EF2A-944A-9273-C0C6DBBFA7A1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E6932C51-B90F-264A-9B75-A9B5FB7F3990}" type="pres">
      <dgm:prSet presAssocID="{4E43448A-90A7-A34C-8707-8D351C194FE5}" presName="childComposite" presStyleCnt="0">
        <dgm:presLayoutVars>
          <dgm:chMax val="0"/>
          <dgm:chPref val="0"/>
        </dgm:presLayoutVars>
      </dgm:prSet>
      <dgm:spPr/>
    </dgm:pt>
    <dgm:pt modelId="{AE600EFA-5C40-484B-B4EE-2DC691FCE9FA}" type="pres">
      <dgm:prSet presAssocID="{4E43448A-90A7-A34C-8707-8D351C194FE5}" presName="ChildAccent" presStyleLbl="solidFgAcc1" presStyleIdx="3" presStyleCnt="4"/>
      <dgm:spPr/>
    </dgm:pt>
    <dgm:pt modelId="{C96C0AA1-3A6C-3843-B97A-38D4F23FE139}" type="pres">
      <dgm:prSet presAssocID="{4E43448A-90A7-A34C-8707-8D351C194FE5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2830E6F5-C945-9F4F-BB34-61174BD99F62}" type="presOf" srcId="{3A2F6ADD-EF2A-944A-9273-C0C6DBBFA7A1}" destId="{41989156-5D59-E443-A83F-FA3D7287BBC0}" srcOrd="0" destOrd="0" presId="urn:microsoft.com/office/officeart/2008/layout/SquareAccentList"/>
    <dgm:cxn modelId="{B666EB95-454D-E542-B94F-568F05546ABC}" type="presOf" srcId="{936379FB-F061-0E4E-BC00-820EDFAE1087}" destId="{51710A4B-24F0-5F40-90E8-AA8D71FAEACF}" srcOrd="0" destOrd="0" presId="urn:microsoft.com/office/officeart/2008/layout/SquareAccentList"/>
    <dgm:cxn modelId="{679BF610-83B8-994F-99A2-894D127074CB}" srcId="{F3363CB4-09BF-9E42-BD89-F795C61CFECB}" destId="{3A2F6ADD-EF2A-944A-9273-C0C6DBBFA7A1}" srcOrd="2" destOrd="0" parTransId="{C3AD71E7-EE03-0743-B5DE-B37611FD5A0D}" sibTransId="{54B5C18B-3863-CF4D-8ECD-00782F825EC6}"/>
    <dgm:cxn modelId="{2A2EA646-4476-1E4B-923E-3A28F3CDE095}" type="presOf" srcId="{4E43448A-90A7-A34C-8707-8D351C194FE5}" destId="{C96C0AA1-3A6C-3843-B97A-38D4F23FE139}" srcOrd="0" destOrd="0" presId="urn:microsoft.com/office/officeart/2008/layout/SquareAccentList"/>
    <dgm:cxn modelId="{2921F667-F2FB-0C4F-9EE1-5AC4EF01731D}" srcId="{936379FB-F061-0E4E-BC00-820EDFAE1087}" destId="{F3363CB4-09BF-9E42-BD89-F795C61CFECB}" srcOrd="1" destOrd="0" parTransId="{921B42B6-EDA1-2343-AC85-9F5B9B479200}" sibTransId="{6A41A239-19A6-6E4A-B266-A5C5BF31ED44}"/>
    <dgm:cxn modelId="{19EBF471-E31D-5F44-ABE5-8EEE7CFC0931}" type="presOf" srcId="{96FEE6F2-5003-B649-A94F-A998F84B730E}" destId="{14BD873D-D8D5-904E-9829-E0329CBF85F7}" srcOrd="0" destOrd="0" presId="urn:microsoft.com/office/officeart/2008/layout/SquareAccentList"/>
    <dgm:cxn modelId="{2410DA52-1A72-704D-8782-46B711944D5A}" srcId="{936379FB-F061-0E4E-BC00-820EDFAE1087}" destId="{96FEE6F2-5003-B649-A94F-A998F84B730E}" srcOrd="0" destOrd="0" parTransId="{AD2BD083-3D07-D94D-A18F-40660B4303B8}" sibTransId="{9763BBCA-227E-C94A-B8F0-96743DFB7C2D}"/>
    <dgm:cxn modelId="{E0B78FA8-0DD1-4E40-8688-FA68EA268DBD}" type="presOf" srcId="{31DE4424-D6A0-494C-B8F1-36F40AAAF1EA}" destId="{940CCC25-4BC9-204E-8707-E2081C64C66C}" srcOrd="0" destOrd="0" presId="urn:microsoft.com/office/officeart/2008/layout/SquareAccentList"/>
    <dgm:cxn modelId="{99804844-058C-9547-B5BC-E7795FA22442}" type="presOf" srcId="{F3363CB4-09BF-9E42-BD89-F795C61CFECB}" destId="{4CA23C59-BA60-6C4D-B0DE-30D1C1AF1FD6}" srcOrd="0" destOrd="0" presId="urn:microsoft.com/office/officeart/2008/layout/SquareAccentList"/>
    <dgm:cxn modelId="{7833E5FF-054E-F24A-8193-22F4E42A4E3A}" type="presOf" srcId="{FC827CB1-F056-934A-91D9-110AA52F949D}" destId="{C910D2B1-C105-574F-B719-807DFD01421F}" srcOrd="0" destOrd="0" presId="urn:microsoft.com/office/officeart/2008/layout/SquareAccentList"/>
    <dgm:cxn modelId="{729EBBAA-05E0-F041-94E6-5B68A8657F36}" srcId="{F3363CB4-09BF-9E42-BD89-F795C61CFECB}" destId="{4E43448A-90A7-A34C-8707-8D351C194FE5}" srcOrd="3" destOrd="0" parTransId="{E0DADEF9-E9EA-944B-83CD-23482D9DC41E}" sibTransId="{CC6FD08D-5049-4A48-959B-09E246486799}"/>
    <dgm:cxn modelId="{59D38FBD-E1A0-474E-B9CF-1EE4060D89BC}" srcId="{F3363CB4-09BF-9E42-BD89-F795C61CFECB}" destId="{FC827CB1-F056-934A-91D9-110AA52F949D}" srcOrd="0" destOrd="0" parTransId="{86B6CB03-59F6-4F4C-8B60-F75D08BA919F}" sibTransId="{672004F5-AC0D-AE41-B228-A00219DF2D6A}"/>
    <dgm:cxn modelId="{163E3015-3967-A146-8B04-C0A395302EB3}" srcId="{F3363CB4-09BF-9E42-BD89-F795C61CFECB}" destId="{31DE4424-D6A0-494C-B8F1-36F40AAAF1EA}" srcOrd="1" destOrd="0" parTransId="{B678212B-A584-3840-AFE9-CE4282F9DCE1}" sibTransId="{CEB34158-D535-5242-B9E9-FD05895C6B0C}"/>
    <dgm:cxn modelId="{3B8DD198-8C80-7E43-93B1-A1A21934FD64}" type="presParOf" srcId="{51710A4B-24F0-5F40-90E8-AA8D71FAEACF}" destId="{12038FD0-97BA-FC44-BDAD-34051FF071CD}" srcOrd="0" destOrd="0" presId="urn:microsoft.com/office/officeart/2008/layout/SquareAccentList"/>
    <dgm:cxn modelId="{B1352A7C-F2C7-FA46-A010-8AE9C2219387}" type="presParOf" srcId="{12038FD0-97BA-FC44-BDAD-34051FF071CD}" destId="{6C61C5A7-4ED7-4B46-AA2E-EF7021669D42}" srcOrd="0" destOrd="0" presId="urn:microsoft.com/office/officeart/2008/layout/SquareAccentList"/>
    <dgm:cxn modelId="{FC6D0566-69A3-4F40-AF55-E938913B98F5}" type="presParOf" srcId="{6C61C5A7-4ED7-4B46-AA2E-EF7021669D42}" destId="{312F7025-7A7D-0848-8396-78121CB89DEF}" srcOrd="0" destOrd="0" presId="urn:microsoft.com/office/officeart/2008/layout/SquareAccentList"/>
    <dgm:cxn modelId="{FB896224-8958-1540-BB55-4F01A2280EC5}" type="presParOf" srcId="{6C61C5A7-4ED7-4B46-AA2E-EF7021669D42}" destId="{030F4545-0448-FE44-857A-2C8BE520F934}" srcOrd="1" destOrd="0" presId="urn:microsoft.com/office/officeart/2008/layout/SquareAccentList"/>
    <dgm:cxn modelId="{CEF54FC8-2060-1149-A864-EA79057C8D89}" type="presParOf" srcId="{6C61C5A7-4ED7-4B46-AA2E-EF7021669D42}" destId="{14BD873D-D8D5-904E-9829-E0329CBF85F7}" srcOrd="2" destOrd="0" presId="urn:microsoft.com/office/officeart/2008/layout/SquareAccentList"/>
    <dgm:cxn modelId="{675DD655-E6C0-3545-8429-A0C86C05E9C6}" type="presParOf" srcId="{12038FD0-97BA-FC44-BDAD-34051FF071CD}" destId="{8A53B009-D251-404B-AE2C-FFFA698A142E}" srcOrd="1" destOrd="0" presId="urn:microsoft.com/office/officeart/2008/layout/SquareAccentList"/>
    <dgm:cxn modelId="{A85B7DD2-4BDD-2F48-847B-5EB390C0C6C8}" type="presParOf" srcId="{51710A4B-24F0-5F40-90E8-AA8D71FAEACF}" destId="{6185958E-EFF8-DC4A-95AB-40D202E40CA5}" srcOrd="1" destOrd="0" presId="urn:microsoft.com/office/officeart/2008/layout/SquareAccentList"/>
    <dgm:cxn modelId="{302940CF-E3C6-EA4B-B7F3-D0A207E2F6FE}" type="presParOf" srcId="{6185958E-EFF8-DC4A-95AB-40D202E40CA5}" destId="{2EC85E8F-9458-D54B-A225-69562240C718}" srcOrd="0" destOrd="0" presId="urn:microsoft.com/office/officeart/2008/layout/SquareAccentList"/>
    <dgm:cxn modelId="{7794296D-AFA8-FF47-9850-0B960DA907A7}" type="presParOf" srcId="{2EC85E8F-9458-D54B-A225-69562240C718}" destId="{748B8C1E-418C-C44E-B0CB-1B93DF9420F0}" srcOrd="0" destOrd="0" presId="urn:microsoft.com/office/officeart/2008/layout/SquareAccentList"/>
    <dgm:cxn modelId="{1D4280A8-9163-F84A-AE4C-51856453173B}" type="presParOf" srcId="{2EC85E8F-9458-D54B-A225-69562240C718}" destId="{CD0F4986-FB20-CF4C-9F99-6BAEF10BE892}" srcOrd="1" destOrd="0" presId="urn:microsoft.com/office/officeart/2008/layout/SquareAccentList"/>
    <dgm:cxn modelId="{D86DF3D6-2E9D-E045-81AF-6C82A762ADA7}" type="presParOf" srcId="{2EC85E8F-9458-D54B-A225-69562240C718}" destId="{4CA23C59-BA60-6C4D-B0DE-30D1C1AF1FD6}" srcOrd="2" destOrd="0" presId="urn:microsoft.com/office/officeart/2008/layout/SquareAccentList"/>
    <dgm:cxn modelId="{60B7839C-79A2-6548-8894-3855CFED87B7}" type="presParOf" srcId="{6185958E-EFF8-DC4A-95AB-40D202E40CA5}" destId="{CFAB80F1-D536-474E-A5E6-96C1EEA00909}" srcOrd="1" destOrd="0" presId="urn:microsoft.com/office/officeart/2008/layout/SquareAccentList"/>
    <dgm:cxn modelId="{4A4164F9-3E72-C645-B465-6EF72B81473C}" type="presParOf" srcId="{CFAB80F1-D536-474E-A5E6-96C1EEA00909}" destId="{F3E8EA47-F186-6147-BB50-66F2DECF8ADE}" srcOrd="0" destOrd="0" presId="urn:microsoft.com/office/officeart/2008/layout/SquareAccentList"/>
    <dgm:cxn modelId="{9DE82374-174B-7145-9001-2F79103C1036}" type="presParOf" srcId="{F3E8EA47-F186-6147-BB50-66F2DECF8ADE}" destId="{09D1999C-CD13-F24B-829C-CE95BAD46922}" srcOrd="0" destOrd="0" presId="urn:microsoft.com/office/officeart/2008/layout/SquareAccentList"/>
    <dgm:cxn modelId="{F3D7B648-7260-CA4C-B645-7F5CA2E4995C}" type="presParOf" srcId="{F3E8EA47-F186-6147-BB50-66F2DECF8ADE}" destId="{C910D2B1-C105-574F-B719-807DFD01421F}" srcOrd="1" destOrd="0" presId="urn:microsoft.com/office/officeart/2008/layout/SquareAccentList"/>
    <dgm:cxn modelId="{08BEAC63-3B12-6A4C-BAB5-AD743A15C849}" type="presParOf" srcId="{CFAB80F1-D536-474E-A5E6-96C1EEA00909}" destId="{EEBCBA55-1CE3-9E4F-8897-FB3AED27E506}" srcOrd="1" destOrd="0" presId="urn:microsoft.com/office/officeart/2008/layout/SquareAccentList"/>
    <dgm:cxn modelId="{6E0CD5F2-0411-5947-BBBE-FCA133118602}" type="presParOf" srcId="{EEBCBA55-1CE3-9E4F-8897-FB3AED27E506}" destId="{0E6DAD8B-D9FC-C44F-BC21-9FC5172B43F3}" srcOrd="0" destOrd="0" presId="urn:microsoft.com/office/officeart/2008/layout/SquareAccentList"/>
    <dgm:cxn modelId="{459A13C1-84C4-DD49-9D7F-7194984A0482}" type="presParOf" srcId="{EEBCBA55-1CE3-9E4F-8897-FB3AED27E506}" destId="{940CCC25-4BC9-204E-8707-E2081C64C66C}" srcOrd="1" destOrd="0" presId="urn:microsoft.com/office/officeart/2008/layout/SquareAccentList"/>
    <dgm:cxn modelId="{DAA19C6F-757B-BA43-B054-461216DD7D52}" type="presParOf" srcId="{CFAB80F1-D536-474E-A5E6-96C1EEA00909}" destId="{1CCBF260-47E5-2F4F-897E-D0865131E481}" srcOrd="2" destOrd="0" presId="urn:microsoft.com/office/officeart/2008/layout/SquareAccentList"/>
    <dgm:cxn modelId="{99211D41-FD54-0243-BBA3-DAC6B91D2C1A}" type="presParOf" srcId="{1CCBF260-47E5-2F4F-897E-D0865131E481}" destId="{30BF55DC-BE4F-164F-BD5D-DEE2805D99CB}" srcOrd="0" destOrd="0" presId="urn:microsoft.com/office/officeart/2008/layout/SquareAccentList"/>
    <dgm:cxn modelId="{AF2BEA05-2E59-7945-A6AE-665BBB536C3D}" type="presParOf" srcId="{1CCBF260-47E5-2F4F-897E-D0865131E481}" destId="{41989156-5D59-E443-A83F-FA3D7287BBC0}" srcOrd="1" destOrd="0" presId="urn:microsoft.com/office/officeart/2008/layout/SquareAccentList"/>
    <dgm:cxn modelId="{E47BE1BE-107D-D34B-AE7A-4B4A76C637E4}" type="presParOf" srcId="{CFAB80F1-D536-474E-A5E6-96C1EEA00909}" destId="{E6932C51-B90F-264A-9B75-A9B5FB7F3990}" srcOrd="3" destOrd="0" presId="urn:microsoft.com/office/officeart/2008/layout/SquareAccentList"/>
    <dgm:cxn modelId="{95AB4B4A-546A-854C-9832-C32BB2632EA5}" type="presParOf" srcId="{E6932C51-B90F-264A-9B75-A9B5FB7F3990}" destId="{AE600EFA-5C40-484B-B4EE-2DC691FCE9FA}" srcOrd="0" destOrd="0" presId="urn:microsoft.com/office/officeart/2008/layout/SquareAccentList"/>
    <dgm:cxn modelId="{5D449B95-FB7D-E74E-9A2A-5048469EF40C}" type="presParOf" srcId="{E6932C51-B90F-264A-9B75-A9B5FB7F3990}" destId="{C96C0AA1-3A6C-3843-B97A-38D4F23FE13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82DCC-363F-434D-91FE-01369C2EE671}" type="datetimeFigureOut">
              <a:rPr lang="es-ES" smtClean="0"/>
              <a:t>06/04/2017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322CD-341B-2347-9D3E-23990FD1A8F7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4535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6A0F3-775F-7D45-A379-5A7C0C231641}" type="datetimeFigureOut">
              <a:rPr lang="es-ES" smtClean="0"/>
              <a:t>06/04/2017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0749D-4037-0040-96FA-409434663A1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71134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48B4-C3A5-964C-AC90-842DF2C37905}" type="datetime2">
              <a:rPr lang="ca-ES" smtClean="0"/>
              <a:t>dijous, 6 / abril /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026E6-1C4E-FB44-A66C-FECC14F504AF}" type="datetime2">
              <a:rPr lang="ca-ES" smtClean="0"/>
              <a:t>dijous, 6 / abril /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1E03F-E38A-8F41-9468-72E42D004285}" type="datetime2">
              <a:rPr lang="ca-ES" smtClean="0"/>
              <a:t>dijous, 6 / abril /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3112-6F33-AC40-A26F-D011BA724368}" type="datetime2">
              <a:rPr lang="ca-ES" smtClean="0"/>
              <a:t>dijous, 6 / abril /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E8B5-FBC6-4E49-8084-0D5A39277959}" type="datetime2">
              <a:rPr lang="ca-ES" smtClean="0"/>
              <a:t>dijous, 6 / abril /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46F0-8ACA-2942-B282-3FB9ED5AF3D9}" type="datetime2">
              <a:rPr lang="ca-ES" smtClean="0"/>
              <a:t>dijous, 6 / abril /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E648-CA78-F34B-BCAA-AB95FF75749C}" type="datetime2">
              <a:rPr lang="ca-ES" smtClean="0"/>
              <a:t>dijous, 6 / abril /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89F34-0DE6-854F-A28B-05F022549CBF}" type="datetime2">
              <a:rPr lang="ca-ES" smtClean="0"/>
              <a:t>dijous, 6 / abril /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6B8D-923D-A842-B973-ADA789EBB7AD}" type="datetime2">
              <a:rPr lang="ca-ES" smtClean="0"/>
              <a:t>dijous, 6 / abril /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2FB9C-AE4A-9C45-9327-D97D0C521971}" type="datetime2">
              <a:rPr lang="ca-ES" smtClean="0"/>
              <a:t>dijous, 6 / abril /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86A5-4AC8-A348-BC7A-71ECF4B542BD}" type="datetime2">
              <a:rPr lang="ca-ES" smtClean="0"/>
              <a:t>dijous, 6 / abril /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0669BB0-2909-CE4E-A816-232F86714354}" type="datetime2">
              <a:rPr lang="ca-ES" smtClean="0"/>
              <a:t>dijous, 6 / abril /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7646" y="908539"/>
            <a:ext cx="7848600" cy="2266461"/>
          </a:xfrm>
        </p:spPr>
        <p:txBody>
          <a:bodyPr/>
          <a:lstStyle/>
          <a:p>
            <a:r>
              <a:rPr lang="ca-ES" sz="3600" b="1" cap="none" dirty="0" smtClean="0"/>
              <a:t>Errors d’edició, dels manuscrits als diccionaris. E</a:t>
            </a:r>
            <a:r>
              <a:rPr lang="ca-ES" sz="3600" b="1" cap="none" smtClean="0"/>
              <a:t>xemples </a:t>
            </a:r>
            <a:r>
              <a:rPr lang="ca-ES" sz="3600" b="1" cap="none" dirty="0" smtClean="0"/>
              <a:t>sobretot de misser Joan</a:t>
            </a:r>
            <a:br>
              <a:rPr lang="ca-ES" sz="3600" b="1" cap="none" dirty="0" smtClean="0"/>
            </a:br>
            <a:endParaRPr lang="ca-ES" sz="3600" cap="non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98414" y="3604846"/>
            <a:ext cx="7227277" cy="527539"/>
          </a:xfrm>
        </p:spPr>
        <p:txBody>
          <a:bodyPr/>
          <a:lstStyle/>
          <a:p>
            <a:pPr algn="r"/>
            <a:r>
              <a:rPr lang="ca-ES" dirty="0" smtClean="0"/>
              <a:t>Antònia </a:t>
            </a:r>
            <a:r>
              <a:rPr lang="ca-ES" dirty="0" err="1" smtClean="0"/>
              <a:t>Carré</a:t>
            </a:r>
            <a:endParaRPr lang="ca-ES" dirty="0" smtClean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150814" y="5177692"/>
            <a:ext cx="7227277" cy="1016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ca-ES" dirty="0" smtClean="0"/>
          </a:p>
          <a:p>
            <a:pPr algn="r"/>
            <a:r>
              <a:rPr lang="ca-ES" dirty="0" smtClean="0"/>
              <a:t>4 d’ abril de 2017</a:t>
            </a:r>
            <a:endParaRPr lang="ca-ES" dirty="0"/>
          </a:p>
        </p:txBody>
      </p:sp>
      <p:pic>
        <p:nvPicPr>
          <p:cNvPr id="5" name="Picture 8" descr="C:\Users\LUDWIG\Documents\SCIENCIA.CAT\Logos_Sciencia\Sciencia\Gif's web(grans)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2537" y="4030785"/>
            <a:ext cx="1959891" cy="648677"/>
          </a:xfrm>
          <a:prstGeom prst="rect">
            <a:avLst/>
          </a:prstGeom>
          <a:noFill/>
        </p:spPr>
      </p:pic>
      <p:pic>
        <p:nvPicPr>
          <p:cNvPr id="6" name="Imagen 5" descr="slimmlogo8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65" y="5269280"/>
            <a:ext cx="742950" cy="90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39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6-09-17 a les 13.50.0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4506"/>
            <a:ext cx="9144000" cy="3351451"/>
          </a:xfrm>
          <a:prstGeom prst="rect">
            <a:avLst/>
          </a:prstGeom>
        </p:spPr>
      </p:pic>
      <p:pic>
        <p:nvPicPr>
          <p:cNvPr id="5" name="Imagen 4" descr="Captura de pantalla 2016-09-17 a les 13.49.1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550"/>
            <a:ext cx="9144000" cy="252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0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213338"/>
            <a:ext cx="8229600" cy="773723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/>
              <a:t>Arnau de Vilanova, </a:t>
            </a:r>
            <a:r>
              <a:rPr lang="ca-ES" i="1" dirty="0" smtClean="0"/>
              <a:t>Regiment de sanitat</a:t>
            </a:r>
            <a:endParaRPr lang="ca-ES" i="1" dirty="0"/>
          </a:p>
        </p:txBody>
      </p:sp>
      <p:sp>
        <p:nvSpPr>
          <p:cNvPr id="5" name="Elipse 4"/>
          <p:cNvSpPr/>
          <p:nvPr/>
        </p:nvSpPr>
        <p:spPr>
          <a:xfrm>
            <a:off x="371232" y="2230163"/>
            <a:ext cx="2688852" cy="2556759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a-ES" sz="2400" dirty="0" smtClean="0">
                <a:solidFill>
                  <a:schemeClr val="tx2"/>
                </a:solidFill>
              </a:rPr>
              <a:t>Exemple 3: error dels lexicògrafs?</a:t>
            </a:r>
            <a:endParaRPr lang="ca-ES" sz="2400" dirty="0">
              <a:solidFill>
                <a:schemeClr val="tx2"/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3710101" y="1810133"/>
            <a:ext cx="4490123" cy="36402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 smtClean="0"/>
              <a:t>“En </a:t>
            </a:r>
            <a:r>
              <a:rPr lang="ca-ES" dirty="0"/>
              <a:t>aquest </a:t>
            </a:r>
            <a:r>
              <a:rPr lang="ca-ES" dirty="0" err="1"/>
              <a:t>loch</a:t>
            </a:r>
            <a:r>
              <a:rPr lang="ca-ES" dirty="0"/>
              <a:t> són </a:t>
            </a:r>
            <a:r>
              <a:rPr lang="ca-ES" dirty="0" err="1"/>
              <a:t>assats</a:t>
            </a:r>
            <a:r>
              <a:rPr lang="ca-ES" dirty="0"/>
              <a:t> convinentment compresos los </a:t>
            </a:r>
            <a:r>
              <a:rPr lang="ca-ES" dirty="0" err="1"/>
              <a:t>linatges</a:t>
            </a:r>
            <a:r>
              <a:rPr lang="ca-ES" dirty="0"/>
              <a:t> </a:t>
            </a:r>
            <a:r>
              <a:rPr lang="ca-ES" b="1" dirty="0" err="1"/>
              <a:t>d'arterissa</a:t>
            </a:r>
            <a:r>
              <a:rPr lang="ca-ES" dirty="0"/>
              <a:t>,</a:t>
            </a:r>
            <a:r>
              <a:rPr lang="ca-ES" baseline="30000" dirty="0"/>
              <a:t> </a:t>
            </a:r>
            <a:r>
              <a:rPr lang="ca-ES" dirty="0"/>
              <a:t>ço és a saber, totes les coses qui </a:t>
            </a:r>
            <a:r>
              <a:rPr lang="ca-ES" dirty="0" err="1"/>
              <a:t>naxen</a:t>
            </a:r>
            <a:r>
              <a:rPr lang="ca-ES" dirty="0"/>
              <a:t> de terra, de les quals hom pot fer menjar, </a:t>
            </a:r>
            <a:r>
              <a:rPr lang="ca-ES" dirty="0" err="1"/>
              <a:t>axí</a:t>
            </a:r>
            <a:r>
              <a:rPr lang="ca-ES" dirty="0"/>
              <a:t> com són cols, bledes, </a:t>
            </a:r>
            <a:r>
              <a:rPr lang="ca-ES" dirty="0" err="1"/>
              <a:t>espinachs</a:t>
            </a:r>
            <a:r>
              <a:rPr lang="ca-ES" dirty="0"/>
              <a:t> e semblants d'aquells, e </a:t>
            </a:r>
            <a:r>
              <a:rPr lang="ca-ES" dirty="0" err="1"/>
              <a:t>fruyts</a:t>
            </a:r>
            <a:r>
              <a:rPr lang="ca-ES" dirty="0"/>
              <a:t> </a:t>
            </a:r>
            <a:r>
              <a:rPr lang="ca-ES" dirty="0" err="1"/>
              <a:t>d'erbes</a:t>
            </a:r>
            <a:r>
              <a:rPr lang="ca-ES" dirty="0"/>
              <a:t>, </a:t>
            </a:r>
            <a:r>
              <a:rPr lang="ca-ES" dirty="0" err="1"/>
              <a:t>axí</a:t>
            </a:r>
            <a:r>
              <a:rPr lang="ca-ES" dirty="0"/>
              <a:t> com són </a:t>
            </a:r>
            <a:r>
              <a:rPr lang="ca-ES" dirty="0" err="1"/>
              <a:t>carabaçes</a:t>
            </a:r>
            <a:r>
              <a:rPr lang="ca-ES" dirty="0"/>
              <a:t>, </a:t>
            </a:r>
            <a:r>
              <a:rPr lang="ca-ES" dirty="0" smtClean="0"/>
              <a:t>albergínies”. (10.1)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317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6-09-17 a les 13.59.2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9969"/>
            <a:ext cx="9144000" cy="607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1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213338"/>
            <a:ext cx="8229600" cy="773723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/>
              <a:t>Misser Joan, </a:t>
            </a:r>
            <a:r>
              <a:rPr lang="ca-ES" i="1" dirty="0" smtClean="0"/>
              <a:t>Llibre de receptes</a:t>
            </a:r>
            <a:endParaRPr lang="ca-ES" i="1" dirty="0"/>
          </a:p>
        </p:txBody>
      </p:sp>
      <p:sp>
        <p:nvSpPr>
          <p:cNvPr id="5" name="Elipse 4"/>
          <p:cNvSpPr/>
          <p:nvPr/>
        </p:nvSpPr>
        <p:spPr>
          <a:xfrm>
            <a:off x="371231" y="2110154"/>
            <a:ext cx="3194538" cy="3458307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a-ES" sz="2400" dirty="0" smtClean="0">
                <a:solidFill>
                  <a:schemeClr val="tx2"/>
                </a:solidFill>
              </a:rPr>
              <a:t>Exemple 4: error de l’editor (aglutinació incorrecta) que passa als diccionaris</a:t>
            </a:r>
            <a:endParaRPr lang="ca-ES" sz="2400" dirty="0">
              <a:solidFill>
                <a:schemeClr val="tx2"/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070112" y="1987061"/>
            <a:ext cx="4184888" cy="1563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 smtClean="0"/>
              <a:t>“goma </a:t>
            </a:r>
            <a:r>
              <a:rPr lang="ca-ES" dirty="0"/>
              <a:t>dragant, </a:t>
            </a:r>
            <a:r>
              <a:rPr lang="ca-ES" b="1" dirty="0"/>
              <a:t>ala, </a:t>
            </a:r>
            <a:r>
              <a:rPr lang="ca-ES" b="1" dirty="0" err="1"/>
              <a:t>liri</a:t>
            </a:r>
            <a:r>
              <a:rPr lang="ca-ES" b="1" dirty="0"/>
              <a:t> </a:t>
            </a:r>
            <a:r>
              <a:rPr lang="ca-ES" b="1" dirty="0" err="1"/>
              <a:t>blanch</a:t>
            </a:r>
            <a:r>
              <a:rPr lang="ca-ES" dirty="0"/>
              <a:t>, orenga </a:t>
            </a:r>
            <a:r>
              <a:rPr lang="ca-ES" dirty="0" err="1"/>
              <a:t>egresta</a:t>
            </a:r>
            <a:r>
              <a:rPr lang="ca-ES" dirty="0"/>
              <a:t>, </a:t>
            </a:r>
            <a:r>
              <a:rPr lang="ca-ES" dirty="0" err="1"/>
              <a:t>clavels</a:t>
            </a:r>
            <a:r>
              <a:rPr lang="ca-ES" dirty="0"/>
              <a:t>, comí, </a:t>
            </a:r>
            <a:r>
              <a:rPr lang="ca-ES" dirty="0" smtClean="0"/>
              <a:t>fenol” (59)</a:t>
            </a:r>
            <a:endParaRPr lang="en-GB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3831617" y="4670221"/>
            <a:ext cx="4688615" cy="670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 smtClean="0"/>
              <a:t>Moliné i </a:t>
            </a:r>
            <a:r>
              <a:rPr lang="ca-ES" dirty="0" err="1" smtClean="0"/>
              <a:t>Brasés</a:t>
            </a:r>
            <a:r>
              <a:rPr lang="ca-ES" dirty="0" smtClean="0"/>
              <a:t>: “</a:t>
            </a:r>
            <a:r>
              <a:rPr lang="ca-ES" b="1" dirty="0" err="1" smtClean="0"/>
              <a:t>alaliri</a:t>
            </a:r>
            <a:r>
              <a:rPr lang="ca-ES" b="1" dirty="0" smtClean="0"/>
              <a:t> </a:t>
            </a:r>
            <a:r>
              <a:rPr lang="ca-ES" b="1" dirty="0" err="1" smtClean="0"/>
              <a:t>blanch</a:t>
            </a:r>
            <a:r>
              <a:rPr lang="ca-ES" b="1" dirty="0" smtClean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7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aptura de pantalla 2016-09-17 a les 17.57.2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206"/>
            <a:ext cx="9144000" cy="583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0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213338"/>
            <a:ext cx="8229600" cy="773723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/>
              <a:t>Misser Joan, </a:t>
            </a:r>
            <a:r>
              <a:rPr lang="ca-ES" i="1" dirty="0" smtClean="0"/>
              <a:t>Llibre de receptes</a:t>
            </a:r>
            <a:endParaRPr lang="ca-ES" i="1" dirty="0"/>
          </a:p>
        </p:txBody>
      </p:sp>
      <p:sp>
        <p:nvSpPr>
          <p:cNvPr id="5" name="Elipse 4"/>
          <p:cNvSpPr/>
          <p:nvPr/>
        </p:nvSpPr>
        <p:spPr>
          <a:xfrm>
            <a:off x="166077" y="2149232"/>
            <a:ext cx="3448538" cy="3389922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a-ES" sz="2400" dirty="0" smtClean="0">
                <a:solidFill>
                  <a:schemeClr val="tx2"/>
                </a:solidFill>
              </a:rPr>
              <a:t>Exemple 5: error de l’editor (no corregeix una errada òbvia) que passa als diccionaris</a:t>
            </a:r>
            <a:endParaRPr lang="ca-ES" sz="2400" dirty="0">
              <a:solidFill>
                <a:schemeClr val="tx2"/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3972380" y="1987062"/>
            <a:ext cx="4467849" cy="1227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 smtClean="0"/>
              <a:t>Ms.: “</a:t>
            </a:r>
            <a:r>
              <a:rPr lang="ca-ES" b="1" dirty="0" err="1" smtClean="0"/>
              <a:t>pristal</a:t>
            </a:r>
            <a:r>
              <a:rPr lang="ca-ES" dirty="0" smtClean="0"/>
              <a:t> </a:t>
            </a:r>
            <a:r>
              <a:rPr lang="ca-ES" dirty="0"/>
              <a:t>mòlt e cernut </a:t>
            </a:r>
            <a:r>
              <a:rPr lang="ca-ES" dirty="0" err="1"/>
              <a:t>ab</a:t>
            </a:r>
            <a:r>
              <a:rPr lang="ca-ES" dirty="0"/>
              <a:t> </a:t>
            </a:r>
            <a:r>
              <a:rPr lang="ca-ES" dirty="0" err="1"/>
              <a:t>aygua</a:t>
            </a:r>
            <a:r>
              <a:rPr lang="ca-ES" dirty="0"/>
              <a:t> </a:t>
            </a:r>
            <a:r>
              <a:rPr lang="ca-ES" dirty="0" err="1"/>
              <a:t>tèbea</a:t>
            </a:r>
            <a:r>
              <a:rPr lang="ca-ES" dirty="0"/>
              <a:t> e </a:t>
            </a:r>
            <a:r>
              <a:rPr lang="ca-ES" dirty="0" err="1"/>
              <a:t>ab</a:t>
            </a:r>
            <a:r>
              <a:rPr lang="ca-ES" dirty="0"/>
              <a:t> </a:t>
            </a:r>
            <a:r>
              <a:rPr lang="ca-ES" dirty="0" smtClean="0"/>
              <a:t>caldo”</a:t>
            </a:r>
            <a:r>
              <a:rPr lang="en-GB" dirty="0" smtClean="0"/>
              <a:t> (113)</a:t>
            </a:r>
            <a:endParaRPr lang="en-GB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3831618" y="3553070"/>
            <a:ext cx="4372707" cy="670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 smtClean="0"/>
              <a:t>Moliné i </a:t>
            </a:r>
            <a:r>
              <a:rPr lang="ca-ES" dirty="0" err="1" smtClean="0"/>
              <a:t>Brasés</a:t>
            </a:r>
            <a:r>
              <a:rPr lang="ca-ES" dirty="0" smtClean="0"/>
              <a:t>: “</a:t>
            </a:r>
            <a:r>
              <a:rPr lang="ca-ES" b="1" dirty="0" err="1" smtClean="0"/>
              <a:t>pristal</a:t>
            </a:r>
            <a:r>
              <a:rPr lang="ca-ES" b="1" dirty="0" smtClean="0"/>
              <a:t>”</a:t>
            </a:r>
            <a:endParaRPr lang="en-GB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3741615" y="5100252"/>
            <a:ext cx="4372707" cy="6701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 smtClean="0"/>
              <a:t>Lectura correcta: “</a:t>
            </a:r>
            <a:r>
              <a:rPr lang="ca-ES" b="1" dirty="0" err="1" smtClean="0"/>
              <a:t>cristal</a:t>
            </a:r>
            <a:r>
              <a:rPr lang="ca-ES" b="1" dirty="0" smtClean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32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6-09-17 a les 18.10.0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0026"/>
            <a:ext cx="9261231" cy="62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6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aptura de pantalla 2016-09-17 a les 18.10.3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026"/>
            <a:ext cx="9144000" cy="3184950"/>
          </a:xfrm>
          <a:prstGeom prst="rect">
            <a:avLst/>
          </a:prstGeom>
        </p:spPr>
      </p:pic>
      <p:pic>
        <p:nvPicPr>
          <p:cNvPr id="8" name="Imagen 7" descr="Captura de pantalla 2016-09-17 a les 18.11.2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0217"/>
            <a:ext cx="9144000" cy="353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2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213338"/>
            <a:ext cx="8229600" cy="773723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/>
              <a:t>Misser Joan, </a:t>
            </a:r>
            <a:r>
              <a:rPr lang="ca-ES" i="1" dirty="0" smtClean="0"/>
              <a:t>Llibre de receptes</a:t>
            </a:r>
            <a:endParaRPr lang="ca-ES" i="1" dirty="0"/>
          </a:p>
        </p:txBody>
      </p:sp>
      <p:sp>
        <p:nvSpPr>
          <p:cNvPr id="5" name="Elipse 4"/>
          <p:cNvSpPr/>
          <p:nvPr/>
        </p:nvSpPr>
        <p:spPr>
          <a:xfrm>
            <a:off x="166077" y="2149232"/>
            <a:ext cx="3448538" cy="3389922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a-ES" sz="2400" dirty="0" smtClean="0">
                <a:solidFill>
                  <a:schemeClr val="tx2"/>
                </a:solidFill>
              </a:rPr>
              <a:t>Exemple </a:t>
            </a:r>
            <a:r>
              <a:rPr lang="ca-ES" sz="2400" dirty="0">
                <a:solidFill>
                  <a:schemeClr val="tx2"/>
                </a:solidFill>
              </a:rPr>
              <a:t>6</a:t>
            </a:r>
            <a:r>
              <a:rPr lang="ca-ES" sz="2400" dirty="0" smtClean="0">
                <a:solidFill>
                  <a:schemeClr val="tx2"/>
                </a:solidFill>
              </a:rPr>
              <a:t>: error de l’editor (no interpreta bé el ms.) que passa als diccionaris</a:t>
            </a:r>
            <a:endParaRPr lang="ca-ES" sz="2400" dirty="0">
              <a:solidFill>
                <a:schemeClr val="tx2"/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3990109" y="2597107"/>
            <a:ext cx="4560125" cy="903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 smtClean="0"/>
              <a:t>Ms.: “pren </a:t>
            </a:r>
            <a:r>
              <a:rPr lang="ca-ES" b="1" dirty="0" err="1"/>
              <a:t>mealada</a:t>
            </a:r>
            <a:r>
              <a:rPr lang="ca-ES" dirty="0"/>
              <a:t> de </a:t>
            </a:r>
            <a:r>
              <a:rPr lang="ca-ES" dirty="0" smtClean="0"/>
              <a:t>safrà”</a:t>
            </a:r>
            <a:r>
              <a:rPr lang="en-GB" dirty="0" smtClean="0"/>
              <a:t> (117)</a:t>
            </a:r>
            <a:endParaRPr lang="en-GB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3882293" y="4688094"/>
            <a:ext cx="4372707" cy="851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 smtClean="0"/>
              <a:t>Moliné i </a:t>
            </a:r>
            <a:r>
              <a:rPr lang="ca-ES" dirty="0" err="1" smtClean="0"/>
              <a:t>Brasés</a:t>
            </a:r>
            <a:r>
              <a:rPr lang="ca-ES" dirty="0" smtClean="0"/>
              <a:t>: “pren una </a:t>
            </a:r>
            <a:r>
              <a:rPr lang="ca-ES" b="1" dirty="0" smtClean="0"/>
              <a:t>una alada </a:t>
            </a:r>
            <a:r>
              <a:rPr lang="ca-ES" dirty="0" smtClean="0"/>
              <a:t>de safra</a:t>
            </a:r>
            <a:r>
              <a:rPr lang="ca-ES" b="1" dirty="0" smtClean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61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6-09-17 a les 18.20.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648"/>
            <a:ext cx="9144000" cy="3898473"/>
          </a:xfrm>
          <a:prstGeom prst="rect">
            <a:avLst/>
          </a:prstGeom>
        </p:spPr>
      </p:pic>
      <p:pic>
        <p:nvPicPr>
          <p:cNvPr id="5" name="Imagen 4" descr="Captura de pantalla 2016-09-17 a les 18.20.2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4891"/>
            <a:ext cx="9144000" cy="29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3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Fonts primàries</a:t>
            </a:r>
            <a:endParaRPr lang="ca-ES" dirty="0"/>
          </a:p>
        </p:txBody>
      </p:sp>
      <p:sp>
        <p:nvSpPr>
          <p:cNvPr id="4" name="Elipse 3"/>
          <p:cNvSpPr/>
          <p:nvPr/>
        </p:nvSpPr>
        <p:spPr>
          <a:xfrm>
            <a:off x="263769" y="1680309"/>
            <a:ext cx="2715845" cy="2418863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a-ES" dirty="0">
                <a:solidFill>
                  <a:schemeClr val="tx2"/>
                </a:solidFill>
              </a:rPr>
              <a:t>Misser Joan</a:t>
            </a:r>
            <a:r>
              <a:rPr lang="ca-ES" dirty="0" smtClean="0">
                <a:solidFill>
                  <a:schemeClr val="tx2"/>
                </a:solidFill>
              </a:rPr>
              <a:t>,</a:t>
            </a:r>
          </a:p>
          <a:p>
            <a:pPr algn="ctr"/>
            <a:r>
              <a:rPr lang="ca-ES" dirty="0" smtClean="0">
                <a:solidFill>
                  <a:schemeClr val="tx2"/>
                </a:solidFill>
              </a:rPr>
              <a:t> </a:t>
            </a:r>
            <a:r>
              <a:rPr lang="ca-ES" i="1" dirty="0">
                <a:solidFill>
                  <a:schemeClr val="tx2"/>
                </a:solidFill>
              </a:rPr>
              <a:t>Llibre de receptes</a:t>
            </a:r>
            <a:r>
              <a:rPr lang="ca-ES" dirty="0">
                <a:solidFill>
                  <a:schemeClr val="tx2"/>
                </a:solidFill>
              </a:rPr>
              <a:t> (1466)</a:t>
            </a:r>
            <a:r>
              <a:rPr lang="ca-ES" dirty="0" smtClean="0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ca-ES" dirty="0" smtClean="0">
                <a:solidFill>
                  <a:schemeClr val="tx2"/>
                </a:solidFill>
              </a:rPr>
              <a:t>1 manuscrit</a:t>
            </a:r>
          </a:p>
          <a:p>
            <a:pPr algn="ctr"/>
            <a:r>
              <a:rPr lang="ca-ES" dirty="0">
                <a:solidFill>
                  <a:schemeClr val="tx2"/>
                </a:solidFill>
              </a:rPr>
              <a:t>e</a:t>
            </a:r>
            <a:r>
              <a:rPr lang="ca-ES" dirty="0" smtClean="0">
                <a:solidFill>
                  <a:schemeClr val="tx2"/>
                </a:solidFill>
              </a:rPr>
              <a:t>dició 1914</a:t>
            </a:r>
            <a:endParaRPr lang="ca-ES" dirty="0">
              <a:solidFill>
                <a:schemeClr val="tx2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2533160" y="3370385"/>
            <a:ext cx="3084147" cy="2940539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a-ES" dirty="0">
                <a:solidFill>
                  <a:schemeClr val="tx2"/>
                </a:solidFill>
              </a:rPr>
              <a:t>Arnau de Vilanova, </a:t>
            </a:r>
            <a:r>
              <a:rPr lang="ca-ES" i="1" dirty="0">
                <a:solidFill>
                  <a:schemeClr val="tx2"/>
                </a:solidFill>
              </a:rPr>
              <a:t>Regiment de sanitat per al rei d’Aragó </a:t>
            </a:r>
            <a:r>
              <a:rPr lang="ca-ES" dirty="0">
                <a:solidFill>
                  <a:schemeClr val="tx2"/>
                </a:solidFill>
              </a:rPr>
              <a:t>(1305-1310)</a:t>
            </a:r>
            <a:r>
              <a:rPr lang="ca-ES" i="1" dirty="0">
                <a:solidFill>
                  <a:schemeClr val="tx2"/>
                </a:solidFill>
              </a:rPr>
              <a:t>: </a:t>
            </a:r>
          </a:p>
          <a:p>
            <a:pPr algn="ctr"/>
            <a:r>
              <a:rPr lang="ca-ES" dirty="0">
                <a:solidFill>
                  <a:schemeClr val="tx2"/>
                </a:solidFill>
              </a:rPr>
              <a:t>2 traduccions</a:t>
            </a:r>
          </a:p>
          <a:p>
            <a:pPr algn="ctr"/>
            <a:r>
              <a:rPr lang="ca-ES" dirty="0">
                <a:solidFill>
                  <a:schemeClr val="tx2"/>
                </a:solidFill>
              </a:rPr>
              <a:t>3 manuscrits</a:t>
            </a:r>
          </a:p>
          <a:p>
            <a:pPr algn="ctr"/>
            <a:r>
              <a:rPr lang="ca-ES" dirty="0">
                <a:solidFill>
                  <a:schemeClr val="tx2"/>
                </a:solidFill>
              </a:rPr>
              <a:t>edició </a:t>
            </a:r>
            <a:r>
              <a:rPr lang="ca-ES" dirty="0" smtClean="0">
                <a:solidFill>
                  <a:schemeClr val="tx2"/>
                </a:solidFill>
              </a:rPr>
              <a:t>1947, 2017</a:t>
            </a:r>
            <a:endParaRPr lang="ca-ES" dirty="0">
              <a:solidFill>
                <a:schemeClr val="tx2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803239" y="3157545"/>
            <a:ext cx="3100754" cy="2995247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a-ES" dirty="0" smtClean="0">
                <a:solidFill>
                  <a:schemeClr val="tx2"/>
                </a:solidFill>
              </a:rPr>
              <a:t>Hipòcrates, </a:t>
            </a:r>
            <a:r>
              <a:rPr lang="ca-ES" i="1" dirty="0" smtClean="0">
                <a:solidFill>
                  <a:schemeClr val="tx2"/>
                </a:solidFill>
              </a:rPr>
              <a:t>Aforismes</a:t>
            </a:r>
            <a:r>
              <a:rPr lang="ca-ES" dirty="0" smtClean="0">
                <a:solidFill>
                  <a:schemeClr val="tx2"/>
                </a:solidFill>
              </a:rPr>
              <a:t> (amb el comentari de Galè) (primera meitat XIV):</a:t>
            </a:r>
          </a:p>
          <a:p>
            <a:pPr algn="ctr"/>
            <a:r>
              <a:rPr lang="ca-ES" dirty="0">
                <a:solidFill>
                  <a:schemeClr val="tx2"/>
                </a:solidFill>
              </a:rPr>
              <a:t>2</a:t>
            </a:r>
            <a:r>
              <a:rPr lang="ca-ES" dirty="0" smtClean="0">
                <a:solidFill>
                  <a:schemeClr val="tx2"/>
                </a:solidFill>
              </a:rPr>
              <a:t> traduccions</a:t>
            </a:r>
          </a:p>
          <a:p>
            <a:pPr algn="ctr"/>
            <a:r>
              <a:rPr lang="ca-ES" dirty="0">
                <a:solidFill>
                  <a:schemeClr val="tx2"/>
                </a:solidFill>
              </a:rPr>
              <a:t>2</a:t>
            </a:r>
            <a:r>
              <a:rPr lang="ca-ES" dirty="0" smtClean="0">
                <a:solidFill>
                  <a:schemeClr val="tx2"/>
                </a:solidFill>
              </a:rPr>
              <a:t> manuscrits</a:t>
            </a:r>
          </a:p>
          <a:p>
            <a:pPr algn="ctr"/>
            <a:r>
              <a:rPr lang="ca-ES" dirty="0">
                <a:solidFill>
                  <a:schemeClr val="tx2"/>
                </a:solidFill>
              </a:rPr>
              <a:t>e</a:t>
            </a:r>
            <a:r>
              <a:rPr lang="ca-ES" dirty="0" smtClean="0">
                <a:solidFill>
                  <a:schemeClr val="tx2"/>
                </a:solidFill>
              </a:rPr>
              <a:t>dició 2000</a:t>
            </a:r>
            <a:endParaRPr lang="ca-ES" dirty="0">
              <a:solidFill>
                <a:schemeClr val="tx2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3910623" y="703387"/>
            <a:ext cx="3100754" cy="2995247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a-ES" dirty="0" smtClean="0">
                <a:solidFill>
                  <a:schemeClr val="tx2"/>
                </a:solidFill>
              </a:rPr>
              <a:t>Bernat de Gordon, </a:t>
            </a:r>
            <a:r>
              <a:rPr lang="ca-ES" i="1" dirty="0" smtClean="0">
                <a:solidFill>
                  <a:schemeClr val="tx2"/>
                </a:solidFill>
              </a:rPr>
              <a:t>Lliri de medicina </a:t>
            </a:r>
            <a:r>
              <a:rPr lang="ca-ES" dirty="0" smtClean="0">
                <a:solidFill>
                  <a:schemeClr val="tx2"/>
                </a:solidFill>
              </a:rPr>
              <a:t>(antidotari) (primera meitat XIV):</a:t>
            </a:r>
          </a:p>
          <a:p>
            <a:pPr algn="ctr"/>
            <a:r>
              <a:rPr lang="ca-ES" dirty="0" smtClean="0">
                <a:solidFill>
                  <a:schemeClr val="tx2"/>
                </a:solidFill>
              </a:rPr>
              <a:t>1 traducció</a:t>
            </a:r>
          </a:p>
          <a:p>
            <a:pPr algn="ctr"/>
            <a:r>
              <a:rPr lang="ca-ES" dirty="0" smtClean="0">
                <a:solidFill>
                  <a:schemeClr val="tx2"/>
                </a:solidFill>
              </a:rPr>
              <a:t>1 manuscrit</a:t>
            </a:r>
          </a:p>
          <a:p>
            <a:pPr algn="ctr"/>
            <a:r>
              <a:rPr lang="ca-ES" dirty="0">
                <a:solidFill>
                  <a:schemeClr val="tx2"/>
                </a:solidFill>
              </a:rPr>
              <a:t>e</a:t>
            </a:r>
            <a:r>
              <a:rPr lang="ca-ES" dirty="0" smtClean="0">
                <a:solidFill>
                  <a:schemeClr val="tx2"/>
                </a:solidFill>
              </a:rPr>
              <a:t>dició 2017</a:t>
            </a:r>
            <a:endParaRPr lang="ca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6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213338"/>
            <a:ext cx="8229600" cy="773723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/>
              <a:t>Misser Joan, </a:t>
            </a:r>
            <a:r>
              <a:rPr lang="ca-ES" i="1" dirty="0" smtClean="0"/>
              <a:t>Llibre de receptes</a:t>
            </a:r>
            <a:endParaRPr lang="ca-ES" i="1" dirty="0"/>
          </a:p>
        </p:txBody>
      </p:sp>
      <p:sp>
        <p:nvSpPr>
          <p:cNvPr id="5" name="Elipse 4"/>
          <p:cNvSpPr/>
          <p:nvPr/>
        </p:nvSpPr>
        <p:spPr>
          <a:xfrm>
            <a:off x="166077" y="2149232"/>
            <a:ext cx="3448538" cy="3389922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a-ES" sz="2400" dirty="0" smtClean="0">
                <a:solidFill>
                  <a:schemeClr val="tx2"/>
                </a:solidFill>
              </a:rPr>
              <a:t>Exemple 7: error de l’editor (no llegeix bé el ms.) que passa als diccionaris</a:t>
            </a:r>
            <a:endParaRPr lang="ca-ES" sz="2400" dirty="0">
              <a:solidFill>
                <a:schemeClr val="tx2"/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202388" y="2597107"/>
            <a:ext cx="4122614" cy="903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 smtClean="0"/>
              <a:t>Ms.: "</a:t>
            </a:r>
            <a:r>
              <a:rPr lang="ca-ES" dirty="0"/>
              <a:t>e una onsa de </a:t>
            </a:r>
            <a:r>
              <a:rPr lang="ca-ES" dirty="0" err="1"/>
              <a:t>such</a:t>
            </a:r>
            <a:r>
              <a:rPr lang="ca-ES" dirty="0"/>
              <a:t> de </a:t>
            </a:r>
            <a:r>
              <a:rPr lang="ca-ES" dirty="0" err="1"/>
              <a:t>proenga</a:t>
            </a:r>
            <a:r>
              <a:rPr lang="ca-ES" dirty="0"/>
              <a:t>"</a:t>
            </a:r>
            <a:r>
              <a:rPr lang="en-GB" dirty="0"/>
              <a:t> </a:t>
            </a:r>
            <a:r>
              <a:rPr lang="en-GB" dirty="0" smtClean="0"/>
              <a:t>(177)</a:t>
            </a:r>
            <a:endParaRPr lang="en-GB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3882293" y="4688094"/>
            <a:ext cx="4372707" cy="851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 smtClean="0"/>
              <a:t>Moliné i </a:t>
            </a:r>
            <a:r>
              <a:rPr lang="ca-ES" dirty="0" err="1" smtClean="0"/>
              <a:t>Brasés</a:t>
            </a:r>
            <a:r>
              <a:rPr lang="ca-ES" dirty="0" smtClean="0"/>
              <a:t>: “e </a:t>
            </a:r>
            <a:r>
              <a:rPr lang="ca-ES" dirty="0"/>
              <a:t>una onsa de </a:t>
            </a:r>
            <a:r>
              <a:rPr lang="ca-ES" dirty="0" err="1"/>
              <a:t>such</a:t>
            </a:r>
            <a:r>
              <a:rPr lang="ca-ES" dirty="0"/>
              <a:t> de </a:t>
            </a:r>
            <a:r>
              <a:rPr lang="ca-ES" b="1" dirty="0" err="1" smtClean="0"/>
              <a:t>preciga</a:t>
            </a:r>
            <a:r>
              <a:rPr lang="ca-ES" b="1" dirty="0" smtClean="0"/>
              <a:t>”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06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6-09-17 a les 18.28.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724"/>
            <a:ext cx="9144000" cy="2516823"/>
          </a:xfrm>
          <a:prstGeom prst="rect">
            <a:avLst/>
          </a:prstGeom>
        </p:spPr>
      </p:pic>
      <p:pic>
        <p:nvPicPr>
          <p:cNvPr id="5" name="Imagen 4" descr="Captura de pantalla 2016-09-17 a les 18.27.3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4642"/>
            <a:ext cx="9144000" cy="295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213338"/>
            <a:ext cx="8229600" cy="773723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/>
              <a:t>Misser Joan, </a:t>
            </a:r>
            <a:r>
              <a:rPr lang="ca-ES" i="1" dirty="0" smtClean="0"/>
              <a:t>Llibre de receptes</a:t>
            </a:r>
            <a:endParaRPr lang="ca-ES" i="1" dirty="0"/>
          </a:p>
        </p:txBody>
      </p:sp>
      <p:sp>
        <p:nvSpPr>
          <p:cNvPr id="5" name="Elipse 4"/>
          <p:cNvSpPr/>
          <p:nvPr/>
        </p:nvSpPr>
        <p:spPr>
          <a:xfrm>
            <a:off x="166077" y="2149232"/>
            <a:ext cx="3448538" cy="3389922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a-ES" sz="2400" dirty="0" smtClean="0">
                <a:solidFill>
                  <a:schemeClr val="tx2"/>
                </a:solidFill>
              </a:rPr>
              <a:t>Exemple </a:t>
            </a:r>
            <a:r>
              <a:rPr lang="ca-ES" sz="2400" dirty="0">
                <a:solidFill>
                  <a:schemeClr val="tx2"/>
                </a:solidFill>
              </a:rPr>
              <a:t>8</a:t>
            </a:r>
            <a:r>
              <a:rPr lang="ca-ES" sz="2400" dirty="0" smtClean="0">
                <a:solidFill>
                  <a:schemeClr val="tx2"/>
                </a:solidFill>
              </a:rPr>
              <a:t>: error de l’editor (no s’adona de la forma correcta) que passa als diccionaris</a:t>
            </a:r>
            <a:endParaRPr lang="ca-ES" sz="2400" dirty="0">
              <a:solidFill>
                <a:schemeClr val="tx2"/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132386" y="2166151"/>
            <a:ext cx="4122614" cy="14431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 smtClean="0"/>
              <a:t>Ms.: ”</a:t>
            </a:r>
            <a:r>
              <a:rPr lang="ca-ES" dirty="0" err="1" smtClean="0"/>
              <a:t>cantitat</a:t>
            </a:r>
            <a:r>
              <a:rPr lang="ca-ES" dirty="0" smtClean="0"/>
              <a:t> de mig </a:t>
            </a:r>
            <a:r>
              <a:rPr lang="ca-ES" b="1" dirty="0" err="1" smtClean="0"/>
              <a:t>teram</a:t>
            </a:r>
            <a:r>
              <a:rPr lang="ca-ES" dirty="0" smtClean="0"/>
              <a:t>"</a:t>
            </a:r>
            <a:r>
              <a:rPr lang="en-GB" dirty="0" smtClean="0"/>
              <a:t> (</a:t>
            </a:r>
            <a:r>
              <a:rPr lang="is-IS" dirty="0" smtClean="0"/>
              <a:t>…) </a:t>
            </a:r>
            <a:r>
              <a:rPr lang="en-GB" dirty="0" smtClean="0"/>
              <a:t>“la </a:t>
            </a:r>
            <a:r>
              <a:rPr lang="en-GB" dirty="0" err="1" smtClean="0"/>
              <a:t>mitat</a:t>
            </a:r>
            <a:r>
              <a:rPr lang="en-GB" dirty="0" smtClean="0"/>
              <a:t> del </a:t>
            </a:r>
            <a:r>
              <a:rPr lang="en-GB" dirty="0" err="1" smtClean="0"/>
              <a:t>mig</a:t>
            </a:r>
            <a:r>
              <a:rPr lang="en-GB" dirty="0" smtClean="0"/>
              <a:t> </a:t>
            </a:r>
            <a:r>
              <a:rPr lang="en-GB" b="1" dirty="0" err="1" smtClean="0"/>
              <a:t>teraç</a:t>
            </a:r>
            <a:r>
              <a:rPr lang="en-GB" dirty="0" smtClean="0"/>
              <a:t>” (206)</a:t>
            </a:r>
            <a:endParaRPr lang="en-GB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132386" y="3844787"/>
            <a:ext cx="4372707" cy="851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 smtClean="0"/>
              <a:t>Moliné i </a:t>
            </a:r>
            <a:r>
              <a:rPr lang="ca-ES" dirty="0" err="1" smtClean="0"/>
              <a:t>Brasés</a:t>
            </a:r>
            <a:r>
              <a:rPr lang="ca-ES" dirty="0" smtClean="0"/>
              <a:t>: “</a:t>
            </a:r>
            <a:r>
              <a:rPr lang="ca-ES" b="1" dirty="0" err="1" smtClean="0"/>
              <a:t>teram</a:t>
            </a:r>
            <a:r>
              <a:rPr lang="ca-ES" b="1" dirty="0" smtClean="0"/>
              <a:t>”, </a:t>
            </a:r>
            <a:r>
              <a:rPr lang="ca-ES" dirty="0" smtClean="0"/>
              <a:t>en ambdós casos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132386" y="4987259"/>
            <a:ext cx="4372707" cy="851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 smtClean="0"/>
              <a:t>Lectura correcta: “</a:t>
            </a:r>
            <a:r>
              <a:rPr lang="ca-ES" b="1" dirty="0" err="1" smtClean="0"/>
              <a:t>terraç</a:t>
            </a:r>
            <a:r>
              <a:rPr lang="ca-ES" b="1" dirty="0" smtClean="0"/>
              <a:t>”</a:t>
            </a:r>
            <a:r>
              <a:rPr lang="es-ES_tradnl" b="1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08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6-09-17 a les 18.38.1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047"/>
            <a:ext cx="9144000" cy="620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3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213338"/>
            <a:ext cx="8229600" cy="773723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/>
              <a:t>Arnau de Vilanova, </a:t>
            </a:r>
            <a:r>
              <a:rPr lang="ca-ES" i="1" dirty="0" smtClean="0"/>
              <a:t>Regiment de sanitat</a:t>
            </a:r>
            <a:endParaRPr lang="ca-ES" i="1" dirty="0"/>
          </a:p>
        </p:txBody>
      </p:sp>
      <p:sp>
        <p:nvSpPr>
          <p:cNvPr id="5" name="Elipse 4"/>
          <p:cNvSpPr/>
          <p:nvPr/>
        </p:nvSpPr>
        <p:spPr>
          <a:xfrm>
            <a:off x="457200" y="2149232"/>
            <a:ext cx="2864338" cy="2546615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a-ES" sz="2400" dirty="0" smtClean="0">
                <a:solidFill>
                  <a:schemeClr val="tx2"/>
                </a:solidFill>
              </a:rPr>
              <a:t>Exemple </a:t>
            </a:r>
            <a:r>
              <a:rPr lang="ca-ES" sz="2400" dirty="0">
                <a:solidFill>
                  <a:schemeClr val="tx2"/>
                </a:solidFill>
              </a:rPr>
              <a:t>9</a:t>
            </a:r>
            <a:r>
              <a:rPr lang="ca-ES" sz="2400" dirty="0" smtClean="0">
                <a:solidFill>
                  <a:schemeClr val="tx2"/>
                </a:solidFill>
              </a:rPr>
              <a:t>: fantasies dels lexicògrafs</a:t>
            </a:r>
            <a:endParaRPr lang="ca-ES" sz="2400" dirty="0">
              <a:solidFill>
                <a:schemeClr val="tx2"/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3671475" y="2008405"/>
            <a:ext cx="4583525" cy="1353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 smtClean="0"/>
              <a:t>Ms. M: “joc </a:t>
            </a:r>
            <a:r>
              <a:rPr lang="ca-ES" dirty="0"/>
              <a:t>de pilota, ho </a:t>
            </a:r>
            <a:r>
              <a:rPr lang="ca-ES" b="1" dirty="0"/>
              <a:t>joc </a:t>
            </a:r>
            <a:r>
              <a:rPr lang="ca-ES" b="1" dirty="0" err="1"/>
              <a:t>aureal</a:t>
            </a:r>
            <a:r>
              <a:rPr lang="ca-ES" dirty="0"/>
              <a:t> ho </a:t>
            </a:r>
            <a:r>
              <a:rPr lang="ca-ES" dirty="0" err="1" smtClean="0"/>
              <a:t>luyta</a:t>
            </a:r>
            <a:r>
              <a:rPr lang="ca-ES" dirty="0" smtClean="0"/>
              <a:t>” </a:t>
            </a:r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4132386" y="3844787"/>
            <a:ext cx="4372707" cy="851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dirty="0" smtClean="0"/>
              <a:t>Ms. B: </a:t>
            </a:r>
            <a:r>
              <a:rPr lang="ca-ES" dirty="0"/>
              <a:t>"joc de pilota o </a:t>
            </a:r>
            <a:r>
              <a:rPr lang="ca-ES" dirty="0" err="1"/>
              <a:t>luyta</a:t>
            </a:r>
            <a:r>
              <a:rPr lang="ca-ES" dirty="0"/>
              <a:t>" </a:t>
            </a:r>
            <a:endParaRPr lang="en-GB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132386" y="4987259"/>
            <a:ext cx="4372707" cy="851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dirty="0" smtClean="0"/>
              <a:t>Ms. V: </a:t>
            </a:r>
            <a:r>
              <a:rPr lang="es-ES_tradnl" dirty="0" err="1" smtClean="0"/>
              <a:t>elideix</a:t>
            </a:r>
            <a:r>
              <a:rPr lang="es-ES_tradnl" dirty="0" smtClean="0"/>
              <a:t> el sintagma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32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457201" y="718348"/>
            <a:ext cx="8227645" cy="930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 smtClean="0"/>
              <a:t>Tradueix el llatí “</a:t>
            </a:r>
            <a:r>
              <a:rPr lang="ca-ES" dirty="0" err="1" smtClean="0"/>
              <a:t>aurealis</a:t>
            </a:r>
            <a:r>
              <a:rPr lang="ca-ES" dirty="0" smtClean="0"/>
              <a:t>”, que és un error per “</a:t>
            </a:r>
            <a:r>
              <a:rPr lang="ca-ES" dirty="0" err="1" smtClean="0"/>
              <a:t>aut</a:t>
            </a:r>
            <a:r>
              <a:rPr lang="ca-ES" dirty="0" smtClean="0"/>
              <a:t> talis” (Trias Teixidor)</a:t>
            </a:r>
            <a:endParaRPr lang="en-GB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457201" y="4835769"/>
            <a:ext cx="8022492" cy="15533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i="1" dirty="0" err="1" smtClean="0"/>
              <a:t>DeCat</a:t>
            </a:r>
            <a:r>
              <a:rPr lang="ca-ES" dirty="0" smtClean="0"/>
              <a:t>: "</a:t>
            </a:r>
            <a:r>
              <a:rPr lang="ca-ES" i="1" dirty="0" err="1"/>
              <a:t>Aureal</a:t>
            </a:r>
            <a:r>
              <a:rPr lang="ca-ES" dirty="0"/>
              <a:t> (Arnau de Vilanova): ¿potser amb un sentit com 'joc d'atzar, joc aleatori', alteració de *</a:t>
            </a:r>
            <a:r>
              <a:rPr lang="ca-ES" i="1" dirty="0" err="1"/>
              <a:t>aleal</a:t>
            </a:r>
            <a:r>
              <a:rPr lang="ca-ES" dirty="0"/>
              <a:t> &gt; *</a:t>
            </a:r>
            <a:r>
              <a:rPr lang="ca-ES" i="1" dirty="0"/>
              <a:t>areal</a:t>
            </a:r>
            <a:r>
              <a:rPr lang="ca-ES" dirty="0"/>
              <a:t> per influència de </a:t>
            </a:r>
            <a:r>
              <a:rPr lang="ca-ES" dirty="0" err="1"/>
              <a:t>l'aure</a:t>
            </a:r>
            <a:r>
              <a:rPr lang="ca-ES" dirty="0"/>
              <a:t>-nombre que els astròlegs usessin per endevinar la sort</a:t>
            </a:r>
            <a:r>
              <a:rPr lang="ca-ES" dirty="0" smtClean="0"/>
              <a:t>?” </a:t>
            </a:r>
            <a:endParaRPr lang="en-GB" dirty="0"/>
          </a:p>
        </p:txBody>
      </p:sp>
      <p:pic>
        <p:nvPicPr>
          <p:cNvPr id="3" name="Imagen 2" descr="Captura de pantalla 2017-02-10 a les 12.12.3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8" y="1875691"/>
            <a:ext cx="8401538" cy="264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B</a:t>
            </a:r>
            <a:r>
              <a:rPr lang="ca-ES" dirty="0" smtClean="0"/>
              <a:t>. Exclusions i errors de definició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73723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/>
              <a:t>Bernat de Gordon, </a:t>
            </a:r>
            <a:r>
              <a:rPr lang="ca-ES" i="1" dirty="0" smtClean="0"/>
              <a:t>Lliri de medicina</a:t>
            </a:r>
            <a:endParaRPr lang="ca-ES" i="1" dirty="0"/>
          </a:p>
        </p:txBody>
      </p:sp>
      <p:sp>
        <p:nvSpPr>
          <p:cNvPr id="4" name="Elipse 3"/>
          <p:cNvSpPr/>
          <p:nvPr/>
        </p:nvSpPr>
        <p:spPr>
          <a:xfrm>
            <a:off x="457201" y="2470180"/>
            <a:ext cx="2212872" cy="2010147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a-ES" sz="2400" dirty="0" smtClean="0">
                <a:solidFill>
                  <a:schemeClr val="tx2"/>
                </a:solidFill>
              </a:rPr>
              <a:t>Lot de sapiència</a:t>
            </a:r>
            <a:endParaRPr lang="ca-ES" sz="2400" dirty="0">
              <a:solidFill>
                <a:schemeClr val="tx2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180861" y="2412822"/>
            <a:ext cx="5394570" cy="1057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dirty="0" smtClean="0"/>
              <a:t>24.1 </a:t>
            </a:r>
            <a:r>
              <a:rPr lang="es-ES_tradnl" dirty="0" err="1" smtClean="0"/>
              <a:t>llatí</a:t>
            </a:r>
            <a:r>
              <a:rPr lang="es-ES_tradnl" dirty="0" smtClean="0"/>
              <a:t> “luto </a:t>
            </a:r>
            <a:r>
              <a:rPr lang="es-ES_tradnl" dirty="0" err="1" smtClean="0"/>
              <a:t>sapientie</a:t>
            </a:r>
            <a:r>
              <a:rPr lang="es-ES_tradnl" dirty="0" smtClean="0"/>
              <a:t>” = “</a:t>
            </a:r>
            <a:r>
              <a:rPr lang="es-ES_tradnl" dirty="0" err="1" smtClean="0"/>
              <a:t>lot</a:t>
            </a:r>
            <a:r>
              <a:rPr lang="es-ES_tradnl" dirty="0" smtClean="0"/>
              <a:t> de </a:t>
            </a:r>
            <a:r>
              <a:rPr lang="es-ES_tradnl" dirty="0" err="1" smtClean="0"/>
              <a:t>sapiència</a:t>
            </a:r>
            <a:r>
              <a:rPr lang="es-ES_tradnl" dirty="0" smtClean="0"/>
              <a:t>”</a:t>
            </a:r>
            <a:endParaRPr lang="ca-E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3180861" y="3740273"/>
            <a:ext cx="5394570" cy="2811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 smtClean="0"/>
              <a:t>“E </a:t>
            </a:r>
            <a:r>
              <a:rPr lang="ca-ES" dirty="0"/>
              <a:t>el </a:t>
            </a:r>
            <a:r>
              <a:rPr lang="ca-ES" dirty="0" err="1"/>
              <a:t>lodo</a:t>
            </a:r>
            <a:r>
              <a:rPr lang="ca-ES" dirty="0"/>
              <a:t> </a:t>
            </a:r>
            <a:r>
              <a:rPr lang="ca-ES" dirty="0" err="1"/>
              <a:t>dela</a:t>
            </a:r>
            <a:r>
              <a:rPr lang="ca-ES" dirty="0"/>
              <a:t> </a:t>
            </a:r>
            <a:r>
              <a:rPr lang="ca-ES" dirty="0" err="1"/>
              <a:t>sabiduria</a:t>
            </a:r>
            <a:r>
              <a:rPr lang="ca-ES" dirty="0"/>
              <a:t> se </a:t>
            </a:r>
            <a:r>
              <a:rPr lang="ca-ES" dirty="0" err="1"/>
              <a:t>faze</a:t>
            </a:r>
            <a:r>
              <a:rPr lang="ca-ES" dirty="0"/>
              <a:t> de </a:t>
            </a:r>
            <a:r>
              <a:rPr lang="ca-ES" dirty="0" err="1"/>
              <a:t>cenizas</a:t>
            </a:r>
            <a:r>
              <a:rPr lang="ca-ES" dirty="0"/>
              <a:t> </a:t>
            </a:r>
            <a:r>
              <a:rPr lang="ca-ES" dirty="0" err="1"/>
              <a:t>molidas</a:t>
            </a:r>
            <a:r>
              <a:rPr lang="ca-ES" dirty="0"/>
              <a:t> e de cal e de </a:t>
            </a:r>
            <a:r>
              <a:rPr lang="ca-ES" dirty="0" err="1"/>
              <a:t>poluo</a:t>
            </a:r>
            <a:r>
              <a:rPr lang="ca-ES" dirty="0"/>
              <a:t> de </a:t>
            </a:r>
            <a:r>
              <a:rPr lang="ca-ES" dirty="0" err="1"/>
              <a:t>teja</a:t>
            </a:r>
            <a:r>
              <a:rPr lang="ca-ES" dirty="0"/>
              <a:t> </a:t>
            </a:r>
            <a:r>
              <a:rPr lang="ca-ES" dirty="0" err="1"/>
              <a:t>vieja</a:t>
            </a:r>
            <a:r>
              <a:rPr lang="ca-ES" dirty="0"/>
              <a:t> e </a:t>
            </a:r>
            <a:r>
              <a:rPr lang="ca-ES" dirty="0" err="1"/>
              <a:t>claras</a:t>
            </a:r>
            <a:r>
              <a:rPr lang="ca-ES" dirty="0"/>
              <a:t> de </a:t>
            </a:r>
            <a:r>
              <a:rPr lang="ca-ES" dirty="0" err="1"/>
              <a:t>hueuos</a:t>
            </a:r>
            <a:r>
              <a:rPr lang="ca-ES" dirty="0"/>
              <a:t> e </a:t>
            </a:r>
            <a:r>
              <a:rPr lang="ca-ES" dirty="0" err="1"/>
              <a:t>vn</a:t>
            </a:r>
            <a:r>
              <a:rPr lang="ca-ES" dirty="0"/>
              <a:t> </a:t>
            </a:r>
            <a:r>
              <a:rPr lang="ca-ES" dirty="0" err="1"/>
              <a:t>poco</a:t>
            </a:r>
            <a:r>
              <a:rPr lang="ca-ES" dirty="0"/>
              <a:t> de </a:t>
            </a:r>
            <a:r>
              <a:rPr lang="ca-ES" dirty="0" err="1"/>
              <a:t>azeyte</a:t>
            </a:r>
            <a:r>
              <a:rPr lang="ca-ES" dirty="0"/>
              <a:t> </a:t>
            </a:r>
            <a:r>
              <a:rPr lang="ca-ES" dirty="0" err="1"/>
              <a:t>comun</a:t>
            </a:r>
            <a:r>
              <a:rPr lang="ca-ES" dirty="0"/>
              <a:t>; e </a:t>
            </a:r>
            <a:r>
              <a:rPr lang="ca-ES" dirty="0" err="1"/>
              <a:t>pongan</a:t>
            </a:r>
            <a:r>
              <a:rPr lang="ca-ES" dirty="0"/>
              <a:t> del </a:t>
            </a:r>
            <a:r>
              <a:rPr lang="ca-ES" dirty="0" err="1"/>
              <a:t>estiercol</a:t>
            </a:r>
            <a:r>
              <a:rPr lang="ca-ES" dirty="0"/>
              <a:t> </a:t>
            </a:r>
            <a:r>
              <a:rPr lang="ca-ES" dirty="0" err="1"/>
              <a:t>delas</a:t>
            </a:r>
            <a:r>
              <a:rPr lang="ca-ES" dirty="0"/>
              <a:t> </a:t>
            </a:r>
            <a:r>
              <a:rPr lang="ca-ES" dirty="0" err="1" smtClean="0"/>
              <a:t>cabras</a:t>
            </a:r>
            <a:r>
              <a:rPr lang="ca-ES" dirty="0" smtClean="0"/>
              <a:t>”. </a:t>
            </a:r>
            <a:r>
              <a:rPr lang="ca-ES" dirty="0"/>
              <a:t>(Bernardo </a:t>
            </a:r>
            <a:r>
              <a:rPr lang="ca-ES" dirty="0" err="1"/>
              <a:t>Gordonio</a:t>
            </a:r>
            <a:r>
              <a:rPr lang="ca-ES" dirty="0"/>
              <a:t> 1993: vol.  2, p. 1578)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6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0008" y="1725632"/>
            <a:ext cx="2480068" cy="1063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dirty="0" smtClean="0"/>
              <a:t>Hipòcrates, </a:t>
            </a:r>
          </a:p>
          <a:p>
            <a:pPr marL="0" indent="0">
              <a:buNone/>
            </a:pPr>
            <a:r>
              <a:rPr lang="ca-ES" i="1" dirty="0" smtClean="0"/>
              <a:t>Aforismes</a:t>
            </a:r>
            <a:endParaRPr lang="ca-ES" i="1" dirty="0"/>
          </a:p>
        </p:txBody>
      </p:sp>
      <p:sp>
        <p:nvSpPr>
          <p:cNvPr id="4" name="Elipse 3"/>
          <p:cNvSpPr/>
          <p:nvPr/>
        </p:nvSpPr>
        <p:spPr>
          <a:xfrm>
            <a:off x="290008" y="3170231"/>
            <a:ext cx="2760075" cy="2730199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a-ES" sz="2400" dirty="0" err="1" smtClean="0">
                <a:solidFill>
                  <a:schemeClr val="tx2"/>
                </a:solidFill>
              </a:rPr>
              <a:t>Causon</a:t>
            </a:r>
            <a:r>
              <a:rPr lang="ca-ES" sz="2400" dirty="0" smtClean="0">
                <a:solidFill>
                  <a:schemeClr val="tx2"/>
                </a:solidFill>
              </a:rPr>
              <a:t>: febre endèmica, alta i ardent</a:t>
            </a:r>
            <a:endParaRPr lang="ca-ES" sz="2400" dirty="0">
              <a:solidFill>
                <a:schemeClr val="tx2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292231" y="1742300"/>
            <a:ext cx="5394570" cy="1057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dirty="0" err="1" smtClean="0"/>
              <a:t>llatí</a:t>
            </a:r>
            <a:r>
              <a:rPr lang="es-ES_tradnl" dirty="0" smtClean="0"/>
              <a:t> “</a:t>
            </a:r>
            <a:r>
              <a:rPr lang="es-ES_tradnl" dirty="0" err="1" smtClean="0"/>
              <a:t>causon</a:t>
            </a:r>
            <a:r>
              <a:rPr lang="es-ES_tradnl" dirty="0" smtClean="0"/>
              <a:t>” = “</a:t>
            </a:r>
            <a:r>
              <a:rPr lang="es-ES_tradnl" dirty="0" err="1" smtClean="0"/>
              <a:t>causon</a:t>
            </a:r>
            <a:r>
              <a:rPr lang="es-ES_tradnl" dirty="0" smtClean="0"/>
              <a:t>” (</a:t>
            </a:r>
            <a:r>
              <a:rPr lang="ca-ES" dirty="0" smtClean="0"/>
              <a:t>III</a:t>
            </a:r>
            <a:r>
              <a:rPr lang="ca-ES" dirty="0"/>
              <a:t>.21, III.30, IV.58, VI.</a:t>
            </a:r>
            <a:r>
              <a:rPr lang="ca-ES" dirty="0" smtClean="0"/>
              <a:t>26)</a:t>
            </a:r>
            <a:r>
              <a:rPr lang="en-GB" dirty="0" smtClean="0"/>
              <a:t> </a:t>
            </a:r>
            <a:endParaRPr lang="ca-E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3180861" y="3470253"/>
            <a:ext cx="5394570" cy="2811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9" name="Rectángulo 8"/>
          <p:cNvSpPr/>
          <p:nvPr/>
        </p:nvSpPr>
        <p:spPr>
          <a:xfrm>
            <a:off x="3386063" y="2788644"/>
            <a:ext cx="503013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/>
              <a:t>Martin de Saint-</a:t>
            </a:r>
            <a:r>
              <a:rPr lang="ca-ES" sz="2400" dirty="0" err="1"/>
              <a:t>Gille</a:t>
            </a:r>
            <a:r>
              <a:rPr lang="ca-ES" sz="2400" dirty="0"/>
              <a:t>, el traductor francès dels </a:t>
            </a:r>
            <a:r>
              <a:rPr lang="ca-ES" sz="2400" i="1" dirty="0"/>
              <a:t>Aforismes</a:t>
            </a:r>
            <a:r>
              <a:rPr lang="ca-ES" sz="2400" dirty="0"/>
              <a:t>, adapta igual la forma llatina.</a:t>
            </a:r>
            <a:r>
              <a:rPr lang="en-GB" sz="2400" dirty="0"/>
              <a:t> </a:t>
            </a:r>
            <a:endParaRPr lang="ca-ES" sz="2400" dirty="0"/>
          </a:p>
        </p:txBody>
      </p:sp>
      <p:sp>
        <p:nvSpPr>
          <p:cNvPr id="10" name="Rectángulo 9"/>
          <p:cNvSpPr/>
          <p:nvPr/>
        </p:nvSpPr>
        <p:spPr>
          <a:xfrm>
            <a:off x="3386063" y="4171135"/>
            <a:ext cx="5189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/>
              <a:t>El terme "</a:t>
            </a:r>
            <a:r>
              <a:rPr lang="ca-ES" sz="2400" dirty="0" err="1"/>
              <a:t>causonsos</a:t>
            </a:r>
            <a:r>
              <a:rPr lang="ca-ES" sz="2400" dirty="0"/>
              <a:t>" apareix a la traducció catalana del </a:t>
            </a:r>
            <a:r>
              <a:rPr lang="ca-ES" sz="2400" i="1" dirty="0" err="1"/>
              <a:t>Dragmaticon</a:t>
            </a:r>
            <a:r>
              <a:rPr lang="ca-ES" sz="2400" i="1" dirty="0"/>
              <a:t> </a:t>
            </a:r>
            <a:r>
              <a:rPr lang="ca-ES" sz="2400" i="1" dirty="0" err="1"/>
              <a:t>Philosophiae</a:t>
            </a:r>
            <a:r>
              <a:rPr lang="ca-ES" sz="2400" dirty="0"/>
              <a:t> de Guillem de </a:t>
            </a:r>
            <a:r>
              <a:rPr lang="ca-ES" sz="2400" dirty="0" err="1" smtClean="0"/>
              <a:t>Conches</a:t>
            </a:r>
            <a:r>
              <a:rPr lang="ca-ES" sz="2400" dirty="0" smtClean="0"/>
              <a:t>.</a:t>
            </a:r>
            <a:r>
              <a:rPr lang="en-GB" sz="2400" dirty="0" smtClean="0"/>
              <a:t> </a:t>
            </a:r>
            <a:endParaRPr lang="ca-ES" sz="2400" dirty="0"/>
          </a:p>
        </p:txBody>
      </p:sp>
      <p:sp>
        <p:nvSpPr>
          <p:cNvPr id="11" name="Rectángulo 10"/>
          <p:cNvSpPr/>
          <p:nvPr/>
        </p:nvSpPr>
        <p:spPr>
          <a:xfrm>
            <a:off x="3386063" y="5745190"/>
            <a:ext cx="5189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/>
              <a:t>DETEMA: '</a:t>
            </a:r>
            <a:r>
              <a:rPr lang="ca-ES" sz="2400" dirty="0" err="1"/>
              <a:t>causon</a:t>
            </a:r>
            <a:r>
              <a:rPr lang="ca-ES" sz="2400" dirty="0"/>
              <a:t>' = "</a:t>
            </a:r>
            <a:r>
              <a:rPr lang="ca-ES" sz="2400" dirty="0" err="1"/>
              <a:t>fiebre</a:t>
            </a:r>
            <a:r>
              <a:rPr lang="ca-ES" sz="2400" dirty="0"/>
              <a:t> </a:t>
            </a:r>
            <a:r>
              <a:rPr lang="ca-ES" sz="2400" dirty="0" err="1"/>
              <a:t>fuerte</a:t>
            </a:r>
            <a:r>
              <a:rPr lang="ca-ES" sz="2400" dirty="0"/>
              <a:t> que dura </a:t>
            </a:r>
            <a:r>
              <a:rPr lang="ca-ES" sz="2400" dirty="0" err="1"/>
              <a:t>algunas</a:t>
            </a:r>
            <a:r>
              <a:rPr lang="ca-ES" sz="2400" dirty="0"/>
              <a:t> </a:t>
            </a:r>
            <a:r>
              <a:rPr lang="ca-ES" sz="2400" dirty="0" err="1"/>
              <a:t>horas</a:t>
            </a:r>
            <a:r>
              <a:rPr lang="ca-ES" sz="2400" dirty="0"/>
              <a:t>".</a:t>
            </a:r>
            <a:endParaRPr lang="en-GB" sz="2400" dirty="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ca-ES" dirty="0" smtClean="0"/>
              <a:t>Apartat 2. Terminologia no inclosa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5529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9" grpId="0"/>
      <p:bldP spid="10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0008" y="1725632"/>
            <a:ext cx="2480068" cy="1063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dirty="0" smtClean="0"/>
              <a:t>Hipòcrates, </a:t>
            </a:r>
          </a:p>
          <a:p>
            <a:pPr marL="0" indent="0">
              <a:buNone/>
            </a:pPr>
            <a:r>
              <a:rPr lang="ca-ES" i="1" dirty="0" smtClean="0"/>
              <a:t>Aforismes</a:t>
            </a:r>
            <a:endParaRPr lang="ca-ES" i="1" dirty="0"/>
          </a:p>
        </p:txBody>
      </p:sp>
      <p:sp>
        <p:nvSpPr>
          <p:cNvPr id="4" name="Elipse 3"/>
          <p:cNvSpPr/>
          <p:nvPr/>
        </p:nvSpPr>
        <p:spPr>
          <a:xfrm>
            <a:off x="457200" y="3170231"/>
            <a:ext cx="1990055" cy="1960143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ca-ES" sz="2400" dirty="0" smtClean="0">
              <a:solidFill>
                <a:schemeClr val="tx2"/>
              </a:solidFill>
            </a:endParaRPr>
          </a:p>
          <a:p>
            <a:pPr algn="ctr"/>
            <a:r>
              <a:rPr lang="ca-ES" sz="2400" dirty="0" err="1" smtClean="0">
                <a:solidFill>
                  <a:schemeClr val="tx2"/>
                </a:solidFill>
              </a:rPr>
              <a:t>Dismia</a:t>
            </a:r>
            <a:endParaRPr lang="ca-ES" sz="2400" dirty="0">
              <a:solidFill>
                <a:schemeClr val="tx2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292231" y="1742300"/>
            <a:ext cx="5394570" cy="1057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 smtClean="0"/>
              <a:t>Aforisme III.3, una de les malalties de la vellesa.</a:t>
            </a:r>
            <a:endParaRPr lang="ca-E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3180861" y="3470253"/>
            <a:ext cx="5394570" cy="2811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9" name="Rectángulo 8"/>
          <p:cNvSpPr/>
          <p:nvPr/>
        </p:nvSpPr>
        <p:spPr>
          <a:xfrm>
            <a:off x="3386063" y="3054754"/>
            <a:ext cx="5030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 smtClean="0"/>
              <a:t>Bernat de Gordon: </a:t>
            </a:r>
            <a:r>
              <a:rPr lang="ca-ES" sz="2400" dirty="0"/>
              <a:t>'</a:t>
            </a:r>
            <a:r>
              <a:rPr lang="ca-ES" sz="2400" dirty="0" err="1"/>
              <a:t>dismia</a:t>
            </a:r>
            <a:r>
              <a:rPr lang="ca-ES" sz="2400" dirty="0"/>
              <a:t>' = dificultat del </a:t>
            </a:r>
            <a:r>
              <a:rPr lang="ca-ES" sz="2400" dirty="0" err="1"/>
              <a:t>resuello</a:t>
            </a:r>
            <a:r>
              <a:rPr lang="ca-ES" sz="2400" dirty="0"/>
              <a:t> </a:t>
            </a:r>
            <a:r>
              <a:rPr lang="ca-ES" sz="2400" dirty="0" err="1"/>
              <a:t>sin</a:t>
            </a:r>
            <a:r>
              <a:rPr lang="ca-ES" sz="2400" dirty="0"/>
              <a:t> </a:t>
            </a:r>
            <a:r>
              <a:rPr lang="ca-ES" sz="2400" dirty="0" err="1"/>
              <a:t>sonido</a:t>
            </a:r>
            <a:r>
              <a:rPr lang="en-GB" sz="2400" dirty="0"/>
              <a:t> </a:t>
            </a:r>
            <a:endParaRPr lang="ca-ES" sz="2400" dirty="0"/>
          </a:p>
        </p:txBody>
      </p:sp>
      <p:sp>
        <p:nvSpPr>
          <p:cNvPr id="10" name="Rectángulo 9"/>
          <p:cNvSpPr/>
          <p:nvPr/>
        </p:nvSpPr>
        <p:spPr>
          <a:xfrm>
            <a:off x="3386063" y="4171135"/>
            <a:ext cx="5189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/>
              <a:t>DETEMA: '</a:t>
            </a:r>
            <a:r>
              <a:rPr lang="ca-ES" sz="2400" dirty="0" err="1"/>
              <a:t>disnea</a:t>
            </a:r>
            <a:r>
              <a:rPr lang="ca-ES" sz="2400" dirty="0"/>
              <a:t>' = </a:t>
            </a:r>
            <a:r>
              <a:rPr lang="ca-ES" sz="2400" dirty="0" smtClean="0"/>
              <a:t>“</a:t>
            </a:r>
            <a:r>
              <a:rPr lang="ca-ES" sz="2400" dirty="0" err="1" smtClean="0"/>
              <a:t>dificultad</a:t>
            </a:r>
            <a:r>
              <a:rPr lang="ca-ES" sz="2400" dirty="0" smtClean="0"/>
              <a:t> </a:t>
            </a:r>
            <a:r>
              <a:rPr lang="ca-ES" sz="2400" dirty="0"/>
              <a:t>en la </a:t>
            </a:r>
            <a:r>
              <a:rPr lang="ca-ES" sz="2400" dirty="0" err="1" smtClean="0"/>
              <a:t>respiración</a:t>
            </a:r>
            <a:r>
              <a:rPr lang="ca-ES" sz="2400" smtClean="0"/>
              <a:t>”.</a:t>
            </a:r>
            <a:r>
              <a:rPr lang="en-GB" sz="2400" smtClean="0"/>
              <a:t> </a:t>
            </a:r>
            <a:endParaRPr lang="ca-ES" sz="2400" dirty="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63044" cy="990600"/>
          </a:xfrm>
        </p:spPr>
        <p:txBody>
          <a:bodyPr>
            <a:normAutofit/>
          </a:bodyPr>
          <a:lstStyle/>
          <a:p>
            <a:r>
              <a:rPr lang="ca-ES" dirty="0" smtClean="0"/>
              <a:t>Apartat 2. Neologismes que no ho són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7074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6-09-17 a les 19.08.5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027"/>
            <a:ext cx="9144000" cy="64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3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Fonts lexicogràfiques</a:t>
            </a:r>
            <a:endParaRPr lang="ca-ES" dirty="0"/>
          </a:p>
        </p:txBody>
      </p:sp>
      <p:pic>
        <p:nvPicPr>
          <p:cNvPr id="4" name="Imagen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8" y="1524000"/>
            <a:ext cx="1892300" cy="2743200"/>
          </a:xfrm>
          <a:prstGeom prst="rect">
            <a:avLst/>
          </a:prstGeom>
        </p:spPr>
      </p:pic>
      <p:pic>
        <p:nvPicPr>
          <p:cNvPr id="5" name="Imagen 4" descr="Unknown-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58" y="1524000"/>
            <a:ext cx="2235200" cy="3340100"/>
          </a:xfrm>
          <a:prstGeom prst="rect">
            <a:avLst/>
          </a:prstGeom>
        </p:spPr>
      </p:pic>
      <p:pic>
        <p:nvPicPr>
          <p:cNvPr id="9" name="Imagen 8" descr="Captura de pantalla 2016-09-17 a les 17.48.1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658" y="1387231"/>
            <a:ext cx="4591538" cy="466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6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0008" y="1725632"/>
            <a:ext cx="2480068" cy="1063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dirty="0" smtClean="0"/>
              <a:t>Hipòcrates, </a:t>
            </a:r>
          </a:p>
          <a:p>
            <a:pPr marL="0" indent="0">
              <a:buNone/>
            </a:pPr>
            <a:r>
              <a:rPr lang="ca-ES" i="1" dirty="0" smtClean="0"/>
              <a:t>Aforismes</a:t>
            </a:r>
            <a:endParaRPr lang="ca-ES" i="1" dirty="0"/>
          </a:p>
        </p:txBody>
      </p:sp>
      <p:sp>
        <p:nvSpPr>
          <p:cNvPr id="4" name="Elipse 3"/>
          <p:cNvSpPr/>
          <p:nvPr/>
        </p:nvSpPr>
        <p:spPr>
          <a:xfrm>
            <a:off x="290008" y="3054755"/>
            <a:ext cx="2890853" cy="2765670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a-ES" sz="2400" dirty="0" smtClean="0">
                <a:solidFill>
                  <a:schemeClr val="tx2"/>
                </a:solidFill>
              </a:rPr>
              <a:t>Terme,</a:t>
            </a:r>
          </a:p>
          <a:p>
            <a:pPr algn="ctr"/>
            <a:r>
              <a:rPr lang="ca-ES" sz="2400" dirty="0">
                <a:solidFill>
                  <a:schemeClr val="tx2"/>
                </a:solidFill>
              </a:rPr>
              <a:t>t</a:t>
            </a:r>
            <a:r>
              <a:rPr lang="ca-ES" sz="2400" dirty="0" smtClean="0">
                <a:solidFill>
                  <a:schemeClr val="tx2"/>
                </a:solidFill>
              </a:rPr>
              <a:t>ermenar-se, </a:t>
            </a:r>
            <a:r>
              <a:rPr lang="ca-ES" sz="2400" dirty="0" err="1" smtClean="0">
                <a:solidFill>
                  <a:schemeClr val="tx2"/>
                </a:solidFill>
              </a:rPr>
              <a:t>termenables</a:t>
            </a:r>
            <a:r>
              <a:rPr lang="ca-ES" sz="2400" dirty="0" smtClean="0">
                <a:solidFill>
                  <a:schemeClr val="tx2"/>
                </a:solidFill>
              </a:rPr>
              <a:t>, atermenar-se</a:t>
            </a:r>
            <a:endParaRPr lang="ca-ES" sz="2400" dirty="0">
              <a:solidFill>
                <a:schemeClr val="tx2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292231" y="1742300"/>
            <a:ext cx="5394570" cy="1727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/>
              <a:t>M</a:t>
            </a:r>
            <a:r>
              <a:rPr lang="ca-ES" dirty="0" smtClean="0"/>
              <a:t>ot </a:t>
            </a:r>
            <a:r>
              <a:rPr lang="ca-ES" dirty="0"/>
              <a:t>d'ús molt habitual, que tradueix el llatí 'crisis' i que significa  'el punt culminant de la malaltia', quan es decanta per la curació o per la mort.</a:t>
            </a:r>
            <a:r>
              <a:rPr lang="en-GB" dirty="0"/>
              <a:t> </a:t>
            </a:r>
            <a:endParaRPr lang="ca-E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3180861" y="3470253"/>
            <a:ext cx="5394570" cy="2811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0" name="Rectángulo 9"/>
          <p:cNvSpPr/>
          <p:nvPr/>
        </p:nvSpPr>
        <p:spPr>
          <a:xfrm>
            <a:off x="3386063" y="3881433"/>
            <a:ext cx="5189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/>
              <a:t>DETEMA: '</a:t>
            </a:r>
            <a:r>
              <a:rPr lang="ca-ES" sz="2400" dirty="0" err="1"/>
              <a:t>término</a:t>
            </a:r>
            <a:r>
              <a:rPr lang="ca-ES" sz="2400" dirty="0"/>
              <a:t>' = "el </a:t>
            </a:r>
            <a:r>
              <a:rPr lang="ca-ES" sz="2400" dirty="0" err="1"/>
              <a:t>día</a:t>
            </a:r>
            <a:r>
              <a:rPr lang="ca-ES" sz="2400" dirty="0"/>
              <a:t> en que </a:t>
            </a:r>
            <a:r>
              <a:rPr lang="ca-ES" sz="2400" dirty="0" err="1"/>
              <a:t>hace</a:t>
            </a:r>
            <a:r>
              <a:rPr lang="ca-ES" sz="2400" dirty="0"/>
              <a:t> </a:t>
            </a:r>
            <a:r>
              <a:rPr lang="ca-ES" sz="2400" dirty="0" err="1"/>
              <a:t>algún</a:t>
            </a:r>
            <a:r>
              <a:rPr lang="ca-ES" sz="2400" dirty="0"/>
              <a:t> número </a:t>
            </a:r>
            <a:r>
              <a:rPr lang="ca-ES" sz="2400" dirty="0" err="1"/>
              <a:t>impar</a:t>
            </a:r>
            <a:r>
              <a:rPr lang="ca-ES" sz="2400" dirty="0"/>
              <a:t> la </a:t>
            </a:r>
            <a:r>
              <a:rPr lang="ca-ES" sz="2400" dirty="0" err="1"/>
              <a:t>enfermedad</a:t>
            </a:r>
            <a:r>
              <a:rPr lang="ca-ES" sz="2400" dirty="0"/>
              <a:t> o </a:t>
            </a:r>
            <a:r>
              <a:rPr lang="ca-ES" sz="2400" dirty="0" err="1"/>
              <a:t>compuesto</a:t>
            </a:r>
            <a:r>
              <a:rPr lang="ca-ES" sz="2400" dirty="0"/>
              <a:t> de </a:t>
            </a:r>
            <a:r>
              <a:rPr lang="ca-ES" sz="2400" dirty="0" err="1"/>
              <a:t>días</a:t>
            </a:r>
            <a:r>
              <a:rPr lang="ca-ES" sz="2400" dirty="0"/>
              <a:t> </a:t>
            </a:r>
            <a:r>
              <a:rPr lang="ca-ES" sz="2400" dirty="0" err="1"/>
              <a:t>críticos</a:t>
            </a:r>
            <a:r>
              <a:rPr lang="ca-ES" sz="2400" dirty="0"/>
              <a:t> que </a:t>
            </a:r>
            <a:r>
              <a:rPr lang="ca-ES" sz="2400" dirty="0" err="1"/>
              <a:t>causan</a:t>
            </a:r>
            <a:r>
              <a:rPr lang="ca-ES" sz="2400" dirty="0"/>
              <a:t> alguna </a:t>
            </a:r>
            <a:r>
              <a:rPr lang="ca-ES" sz="2400" dirty="0" err="1"/>
              <a:t>novedad</a:t>
            </a:r>
            <a:r>
              <a:rPr lang="ca-ES" sz="2400" dirty="0"/>
              <a:t> o </a:t>
            </a:r>
            <a:r>
              <a:rPr lang="ca-ES" sz="2400" dirty="0" err="1"/>
              <a:t>síntomas</a:t>
            </a:r>
            <a:r>
              <a:rPr lang="ca-ES" sz="2400" dirty="0"/>
              <a:t> en el </a:t>
            </a:r>
            <a:r>
              <a:rPr lang="ca-ES" sz="2400" dirty="0" err="1"/>
              <a:t>enfermo</a:t>
            </a:r>
            <a:r>
              <a:rPr lang="ca-ES" sz="2400" dirty="0"/>
              <a:t>". </a:t>
            </a: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63044" cy="990600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Apartat 2. Lema recollit, significat incomplet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8176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0008" y="1725632"/>
            <a:ext cx="2480068" cy="1063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dirty="0" smtClean="0"/>
              <a:t>Hipòcrates, </a:t>
            </a:r>
          </a:p>
          <a:p>
            <a:pPr marL="0" indent="0">
              <a:buNone/>
            </a:pPr>
            <a:r>
              <a:rPr lang="ca-ES" i="1" dirty="0" smtClean="0"/>
              <a:t>Aforismes</a:t>
            </a:r>
            <a:endParaRPr lang="ca-ES" i="1" dirty="0"/>
          </a:p>
        </p:txBody>
      </p:sp>
      <p:sp>
        <p:nvSpPr>
          <p:cNvPr id="4" name="Elipse 3"/>
          <p:cNvSpPr/>
          <p:nvPr/>
        </p:nvSpPr>
        <p:spPr>
          <a:xfrm>
            <a:off x="457200" y="3070224"/>
            <a:ext cx="2062869" cy="1840134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ca-ES" sz="2400" dirty="0" smtClean="0">
              <a:solidFill>
                <a:schemeClr val="tx2"/>
              </a:solidFill>
            </a:endParaRPr>
          </a:p>
          <a:p>
            <a:pPr algn="ctr"/>
            <a:r>
              <a:rPr lang="ca-ES" sz="2400" dirty="0" smtClean="0">
                <a:solidFill>
                  <a:schemeClr val="tx2"/>
                </a:solidFill>
              </a:rPr>
              <a:t>Farmàcia</a:t>
            </a:r>
            <a:endParaRPr lang="ca-ES" sz="2400" dirty="0">
              <a:solidFill>
                <a:schemeClr val="tx2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180861" y="1452279"/>
            <a:ext cx="5394570" cy="1907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/>
              <a:t>"</a:t>
            </a:r>
            <a:r>
              <a:rPr lang="ca-ES" dirty="0" err="1"/>
              <a:t>Sus</a:t>
            </a:r>
            <a:r>
              <a:rPr lang="ca-ES" dirty="0"/>
              <a:t> lo </a:t>
            </a:r>
            <a:r>
              <a:rPr lang="ca-ES" dirty="0" err="1"/>
              <a:t>diafracma</a:t>
            </a:r>
            <a:r>
              <a:rPr lang="ca-ES" dirty="0"/>
              <a:t> dolor, significa </a:t>
            </a:r>
            <a:r>
              <a:rPr lang="ca-ES" dirty="0" err="1"/>
              <a:t>meste</a:t>
            </a:r>
            <a:r>
              <a:rPr lang="ca-ES" dirty="0"/>
              <a:t>[</a:t>
            </a:r>
            <a:r>
              <a:rPr lang="ca-ES" dirty="0" err="1"/>
              <a:t>r</a:t>
            </a:r>
            <a:r>
              <a:rPr lang="ca-ES" dirty="0"/>
              <a:t>] de </a:t>
            </a:r>
            <a:r>
              <a:rPr lang="ca-ES" b="1" dirty="0" smtClean="0"/>
              <a:t>farmàcia </a:t>
            </a:r>
            <a:r>
              <a:rPr lang="ca-ES" b="1" dirty="0" err="1"/>
              <a:t>demunt</a:t>
            </a:r>
            <a:r>
              <a:rPr lang="ca-ES" dirty="0"/>
              <a:t>. E aquella dolor qui és </a:t>
            </a:r>
            <a:r>
              <a:rPr lang="ca-ES" dirty="0" err="1"/>
              <a:t>devall</a:t>
            </a:r>
            <a:r>
              <a:rPr lang="ca-ES" dirty="0"/>
              <a:t>, significa que fa mester medicina per fluix</a:t>
            </a:r>
            <a:r>
              <a:rPr lang="ca-ES" dirty="0" smtClean="0"/>
              <a:t>.” (IV.18)</a:t>
            </a:r>
            <a:endParaRPr lang="en-GB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3180861" y="3470253"/>
            <a:ext cx="5394570" cy="28113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sp>
        <p:nvSpPr>
          <p:cNvPr id="10" name="Rectángulo 9"/>
          <p:cNvSpPr/>
          <p:nvPr/>
        </p:nvSpPr>
        <p:spPr>
          <a:xfrm>
            <a:off x="3180861" y="3470253"/>
            <a:ext cx="5189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/>
              <a:t>"Si aquells qui [no] han </a:t>
            </a:r>
            <a:r>
              <a:rPr lang="ca-ES" sz="2400" dirty="0" err="1"/>
              <a:t>febra</a:t>
            </a:r>
            <a:r>
              <a:rPr lang="ca-ES" sz="2400" dirty="0"/>
              <a:t>, han </a:t>
            </a:r>
            <a:r>
              <a:rPr lang="ca-ES" sz="2400" dirty="0" err="1"/>
              <a:t>torsor</a:t>
            </a:r>
            <a:r>
              <a:rPr lang="ca-ES" sz="2400" dirty="0"/>
              <a:t> o dolor de </a:t>
            </a:r>
            <a:r>
              <a:rPr lang="ca-ES" sz="2400" dirty="0" err="1"/>
              <a:t>jonoll</a:t>
            </a:r>
            <a:r>
              <a:rPr lang="ca-ES" sz="2400" dirty="0"/>
              <a:t> e de </a:t>
            </a:r>
            <a:r>
              <a:rPr lang="ca-ES" sz="2400" dirty="0" err="1"/>
              <a:t>lombres</a:t>
            </a:r>
            <a:r>
              <a:rPr lang="ca-ES" sz="2400" dirty="0"/>
              <a:t>, significa que fa mester </a:t>
            </a:r>
            <a:r>
              <a:rPr lang="ca-ES" sz="2400" b="1" dirty="0" smtClean="0"/>
              <a:t>farmàcia </a:t>
            </a:r>
            <a:r>
              <a:rPr lang="ca-ES" sz="2400" b="1" dirty="0"/>
              <a:t>per</a:t>
            </a:r>
            <a:r>
              <a:rPr lang="ca-ES" sz="2400" dirty="0"/>
              <a:t> </a:t>
            </a:r>
            <a:r>
              <a:rPr lang="ca-ES" sz="2400" b="1" dirty="0"/>
              <a:t>fluix</a:t>
            </a:r>
            <a:r>
              <a:rPr lang="ca-ES" sz="2400" dirty="0" smtClean="0"/>
              <a:t>.” (IV.20)</a:t>
            </a:r>
            <a:endParaRPr lang="en-GB" sz="2400" dirty="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63044" cy="990600"/>
          </a:xfrm>
        </p:spPr>
        <p:txBody>
          <a:bodyPr>
            <a:normAutofit fontScale="90000"/>
          </a:bodyPr>
          <a:lstStyle/>
          <a:p>
            <a:r>
              <a:rPr lang="ca-ES" dirty="0" smtClean="0"/>
              <a:t>Apartat 2. Neologisme, significat incomplet</a:t>
            </a:r>
            <a:endParaRPr lang="ca-ES" dirty="0"/>
          </a:p>
        </p:txBody>
      </p:sp>
      <p:sp>
        <p:nvSpPr>
          <p:cNvPr id="8" name="Rectángulo 7"/>
          <p:cNvSpPr/>
          <p:nvPr/>
        </p:nvSpPr>
        <p:spPr>
          <a:xfrm>
            <a:off x="3180861" y="5217459"/>
            <a:ext cx="5189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dirty="0" smtClean="0"/>
              <a:t>“</a:t>
            </a:r>
            <a:r>
              <a:rPr lang="ca-ES" sz="2400" dirty="0"/>
              <a:t>DETEMA: '</a:t>
            </a:r>
            <a:r>
              <a:rPr lang="ca-ES" sz="2400" dirty="0" err="1"/>
              <a:t>farmacia</a:t>
            </a:r>
            <a:r>
              <a:rPr lang="ca-ES" sz="2400" dirty="0"/>
              <a:t>' = "que es medicina laxativa".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4335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10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6-09-17 a les 19.20.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29"/>
            <a:ext cx="9144000" cy="645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9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537477"/>
              </p:ext>
            </p:extLst>
          </p:nvPr>
        </p:nvGraphicFramePr>
        <p:xfrm>
          <a:off x="615462" y="1807307"/>
          <a:ext cx="7375769" cy="4214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o" r:id="rId3" imgW="5537200" imgH="2197100" progId="Word.Document.12">
                  <p:embed/>
                </p:oleObj>
              </mc:Choice>
              <mc:Fallback>
                <p:oleObj name="Documento" r:id="rId3" imgW="5537200" imgH="219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462" y="1807307"/>
                        <a:ext cx="7375769" cy="4214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63044" cy="990600"/>
          </a:xfrm>
        </p:spPr>
        <p:txBody>
          <a:bodyPr>
            <a:normAutofit/>
          </a:bodyPr>
          <a:lstStyle/>
          <a:p>
            <a:r>
              <a:rPr lang="ca-ES" dirty="0" smtClean="0"/>
              <a:t>Formes per resoldre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69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Repertoris de substàncies medicinals i altres</a:t>
            </a:r>
            <a:endParaRPr lang="ca-ES" dirty="0"/>
          </a:p>
        </p:txBody>
      </p:sp>
      <p:pic>
        <p:nvPicPr>
          <p:cNvPr id="4" name="Imagen 3" descr="plantas-medicinales-dioscorides-font-qu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49" y="1821366"/>
            <a:ext cx="2857500" cy="4178300"/>
          </a:xfrm>
          <a:prstGeom prst="rect">
            <a:avLst/>
          </a:prstGeom>
        </p:spPr>
      </p:pic>
      <p:pic>
        <p:nvPicPr>
          <p:cNvPr id="5" name="Imagen 4" descr="4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12" y="1831135"/>
            <a:ext cx="2800076" cy="4079296"/>
          </a:xfrm>
          <a:prstGeom prst="rect">
            <a:avLst/>
          </a:prstGeom>
        </p:spPr>
      </p:pic>
      <p:pic>
        <p:nvPicPr>
          <p:cNvPr id="3" name="Imagen 2" descr="gordoni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38" y="1831135"/>
            <a:ext cx="2745153" cy="4168531"/>
          </a:xfrm>
          <a:prstGeom prst="rect">
            <a:avLst/>
          </a:prstGeom>
        </p:spPr>
      </p:pic>
      <p:pic>
        <p:nvPicPr>
          <p:cNvPr id="6" name="Imagen 5" descr="gordonio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891" y="1211384"/>
            <a:ext cx="3860800" cy="541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Error de comprensió = error d’edició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137508"/>
            <a:ext cx="7592646" cy="695569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/>
              <a:t>Recepta 99: “</a:t>
            </a:r>
            <a:r>
              <a:rPr lang="ca-ES" dirty="0" err="1" smtClean="0"/>
              <a:t>saturyo</a:t>
            </a:r>
            <a:r>
              <a:rPr lang="ca-ES" dirty="0" smtClean="0"/>
              <a:t> </a:t>
            </a:r>
            <a:r>
              <a:rPr lang="ca-ES" dirty="0" err="1"/>
              <a:t>ab</a:t>
            </a:r>
            <a:r>
              <a:rPr lang="ca-ES" dirty="0"/>
              <a:t> ses </a:t>
            </a:r>
            <a:r>
              <a:rPr lang="ca-ES" dirty="0" err="1"/>
              <a:t>raels</a:t>
            </a:r>
            <a:r>
              <a:rPr lang="ca-ES" dirty="0"/>
              <a:t> e </a:t>
            </a:r>
            <a:r>
              <a:rPr lang="ca-ES" dirty="0" err="1" smtClean="0"/>
              <a:t>ab</a:t>
            </a:r>
            <a:r>
              <a:rPr lang="ca-ES" dirty="0" smtClean="0"/>
              <a:t> </a:t>
            </a:r>
            <a:r>
              <a:rPr lang="ca-ES" dirty="0" err="1" smtClean="0"/>
              <a:t>lus</a:t>
            </a:r>
            <a:r>
              <a:rPr lang="ca-ES" dirty="0" smtClean="0"/>
              <a:t> </a:t>
            </a:r>
            <a:r>
              <a:rPr lang="ca-ES" dirty="0" err="1" smtClean="0"/>
              <a:t>colans</a:t>
            </a:r>
            <a:r>
              <a:rPr lang="ca-ES" dirty="0" smtClean="0"/>
              <a:t>”</a:t>
            </a:r>
            <a:r>
              <a:rPr lang="en-GB" dirty="0" smtClean="0"/>
              <a:t> </a:t>
            </a:r>
            <a:endParaRPr lang="ca-ES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7200" y="1522046"/>
            <a:ext cx="8032262" cy="695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_tradnl" i="1" dirty="0" err="1" smtClean="0"/>
              <a:t>Llibre</a:t>
            </a:r>
            <a:r>
              <a:rPr lang="es-ES_tradnl" i="1" dirty="0" smtClean="0"/>
              <a:t> de receptes de </a:t>
            </a:r>
            <a:r>
              <a:rPr lang="es-ES_tradnl" i="1" dirty="0" err="1" smtClean="0"/>
              <a:t>misser</a:t>
            </a:r>
            <a:r>
              <a:rPr lang="es-ES_tradnl" i="1" dirty="0" smtClean="0"/>
              <a:t> Joan</a:t>
            </a:r>
            <a:r>
              <a:rPr lang="es-ES_tradnl" dirty="0" smtClean="0"/>
              <a:t>, ed. </a:t>
            </a:r>
            <a:r>
              <a:rPr lang="es-ES_tradnl" dirty="0" err="1" smtClean="0"/>
              <a:t>Moliné</a:t>
            </a:r>
            <a:r>
              <a:rPr lang="es-ES_tradnl" dirty="0" smtClean="0"/>
              <a:t> i </a:t>
            </a:r>
            <a:r>
              <a:rPr lang="es-ES_tradnl" dirty="0" err="1" smtClean="0"/>
              <a:t>Brasés</a:t>
            </a:r>
            <a:r>
              <a:rPr lang="es-ES_tradnl" smtClean="0"/>
              <a:t>:</a:t>
            </a:r>
            <a:endParaRPr lang="ca-E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3607865" y="3956539"/>
            <a:ext cx="4694672" cy="878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 smtClean="0"/>
              <a:t>“</a:t>
            </a:r>
            <a:r>
              <a:rPr lang="ca-ES" dirty="0" err="1" smtClean="0"/>
              <a:t>saturyó</a:t>
            </a:r>
            <a:r>
              <a:rPr lang="ca-ES" dirty="0" smtClean="0"/>
              <a:t> </a:t>
            </a:r>
            <a:r>
              <a:rPr lang="ca-ES" dirty="0" err="1"/>
              <a:t>ab</a:t>
            </a:r>
            <a:r>
              <a:rPr lang="ca-ES" dirty="0"/>
              <a:t> ses </a:t>
            </a:r>
            <a:r>
              <a:rPr lang="ca-ES" dirty="0" err="1"/>
              <a:t>raells</a:t>
            </a:r>
            <a:r>
              <a:rPr lang="ca-ES" dirty="0"/>
              <a:t>, e </a:t>
            </a:r>
            <a:r>
              <a:rPr lang="ca-ES" dirty="0" err="1"/>
              <a:t>ab</a:t>
            </a:r>
            <a:r>
              <a:rPr lang="ca-ES" dirty="0"/>
              <a:t> </a:t>
            </a:r>
            <a:r>
              <a:rPr lang="ca-ES" dirty="0" err="1"/>
              <a:t>lus</a:t>
            </a:r>
            <a:r>
              <a:rPr lang="ca-ES" dirty="0"/>
              <a:t> </a:t>
            </a:r>
            <a:r>
              <a:rPr lang="ca-ES" dirty="0" smtClean="0"/>
              <a:t>colons”</a:t>
            </a:r>
            <a:r>
              <a:rPr lang="en-GB" dirty="0" smtClean="0"/>
              <a:t> </a:t>
            </a:r>
            <a:endParaRPr lang="ca-ES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3697098" y="3009572"/>
            <a:ext cx="3756825" cy="63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dirty="0" err="1" smtClean="0"/>
              <a:t>Ms</a:t>
            </a:r>
            <a:r>
              <a:rPr lang="ca-ES" dirty="0" smtClean="0"/>
              <a:t>: “</a:t>
            </a:r>
            <a:r>
              <a:rPr lang="ca-ES" dirty="0" err="1" smtClean="0"/>
              <a:t>ablus</a:t>
            </a:r>
            <a:r>
              <a:rPr lang="ca-ES" dirty="0" smtClean="0"/>
              <a:t> colons”</a:t>
            </a:r>
            <a:r>
              <a:rPr lang="en-GB" dirty="0" smtClean="0"/>
              <a:t> </a:t>
            </a:r>
            <a:endParaRPr lang="ca-ES" dirty="0"/>
          </a:p>
        </p:txBody>
      </p:sp>
      <p:pic>
        <p:nvPicPr>
          <p:cNvPr id="8" name="Imagen 7" descr="Platanthera_bifolia_-_Köhler–s_Medizinal-Pflanzen-24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23" y="3008923"/>
            <a:ext cx="2246924" cy="321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4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Esquema de treball</a:t>
            </a:r>
            <a:endParaRPr lang="ca-ES" dirty="0"/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466650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564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A</a:t>
            </a:r>
            <a:r>
              <a:rPr lang="ca-ES" dirty="0" smtClean="0"/>
              <a:t>. Errors i encerts (alguns) </a:t>
            </a:r>
            <a:endParaRPr lang="ca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73723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/>
              <a:t>Arnau de Vilanova, </a:t>
            </a:r>
            <a:r>
              <a:rPr lang="ca-ES" i="1" dirty="0" smtClean="0"/>
              <a:t>Regiment de sanitat</a:t>
            </a:r>
            <a:endParaRPr lang="ca-ES" i="1" dirty="0"/>
          </a:p>
        </p:txBody>
      </p:sp>
      <p:sp>
        <p:nvSpPr>
          <p:cNvPr id="4" name="Elipse 3"/>
          <p:cNvSpPr/>
          <p:nvPr/>
        </p:nvSpPr>
        <p:spPr>
          <a:xfrm>
            <a:off x="332154" y="2697283"/>
            <a:ext cx="2588845" cy="2440356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a-ES" sz="2400" dirty="0" smtClean="0">
                <a:solidFill>
                  <a:schemeClr val="tx2"/>
                </a:solidFill>
              </a:rPr>
              <a:t>Exemple 1: error de definició</a:t>
            </a:r>
            <a:endParaRPr lang="ca-ES" sz="2400" dirty="0">
              <a:solidFill>
                <a:schemeClr val="tx2"/>
              </a:solidFill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180861" y="2082798"/>
            <a:ext cx="5394570" cy="1639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i="1" dirty="0" smtClean="0"/>
              <a:t>“Nota</a:t>
            </a:r>
            <a:r>
              <a:rPr lang="ca-ES" i="1" dirty="0"/>
              <a:t>: De </a:t>
            </a:r>
            <a:r>
              <a:rPr lang="ca-ES" i="1" dirty="0" err="1"/>
              <a:t>présecs</a:t>
            </a:r>
            <a:r>
              <a:rPr lang="ca-ES" i="1" dirty="0"/>
              <a:t> e </a:t>
            </a:r>
            <a:r>
              <a:rPr lang="ca-ES" i="1" dirty="0" err="1"/>
              <a:t>d’amprésecs</a:t>
            </a:r>
            <a:r>
              <a:rPr lang="ca-ES" i="1" dirty="0"/>
              <a:t> </a:t>
            </a:r>
            <a:endParaRPr lang="en-GB" dirty="0"/>
          </a:p>
          <a:p>
            <a:pPr marL="0" indent="0">
              <a:buNone/>
            </a:pPr>
            <a:r>
              <a:rPr lang="ca-ES" dirty="0"/>
              <a:t>So </a:t>
            </a:r>
            <a:r>
              <a:rPr lang="ca-ES" dirty="0" err="1"/>
              <a:t>matex</a:t>
            </a:r>
            <a:r>
              <a:rPr lang="ca-ES" dirty="0"/>
              <a:t> que dit </a:t>
            </a:r>
            <a:r>
              <a:rPr lang="ca-ES" dirty="0" err="1"/>
              <a:t>avem</a:t>
            </a:r>
            <a:r>
              <a:rPr lang="ca-ES" dirty="0"/>
              <a:t> de figues e de </a:t>
            </a:r>
            <a:r>
              <a:rPr lang="ca-ES" dirty="0" err="1"/>
              <a:t>raÿms</a:t>
            </a:r>
            <a:r>
              <a:rPr lang="ca-ES" dirty="0"/>
              <a:t>, se deu entendre de </a:t>
            </a:r>
            <a:r>
              <a:rPr lang="ca-ES" b="1" dirty="0" err="1"/>
              <a:t>présecs</a:t>
            </a:r>
            <a:r>
              <a:rPr lang="ca-ES" b="1" dirty="0"/>
              <a:t> e </a:t>
            </a:r>
            <a:r>
              <a:rPr lang="ca-ES" b="1" dirty="0" err="1" smtClean="0"/>
              <a:t>d’amprésecs</a:t>
            </a:r>
            <a:r>
              <a:rPr lang="ca-ES" b="1" dirty="0" smtClean="0"/>
              <a:t>”</a:t>
            </a:r>
            <a:r>
              <a:rPr lang="ca-ES" dirty="0" smtClean="0"/>
              <a:t> </a:t>
            </a:r>
            <a:r>
              <a:rPr lang="ca-ES" dirty="0"/>
              <a:t>(10.13</a:t>
            </a:r>
            <a:r>
              <a:rPr lang="ca-ES" dirty="0" smtClean="0"/>
              <a:t>). Ms. M</a:t>
            </a:r>
            <a:r>
              <a:rPr lang="en-GB" dirty="0" smtClean="0"/>
              <a:t> </a:t>
            </a:r>
            <a:endParaRPr lang="ca-ES" i="1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3180861" y="3917461"/>
            <a:ext cx="5394570" cy="2364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i="1" dirty="0" smtClean="0"/>
              <a:t>“Préssecs </a:t>
            </a:r>
            <a:r>
              <a:rPr lang="ca-ES" i="1" dirty="0"/>
              <a:t>e </a:t>
            </a:r>
            <a:r>
              <a:rPr lang="ca-ES" b="1" i="1" dirty="0" err="1"/>
              <a:t>ampréssechs</a:t>
            </a:r>
            <a:r>
              <a:rPr lang="ca-ES" b="1" i="1" dirty="0"/>
              <a:t>, so són </a:t>
            </a:r>
            <a:r>
              <a:rPr lang="ca-ES" b="1" i="1" dirty="0" err="1" smtClean="0"/>
              <a:t>albercochs</a:t>
            </a:r>
            <a:endParaRPr lang="en-GB" dirty="0"/>
          </a:p>
          <a:p>
            <a:pPr marL="0" indent="0">
              <a:buNone/>
            </a:pPr>
            <a:r>
              <a:rPr lang="ca-ES" dirty="0" err="1" smtClean="0"/>
              <a:t>Assò</a:t>
            </a:r>
            <a:r>
              <a:rPr lang="ca-ES" dirty="0" smtClean="0"/>
              <a:t> </a:t>
            </a:r>
            <a:r>
              <a:rPr lang="ca-ES" dirty="0" err="1"/>
              <a:t>matex</a:t>
            </a:r>
            <a:r>
              <a:rPr lang="ca-ES" dirty="0"/>
              <a:t> que dit havem de figues e de </a:t>
            </a:r>
            <a:r>
              <a:rPr lang="ca-ES" dirty="0" err="1"/>
              <a:t>rahïms</a:t>
            </a:r>
            <a:r>
              <a:rPr lang="ca-ES" dirty="0"/>
              <a:t>, se deu entendre </a:t>
            </a:r>
            <a:r>
              <a:rPr lang="ca-ES" b="1" dirty="0"/>
              <a:t>de </a:t>
            </a:r>
            <a:r>
              <a:rPr lang="ca-ES" b="1" dirty="0" err="1"/>
              <a:t>préssechs</a:t>
            </a:r>
            <a:r>
              <a:rPr lang="ca-ES" b="1" dirty="0"/>
              <a:t> o </a:t>
            </a:r>
            <a:r>
              <a:rPr lang="ca-ES" b="1" dirty="0" err="1" smtClean="0"/>
              <a:t>d'elbarcochs</a:t>
            </a:r>
            <a:r>
              <a:rPr lang="ca-ES" b="1" dirty="0" smtClean="0"/>
              <a:t>”</a:t>
            </a:r>
            <a:r>
              <a:rPr lang="ca-ES" dirty="0" smtClean="0"/>
              <a:t> </a:t>
            </a:r>
            <a:r>
              <a:rPr lang="ca-ES" dirty="0"/>
              <a:t>(</a:t>
            </a:r>
            <a:r>
              <a:rPr lang="ca-ES" dirty="0" err="1"/>
              <a:t>f</a:t>
            </a:r>
            <a:r>
              <a:rPr lang="ca-ES" dirty="0"/>
              <a:t>. 20v) </a:t>
            </a:r>
            <a:r>
              <a:rPr lang="ca-ES" dirty="0" smtClean="0"/>
              <a:t>Ms. 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5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6-09-17 a les 13.42.5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718"/>
            <a:ext cx="9144000" cy="6091488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67198" y="3200233"/>
            <a:ext cx="8229600" cy="3090226"/>
          </a:xfrm>
        </p:spPr>
        <p:txBody>
          <a:bodyPr>
            <a:noAutofit/>
          </a:bodyPr>
          <a:lstStyle/>
          <a:p>
            <a:r>
              <a:rPr lang="ca-ES" sz="3400" dirty="0" smtClean="0">
                <a:solidFill>
                  <a:schemeClr val="tx1"/>
                </a:solidFill>
                <a:latin typeface="+mn-lt"/>
              </a:rPr>
              <a:t>Eduard Feliu (2009): “</a:t>
            </a:r>
            <a:r>
              <a:rPr lang="ca-ES" sz="3400" dirty="0" err="1" smtClean="0">
                <a:solidFill>
                  <a:schemeClr val="tx1"/>
                </a:solidFill>
                <a:latin typeface="+mn-lt"/>
              </a:rPr>
              <a:t>l’ampréssec</a:t>
            </a:r>
            <a:r>
              <a:rPr lang="ca-ES" sz="3400" dirty="0" smtClean="0">
                <a:solidFill>
                  <a:schemeClr val="tx1"/>
                </a:solidFill>
                <a:latin typeface="+mn-lt"/>
              </a:rPr>
              <a:t> era, certament, l’albercoc, però ja havia estat emprat més de 50 anys abans, en 1244, per </a:t>
            </a:r>
            <a:r>
              <a:rPr lang="ca-ES" sz="3400" dirty="0" err="1" smtClean="0">
                <a:solidFill>
                  <a:schemeClr val="tx1"/>
                </a:solidFill>
                <a:latin typeface="+mn-lt"/>
              </a:rPr>
              <a:t>Mossé</a:t>
            </a:r>
            <a:r>
              <a:rPr lang="ca-ES" sz="3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a-ES" sz="3400" dirty="0" err="1" smtClean="0">
                <a:solidFill>
                  <a:schemeClr val="tx1"/>
                </a:solidFill>
                <a:latin typeface="+mn-lt"/>
              </a:rPr>
              <a:t>ibn</a:t>
            </a:r>
            <a:r>
              <a:rPr lang="ca-ES" sz="3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a-ES" sz="3400" dirty="0" err="1" smtClean="0">
                <a:solidFill>
                  <a:schemeClr val="tx1"/>
                </a:solidFill>
                <a:latin typeface="+mn-lt"/>
              </a:rPr>
              <a:t>Tibbon</a:t>
            </a:r>
            <a:r>
              <a:rPr lang="ca-ES" sz="3400" dirty="0" smtClean="0">
                <a:solidFill>
                  <a:schemeClr val="tx1"/>
                </a:solidFill>
                <a:latin typeface="+mn-lt"/>
              </a:rPr>
              <a:t> en traduir el </a:t>
            </a:r>
            <a:r>
              <a:rPr lang="ca-ES" sz="3400" i="1" dirty="0" smtClean="0">
                <a:solidFill>
                  <a:schemeClr val="tx1"/>
                </a:solidFill>
                <a:latin typeface="+mn-lt"/>
              </a:rPr>
              <a:t>Regiment de sanitat </a:t>
            </a:r>
            <a:r>
              <a:rPr lang="ca-ES" sz="3400" dirty="0" smtClean="0">
                <a:solidFill>
                  <a:schemeClr val="tx1"/>
                </a:solidFill>
                <a:latin typeface="+mn-lt"/>
              </a:rPr>
              <a:t>de </a:t>
            </a:r>
            <a:r>
              <a:rPr lang="ca-ES" sz="3400" dirty="0" err="1" smtClean="0">
                <a:solidFill>
                  <a:schemeClr val="tx1"/>
                </a:solidFill>
                <a:latin typeface="+mn-lt"/>
              </a:rPr>
              <a:t>Maimònides</a:t>
            </a:r>
            <a:r>
              <a:rPr lang="ca-ES" sz="3400" dirty="0">
                <a:solidFill>
                  <a:schemeClr val="tx1"/>
                </a:solidFill>
                <a:latin typeface="+mn-lt"/>
              </a:rPr>
              <a:t> </a:t>
            </a:r>
            <a:r>
              <a:rPr lang="ca-ES" sz="3400" dirty="0" smtClean="0">
                <a:solidFill>
                  <a:schemeClr val="tx1"/>
                </a:solidFill>
                <a:latin typeface="+mn-lt"/>
              </a:rPr>
              <a:t>de l’àrab a l’hebreu (...)”</a:t>
            </a:r>
            <a:endParaRPr lang="ca-ES" sz="3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87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457200" y="1213338"/>
            <a:ext cx="8229600" cy="773723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/>
              <a:t>Arnau de Vilanova, </a:t>
            </a:r>
            <a:r>
              <a:rPr lang="ca-ES" i="1" dirty="0" smtClean="0"/>
              <a:t>Regiment de sanitat</a:t>
            </a:r>
            <a:endParaRPr lang="ca-ES" i="1" dirty="0"/>
          </a:p>
        </p:txBody>
      </p:sp>
      <p:sp>
        <p:nvSpPr>
          <p:cNvPr id="5" name="Elipse 4"/>
          <p:cNvSpPr/>
          <p:nvPr/>
        </p:nvSpPr>
        <p:spPr>
          <a:xfrm>
            <a:off x="371232" y="2325077"/>
            <a:ext cx="2510692" cy="2461845"/>
          </a:xfrm>
          <a:prstGeom prst="ellipse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a-ES" sz="2400" dirty="0" smtClean="0">
                <a:solidFill>
                  <a:schemeClr val="tx2"/>
                </a:solidFill>
              </a:rPr>
              <a:t>Exemple 2: prudència dels lexicògrafs</a:t>
            </a:r>
            <a:endParaRPr lang="ca-ES" sz="2400" dirty="0">
              <a:solidFill>
                <a:schemeClr val="tx2"/>
              </a:solidFill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4659924" y="2725615"/>
            <a:ext cx="3155462" cy="773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a-ES" dirty="0" smtClean="0"/>
              <a:t>“</a:t>
            </a:r>
            <a:r>
              <a:rPr lang="ca-ES" dirty="0" err="1" smtClean="0"/>
              <a:t>violària</a:t>
            </a:r>
            <a:r>
              <a:rPr lang="ca-ES" dirty="0" smtClean="0"/>
              <a:t>” (18.5)</a:t>
            </a:r>
            <a:endParaRPr lang="ca-ES" i="1" dirty="0"/>
          </a:p>
        </p:txBody>
      </p:sp>
    </p:spTree>
    <p:extLst>
      <p:ext uri="{BB962C8B-B14F-4D97-AF65-F5344CB8AC3E}">
        <p14:creationId xmlns:p14="http://schemas.microsoft.com/office/powerpoint/2010/main" val="185727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Claridad.thmx</Template>
  <TotalTime>372</TotalTime>
  <Words>1154</Words>
  <Application>Microsoft Office PowerPoint</Application>
  <PresentationFormat>Presentació en pantalla (4:3)</PresentationFormat>
  <Paragraphs>115</Paragraphs>
  <Slides>33</Slides>
  <Notes>0</Notes>
  <HiddenSlides>0</HiddenSlides>
  <MMClips>0</MMClips>
  <ScaleCrop>false</ScaleCrop>
  <HeadingPairs>
    <vt:vector size="8" baseType="variant">
      <vt:variant>
        <vt:lpstr>Tipus de lletra utilitzats</vt:lpstr>
      </vt:variant>
      <vt:variant>
        <vt:i4>2</vt:i4>
      </vt:variant>
      <vt:variant>
        <vt:lpstr>Tema</vt:lpstr>
      </vt:variant>
      <vt:variant>
        <vt:i4>1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Claridad</vt:lpstr>
      <vt:lpstr>Documento</vt:lpstr>
      <vt:lpstr>Errors d’edició, dels manuscrits als diccionaris. Exemples sobretot de misser Joan </vt:lpstr>
      <vt:lpstr>Fonts primàries</vt:lpstr>
      <vt:lpstr>Fonts lexicogràfiques</vt:lpstr>
      <vt:lpstr>Repertoris de substàncies medicinals i altres</vt:lpstr>
      <vt:lpstr>Error de comprensió = error d’edició</vt:lpstr>
      <vt:lpstr>Esquema de treball</vt:lpstr>
      <vt:lpstr>A. Errors i encerts (alguns) </vt:lpstr>
      <vt:lpstr>Eduard Feliu (2009): “l’ampréssec era, certament, l’albercoc, però ja havia estat emprat més de 50 anys abans, en 1244, per Mossé ibn Tibbon en traduir el Regiment de sanitat de Maimònides de l’àrab a l’hebreu (...)”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B. Exclusions i errors de definició</vt:lpstr>
      <vt:lpstr>Apartat 2. Terminologia no inclosa</vt:lpstr>
      <vt:lpstr>Apartat 2. Neologismes que no ho són</vt:lpstr>
      <vt:lpstr>Presentació del PowerPoint</vt:lpstr>
      <vt:lpstr>Apartat 2. Lema recollit, significat incomplet</vt:lpstr>
      <vt:lpstr>Apartat 2. Neologisme, significat incomplet</vt:lpstr>
      <vt:lpstr>Presentació del PowerPoint</vt:lpstr>
      <vt:lpstr>Formes per resoldre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Errors d’edició, dels manuscrits als diccionaris: exemples d’Arnau de Vilanova, misser Joan  i altres obres mèdiques medievals</dc:title>
  <dc:creator>Antonia Carre</dc:creator>
  <cp:lastModifiedBy>Lola Badia Pamies</cp:lastModifiedBy>
  <cp:revision>91</cp:revision>
  <dcterms:created xsi:type="dcterms:W3CDTF">2016-09-17T10:46:54Z</dcterms:created>
  <dcterms:modified xsi:type="dcterms:W3CDTF">2017-04-06T10:52:42Z</dcterms:modified>
</cp:coreProperties>
</file>