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4" r:id="rId3"/>
    <p:sldId id="274" r:id="rId4"/>
    <p:sldId id="269" r:id="rId5"/>
    <p:sldId id="273" r:id="rId6"/>
    <p:sldId id="275" r:id="rId7"/>
    <p:sldId id="272" r:id="rId8"/>
    <p:sldId id="270" r:id="rId9"/>
    <p:sldId id="271" r:id="rId10"/>
    <p:sldId id="276" r:id="rId11"/>
    <p:sldId id="258" r:id="rId12"/>
    <p:sldId id="282" r:id="rId13"/>
    <p:sldId id="284" r:id="rId14"/>
    <p:sldId id="286" r:id="rId15"/>
    <p:sldId id="261" r:id="rId16"/>
    <p:sldId id="291" r:id="rId17"/>
    <p:sldId id="285" r:id="rId18"/>
    <p:sldId id="290" r:id="rId19"/>
    <p:sldId id="260" r:id="rId20"/>
    <p:sldId id="292" r:id="rId21"/>
    <p:sldId id="277" r:id="rId22"/>
    <p:sldId id="293" r:id="rId23"/>
    <p:sldId id="257" r:id="rId24"/>
    <p:sldId id="294" r:id="rId25"/>
    <p:sldId id="278" r:id="rId26"/>
    <p:sldId id="267" r:id="rId27"/>
    <p:sldId id="266" r:id="rId28"/>
    <p:sldId id="262" r:id="rId29"/>
    <p:sldId id="268" r:id="rId30"/>
    <p:sldId id="289" r:id="rId31"/>
    <p:sldId id="263" r:id="rId32"/>
    <p:sldId id="279" r:id="rId33"/>
    <p:sldId id="280" r:id="rId34"/>
    <p:sldId id="281" r:id="rId35"/>
    <p:sldId id="288" r:id="rId36"/>
    <p:sldId id="287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B2D"/>
    <a:srgbClr val="C6A13A"/>
    <a:srgbClr val="B1CA36"/>
    <a:srgbClr val="CDF40C"/>
    <a:srgbClr val="F0A010"/>
    <a:srgbClr val="D581BD"/>
    <a:srgbClr val="DF5DF9"/>
    <a:srgbClr val="DE78CB"/>
    <a:srgbClr val="0099CC"/>
    <a:srgbClr val="812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5" autoAdjust="0"/>
    <p:restoredTop sz="94575" autoAdjust="0"/>
  </p:normalViewPr>
  <p:slideViewPr>
    <p:cSldViewPr>
      <p:cViewPr>
        <p:scale>
          <a:sx n="73" d="100"/>
          <a:sy n="73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26961-61D3-49E6-8DAE-CA9A389A03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FADE8A-C784-45BC-9BCC-5EB29D8555B8}">
      <dgm:prSet phldrT="[Texto]"/>
      <dgm:spPr/>
      <dgm:t>
        <a:bodyPr/>
        <a:lstStyle/>
        <a:p>
          <a:r>
            <a:rPr lang="es-ES" dirty="0" smtClean="0"/>
            <a:t>Pere </a:t>
          </a:r>
          <a:r>
            <a:rPr lang="es-ES" dirty="0" err="1" smtClean="0"/>
            <a:t>March</a:t>
          </a:r>
          <a:r>
            <a:rPr lang="es-ES" dirty="0" smtClean="0"/>
            <a:t> </a:t>
          </a:r>
        </a:p>
        <a:p>
          <a:r>
            <a:rPr lang="es-ES" dirty="0" smtClean="0"/>
            <a:t>(s. XIII?)</a:t>
          </a:r>
          <a:endParaRPr lang="es-ES" dirty="0"/>
        </a:p>
      </dgm:t>
    </dgm:pt>
    <dgm:pt modelId="{F818D89A-B780-459C-B4A0-FB10E1B1538E}" type="parTrans" cxnId="{9257E3BA-9465-4430-9B5B-0B5326144D23}">
      <dgm:prSet/>
      <dgm:spPr/>
      <dgm:t>
        <a:bodyPr/>
        <a:lstStyle/>
        <a:p>
          <a:endParaRPr lang="es-ES"/>
        </a:p>
      </dgm:t>
    </dgm:pt>
    <dgm:pt modelId="{DFFDCA6D-90A6-4C40-8074-E85EB76797C0}" type="sibTrans" cxnId="{9257E3BA-9465-4430-9B5B-0B5326144D23}">
      <dgm:prSet/>
      <dgm:spPr/>
      <dgm:t>
        <a:bodyPr/>
        <a:lstStyle/>
        <a:p>
          <a:endParaRPr lang="es-ES"/>
        </a:p>
      </dgm:t>
    </dgm:pt>
    <dgm:pt modelId="{C942C1A7-2476-4A02-B7DB-C72715068FCD}">
      <dgm:prSet phldrT="[Texto]"/>
      <dgm:spPr/>
      <dgm:t>
        <a:bodyPr/>
        <a:lstStyle/>
        <a:p>
          <a:r>
            <a:rPr lang="es-ES" dirty="0" smtClean="0"/>
            <a:t>Jordi de </a:t>
          </a:r>
          <a:r>
            <a:rPr lang="es-ES" dirty="0" err="1" smtClean="0"/>
            <a:t>Sant</a:t>
          </a:r>
          <a:r>
            <a:rPr lang="es-ES" dirty="0" smtClean="0"/>
            <a:t> Jordi </a:t>
          </a:r>
        </a:p>
        <a:p>
          <a:r>
            <a:rPr lang="es-ES" dirty="0" smtClean="0"/>
            <a:t>(s. XIII?)</a:t>
          </a:r>
          <a:endParaRPr lang="es-ES" dirty="0"/>
        </a:p>
      </dgm:t>
    </dgm:pt>
    <dgm:pt modelId="{BCB487A4-9886-41F9-9F2E-5E0A6C3E952B}" type="parTrans" cxnId="{DE040A78-D276-40EF-8BFE-2A511D26676D}">
      <dgm:prSet/>
      <dgm:spPr/>
      <dgm:t>
        <a:bodyPr/>
        <a:lstStyle/>
        <a:p>
          <a:endParaRPr lang="es-ES"/>
        </a:p>
      </dgm:t>
    </dgm:pt>
    <dgm:pt modelId="{352FD30D-5272-4DCB-99DA-24B97153A002}" type="sibTrans" cxnId="{DE040A78-D276-40EF-8BFE-2A511D26676D}">
      <dgm:prSet/>
      <dgm:spPr/>
      <dgm:t>
        <a:bodyPr/>
        <a:lstStyle/>
        <a:p>
          <a:endParaRPr lang="es-ES"/>
        </a:p>
      </dgm:t>
    </dgm:pt>
    <dgm:pt modelId="{0AD4C93A-E9E7-47C1-8169-19C46E681A57}">
      <dgm:prSet phldrT="[Texto]"/>
      <dgm:spPr/>
      <dgm:t>
        <a:bodyPr/>
        <a:lstStyle/>
        <a:p>
          <a:r>
            <a:rPr lang="es-ES" dirty="0" smtClean="0"/>
            <a:t>Petrarca</a:t>
          </a:r>
          <a:endParaRPr lang="es-ES" dirty="0"/>
        </a:p>
      </dgm:t>
    </dgm:pt>
    <dgm:pt modelId="{CE7FCB50-E2D6-47CB-9BEE-772D41DB0670}" type="parTrans" cxnId="{3C09E5CB-1A31-4F0A-90D3-95969F08362A}">
      <dgm:prSet/>
      <dgm:spPr/>
      <dgm:t>
        <a:bodyPr/>
        <a:lstStyle/>
        <a:p>
          <a:endParaRPr lang="es-ES"/>
        </a:p>
      </dgm:t>
    </dgm:pt>
    <dgm:pt modelId="{FDC4809C-2C0E-4D66-8286-4C274DB0D602}" type="sibTrans" cxnId="{3C09E5CB-1A31-4F0A-90D3-95969F08362A}">
      <dgm:prSet/>
      <dgm:spPr/>
      <dgm:t>
        <a:bodyPr/>
        <a:lstStyle/>
        <a:p>
          <a:endParaRPr lang="es-ES"/>
        </a:p>
      </dgm:t>
    </dgm:pt>
    <dgm:pt modelId="{5A5C07ED-3DBA-4A38-9262-0AEF656EECC1}" type="pres">
      <dgm:prSet presAssocID="{A6726961-61D3-49E6-8DAE-CA9A389A033D}" presName="Name0" presStyleCnt="0">
        <dgm:presLayoutVars>
          <dgm:dir/>
          <dgm:animLvl val="lvl"/>
          <dgm:resizeHandles val="exact"/>
        </dgm:presLayoutVars>
      </dgm:prSet>
      <dgm:spPr/>
    </dgm:pt>
    <dgm:pt modelId="{F7293C0A-A443-4D72-807D-00C51286A142}" type="pres">
      <dgm:prSet presAssocID="{02FADE8A-C784-45BC-9BCC-5EB29D8555B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65B300-9F21-4E45-961A-FA030A1142D9}" type="pres">
      <dgm:prSet presAssocID="{DFFDCA6D-90A6-4C40-8074-E85EB76797C0}" presName="parTxOnlySpace" presStyleCnt="0"/>
      <dgm:spPr/>
    </dgm:pt>
    <dgm:pt modelId="{AED8879B-54F3-4F0F-8C8D-C38866F65A59}" type="pres">
      <dgm:prSet presAssocID="{C942C1A7-2476-4A02-B7DB-C72715068F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6CD76-B5EF-4055-9268-5E5DCD6D9193}" type="pres">
      <dgm:prSet presAssocID="{352FD30D-5272-4DCB-99DA-24B97153A002}" presName="parTxOnlySpace" presStyleCnt="0"/>
      <dgm:spPr/>
    </dgm:pt>
    <dgm:pt modelId="{29320DB2-805C-495E-8822-0639B31A930B}" type="pres">
      <dgm:prSet presAssocID="{0AD4C93A-E9E7-47C1-8169-19C46E681A5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C87551-5727-4F67-8903-ADB10E2F28E1}" type="presOf" srcId="{A6726961-61D3-49E6-8DAE-CA9A389A033D}" destId="{5A5C07ED-3DBA-4A38-9262-0AEF656EECC1}" srcOrd="0" destOrd="0" presId="urn:microsoft.com/office/officeart/2005/8/layout/chevron1"/>
    <dgm:cxn modelId="{CFF0497F-C59F-48D9-AA6B-D83A758F5681}" type="presOf" srcId="{0AD4C93A-E9E7-47C1-8169-19C46E681A57}" destId="{29320DB2-805C-495E-8822-0639B31A930B}" srcOrd="0" destOrd="0" presId="urn:microsoft.com/office/officeart/2005/8/layout/chevron1"/>
    <dgm:cxn modelId="{3C09E5CB-1A31-4F0A-90D3-95969F08362A}" srcId="{A6726961-61D3-49E6-8DAE-CA9A389A033D}" destId="{0AD4C93A-E9E7-47C1-8169-19C46E681A57}" srcOrd="2" destOrd="0" parTransId="{CE7FCB50-E2D6-47CB-9BEE-772D41DB0670}" sibTransId="{FDC4809C-2C0E-4D66-8286-4C274DB0D602}"/>
    <dgm:cxn modelId="{94F7DEE9-80D8-4465-8121-C3C881CF1DB9}" type="presOf" srcId="{02FADE8A-C784-45BC-9BCC-5EB29D8555B8}" destId="{F7293C0A-A443-4D72-807D-00C51286A142}" srcOrd="0" destOrd="0" presId="urn:microsoft.com/office/officeart/2005/8/layout/chevron1"/>
    <dgm:cxn modelId="{4742CA8C-0BFA-4F8E-AD55-C80D5434D46F}" type="presOf" srcId="{C942C1A7-2476-4A02-B7DB-C72715068FCD}" destId="{AED8879B-54F3-4F0F-8C8D-C38866F65A59}" srcOrd="0" destOrd="0" presId="urn:microsoft.com/office/officeart/2005/8/layout/chevron1"/>
    <dgm:cxn modelId="{9257E3BA-9465-4430-9B5B-0B5326144D23}" srcId="{A6726961-61D3-49E6-8DAE-CA9A389A033D}" destId="{02FADE8A-C784-45BC-9BCC-5EB29D8555B8}" srcOrd="0" destOrd="0" parTransId="{F818D89A-B780-459C-B4A0-FB10E1B1538E}" sibTransId="{DFFDCA6D-90A6-4C40-8074-E85EB76797C0}"/>
    <dgm:cxn modelId="{DE040A78-D276-40EF-8BFE-2A511D26676D}" srcId="{A6726961-61D3-49E6-8DAE-CA9A389A033D}" destId="{C942C1A7-2476-4A02-B7DB-C72715068FCD}" srcOrd="1" destOrd="0" parTransId="{BCB487A4-9886-41F9-9F2E-5E0A6C3E952B}" sibTransId="{352FD30D-5272-4DCB-99DA-24B97153A002}"/>
    <dgm:cxn modelId="{541764A9-BC79-4BE4-AB6C-3B29EA6C43F2}" type="presParOf" srcId="{5A5C07ED-3DBA-4A38-9262-0AEF656EECC1}" destId="{F7293C0A-A443-4D72-807D-00C51286A142}" srcOrd="0" destOrd="0" presId="urn:microsoft.com/office/officeart/2005/8/layout/chevron1"/>
    <dgm:cxn modelId="{9B5CA334-14AE-4EB5-BAFF-3680A7168CA7}" type="presParOf" srcId="{5A5C07ED-3DBA-4A38-9262-0AEF656EECC1}" destId="{E965B300-9F21-4E45-961A-FA030A1142D9}" srcOrd="1" destOrd="0" presId="urn:microsoft.com/office/officeart/2005/8/layout/chevron1"/>
    <dgm:cxn modelId="{075BFBED-0C6F-4E45-9152-64D927488713}" type="presParOf" srcId="{5A5C07ED-3DBA-4A38-9262-0AEF656EECC1}" destId="{AED8879B-54F3-4F0F-8C8D-C38866F65A59}" srcOrd="2" destOrd="0" presId="urn:microsoft.com/office/officeart/2005/8/layout/chevron1"/>
    <dgm:cxn modelId="{1AD1A505-3897-431A-B63A-5FE2C998E955}" type="presParOf" srcId="{5A5C07ED-3DBA-4A38-9262-0AEF656EECC1}" destId="{AE66CD76-B5EF-4055-9268-5E5DCD6D9193}" srcOrd="3" destOrd="0" presId="urn:microsoft.com/office/officeart/2005/8/layout/chevron1"/>
    <dgm:cxn modelId="{5F5DC45B-63F9-47AB-959D-303A1616A437}" type="presParOf" srcId="{5A5C07ED-3DBA-4A38-9262-0AEF656EECC1}" destId="{29320DB2-805C-495E-8822-0639B31A93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121B1-FAE9-4E2F-8C34-397F35D7D30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5CFFE7-DAB9-426A-824E-36AFEE97F7F9}">
      <dgm:prSet phldrT="[Texto]"/>
      <dgm:spPr/>
      <dgm:t>
        <a:bodyPr/>
        <a:lstStyle/>
        <a:p>
          <a:r>
            <a:rPr lang="es-ES" dirty="0" smtClean="0"/>
            <a:t>Joan Andrés</a:t>
          </a:r>
          <a:endParaRPr lang="es-ES" dirty="0"/>
        </a:p>
      </dgm:t>
    </dgm:pt>
    <dgm:pt modelId="{58FFEDE9-D9B9-49B0-9D00-09477A8ED2A5}" type="parTrans" cxnId="{6AF3E036-9DA3-4998-BC51-DA6410E8B9F3}">
      <dgm:prSet/>
      <dgm:spPr/>
      <dgm:t>
        <a:bodyPr/>
        <a:lstStyle/>
        <a:p>
          <a:endParaRPr lang="es-ES"/>
        </a:p>
      </dgm:t>
    </dgm:pt>
    <dgm:pt modelId="{C6CF90C9-FD43-4562-BA8B-B44539B68F06}" type="sibTrans" cxnId="{6AF3E036-9DA3-4998-BC51-DA6410E8B9F3}">
      <dgm:prSet/>
      <dgm:spPr/>
      <dgm:t>
        <a:bodyPr/>
        <a:lstStyle/>
        <a:p>
          <a:endParaRPr lang="es-ES"/>
        </a:p>
      </dgm:t>
    </dgm:pt>
    <dgm:pt modelId="{389EDFBD-319F-4ECA-B54B-80BAB3C79B66}" type="pres">
      <dgm:prSet presAssocID="{DAB121B1-FAE9-4E2F-8C34-397F35D7D3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4256F4-744A-4900-A43A-1B0608532779}" type="pres">
      <dgm:prSet presAssocID="{8C5CFFE7-DAB9-426A-824E-36AFEE97F7F9}" presName="Name5" presStyleLbl="vennNode1" presStyleIdx="0" presStyleCnt="1" custLinFactNeighborX="3304" custLinFactNeighborY="-20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001E65-66C2-49EA-B62D-62E9E2A00A5B}" type="presOf" srcId="{DAB121B1-FAE9-4E2F-8C34-397F35D7D304}" destId="{389EDFBD-319F-4ECA-B54B-80BAB3C79B66}" srcOrd="0" destOrd="0" presId="urn:microsoft.com/office/officeart/2005/8/layout/venn3"/>
    <dgm:cxn modelId="{6AF3E036-9DA3-4998-BC51-DA6410E8B9F3}" srcId="{DAB121B1-FAE9-4E2F-8C34-397F35D7D304}" destId="{8C5CFFE7-DAB9-426A-824E-36AFEE97F7F9}" srcOrd="0" destOrd="0" parTransId="{58FFEDE9-D9B9-49B0-9D00-09477A8ED2A5}" sibTransId="{C6CF90C9-FD43-4562-BA8B-B44539B68F06}"/>
    <dgm:cxn modelId="{217B1F3F-82BC-4F13-B408-C8CE3A91873F}" type="presOf" srcId="{8C5CFFE7-DAB9-426A-824E-36AFEE97F7F9}" destId="{854256F4-744A-4900-A43A-1B0608532779}" srcOrd="0" destOrd="0" presId="urn:microsoft.com/office/officeart/2005/8/layout/venn3"/>
    <dgm:cxn modelId="{E2ABF24F-6A2F-45AA-BEF9-AE9AED334917}" type="presParOf" srcId="{389EDFBD-319F-4ECA-B54B-80BAB3C79B66}" destId="{854256F4-744A-4900-A43A-1B0608532779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91E3-FDD0-415D-9B5C-04E84469DBF6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3AEC5-3FA2-499B-AEE7-8A1F8080C5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60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AEC5-3FA2-499B-AEE7-8A1F8080C5AC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C853A2-32CD-4F94-92DB-8D4F2A496C99}" type="datetimeFigureOut">
              <a:rPr lang="es-ES" smtClean="0"/>
              <a:pPr/>
              <a:t>07/12/2020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BFF37E-E97F-4806-A62F-7EFF4AF02A2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1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858180" cy="3500462"/>
          </a:xfr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 literatura catalana a </a:t>
            </a:r>
            <a:r>
              <a:rPr lang="es-ES" b="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Dell’origine</a:t>
            </a:r>
            <a:r>
              <a:rPr lang="es-ES" b="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, </a:t>
            </a:r>
            <a:r>
              <a:rPr lang="es-ES" b="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progressi</a:t>
            </a:r>
            <a:r>
              <a:rPr lang="es-ES" b="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e </a:t>
            </a:r>
            <a:r>
              <a:rPr lang="es-ES" b="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stato</a:t>
            </a:r>
            <a:r>
              <a:rPr lang="es-ES" b="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b="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attuale</a:t>
            </a:r>
            <a:r>
              <a:rPr lang="es-ES" b="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b="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d’ogni</a:t>
            </a:r>
            <a:r>
              <a:rPr lang="es-ES" b="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b="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letteratura</a:t>
            </a:r>
            <a:r>
              <a:rPr lang="es-ES" b="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s-ES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</a:b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de Joan Andrés i 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Morell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329362" cy="571504"/>
          </a:xfrm>
          <a:ln>
            <a:noFill/>
          </a:ln>
        </p:spPr>
        <p:txBody>
          <a:bodyPr anchor="ctr" anchorCtr="1">
            <a:normAutofit fontScale="77500" lnSpcReduction="20000"/>
          </a:bodyPr>
          <a:lstStyle/>
          <a:p>
            <a:r>
              <a:rPr lang="es-ES" sz="4800" b="1" dirty="0" smtClean="0">
                <a:solidFill>
                  <a:srgbClr val="FFC000"/>
                </a:solidFill>
              </a:rPr>
              <a:t>(1782-1799)</a:t>
            </a:r>
            <a:endParaRPr lang="es-ES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7851648" cy="1828800"/>
          </a:xfrm>
        </p:spPr>
        <p:txBody>
          <a:bodyPr>
            <a:normAutofit fontScale="90000"/>
          </a:bodyPr>
          <a:lstStyle/>
          <a:p>
            <a:pPr lvl="0" algn="l"/>
            <a:r>
              <a:rPr lang="ca-ES" sz="6000" dirty="0" smtClean="0"/>
              <a:t>Catalunya i l’origen de la literatura moderna</a:t>
            </a:r>
            <a:r>
              <a:rPr lang="es-ES" sz="6000" dirty="0" smtClean="0"/>
              <a:t/>
            </a:r>
            <a:br>
              <a:rPr lang="es-ES" sz="6000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terme</a:t>
            </a:r>
            <a:r>
              <a:rPr lang="es-ES" dirty="0" smtClean="0"/>
              <a:t> ‘</a:t>
            </a:r>
            <a:r>
              <a:rPr lang="es-ES" i="1" dirty="0" err="1" smtClean="0"/>
              <a:t>provenzale</a:t>
            </a:r>
            <a:r>
              <a:rPr lang="es-ES" dirty="0" smtClean="0"/>
              <a:t>’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 anchor="ctr" anchorCtr="1">
            <a:normAutofit fontScale="55000" lnSpcReduction="20000"/>
          </a:bodyPr>
          <a:lstStyle/>
          <a:p>
            <a:pPr algn="just" fontAlgn="t">
              <a:lnSpc>
                <a:spcPct val="170000"/>
              </a:lnSpc>
              <a:buNone/>
            </a:pPr>
            <a:r>
              <a:rPr lang="ca-ES" dirty="0" smtClean="0"/>
              <a:t>	</a:t>
            </a:r>
            <a:r>
              <a:rPr lang="ca-ES" sz="3800" dirty="0" smtClean="0"/>
              <a:t>“Noi or </a:t>
            </a:r>
            <a:r>
              <a:rPr lang="ca-ES" sz="3800" dirty="0" err="1" smtClean="0"/>
              <a:t>diciamo</a:t>
            </a:r>
            <a:r>
              <a:rPr lang="ca-ES" sz="3800" dirty="0" smtClean="0"/>
              <a:t> </a:t>
            </a:r>
            <a:r>
              <a:rPr lang="ca-ES" sz="3800" dirty="0" err="1" smtClean="0"/>
              <a:t>provenzali</a:t>
            </a:r>
            <a:r>
              <a:rPr lang="ca-ES" sz="3800" dirty="0" smtClean="0"/>
              <a:t> i </a:t>
            </a:r>
            <a:r>
              <a:rPr lang="ca-ES" sz="3800" dirty="0" err="1" smtClean="0"/>
              <a:t>francesi</a:t>
            </a:r>
            <a:r>
              <a:rPr lang="ca-ES" sz="3800" dirty="0" smtClean="0"/>
              <a:t> del </a:t>
            </a:r>
            <a:r>
              <a:rPr lang="ca-ES" sz="3800" dirty="0" err="1" smtClean="0"/>
              <a:t>Languedoc</a:t>
            </a:r>
            <a:r>
              <a:rPr lang="ca-ES" sz="3800" dirty="0" smtClean="0"/>
              <a:t>, </a:t>
            </a:r>
            <a:r>
              <a:rPr lang="ca-ES" sz="3800" dirty="0" err="1" smtClean="0"/>
              <a:t>della</a:t>
            </a:r>
            <a:r>
              <a:rPr lang="ca-ES" sz="3800" dirty="0" smtClean="0"/>
              <a:t> </a:t>
            </a:r>
            <a:r>
              <a:rPr lang="ca-ES" sz="3800" dirty="0" err="1" smtClean="0"/>
              <a:t>Provenza</a:t>
            </a:r>
            <a:r>
              <a:rPr lang="ca-ES" sz="3800" dirty="0" smtClean="0"/>
              <a:t> e </a:t>
            </a:r>
            <a:r>
              <a:rPr lang="ca-ES" sz="3800" dirty="0" err="1" smtClean="0"/>
              <a:t>delle</a:t>
            </a:r>
            <a:r>
              <a:rPr lang="ca-ES" sz="3800" dirty="0" smtClean="0"/>
              <a:t> </a:t>
            </a:r>
            <a:r>
              <a:rPr lang="ca-ES" sz="3800" dirty="0" err="1" smtClean="0"/>
              <a:t>vicine</a:t>
            </a:r>
            <a:r>
              <a:rPr lang="ca-ES" sz="3800" dirty="0" smtClean="0"/>
              <a:t> </a:t>
            </a:r>
            <a:r>
              <a:rPr lang="ca-ES" sz="3800" dirty="0" err="1" smtClean="0"/>
              <a:t>contrade</a:t>
            </a:r>
            <a:r>
              <a:rPr lang="ca-ES" sz="3800" dirty="0" smtClean="0"/>
              <a:t>, e </a:t>
            </a:r>
            <a:r>
              <a:rPr lang="ca-ES" sz="3800" dirty="0" err="1" smtClean="0"/>
              <a:t>appelliamo</a:t>
            </a:r>
            <a:r>
              <a:rPr lang="ca-ES" sz="3800" dirty="0" smtClean="0"/>
              <a:t> </a:t>
            </a:r>
            <a:r>
              <a:rPr lang="ca-ES" sz="3800" dirty="0" err="1" smtClean="0"/>
              <a:t>provenzale</a:t>
            </a:r>
            <a:r>
              <a:rPr lang="ca-ES" sz="3800" dirty="0" smtClean="0"/>
              <a:t> la </a:t>
            </a:r>
            <a:r>
              <a:rPr lang="ca-ES" sz="3800" dirty="0" err="1" smtClean="0"/>
              <a:t>lingua</a:t>
            </a:r>
            <a:r>
              <a:rPr lang="ca-ES" sz="3800" dirty="0" smtClean="0"/>
              <a:t> </a:t>
            </a:r>
            <a:r>
              <a:rPr lang="ca-ES" sz="3800" dirty="0" err="1" smtClean="0"/>
              <a:t>che</a:t>
            </a:r>
            <a:r>
              <a:rPr lang="ca-ES" sz="3800" dirty="0" smtClean="0"/>
              <a:t> </a:t>
            </a:r>
            <a:r>
              <a:rPr lang="ca-ES" sz="3800" dirty="0" err="1" smtClean="0"/>
              <a:t>siparlavano</a:t>
            </a:r>
            <a:r>
              <a:rPr lang="ca-ES" sz="3800" dirty="0" smtClean="0"/>
              <a:t> e in </a:t>
            </a:r>
            <a:r>
              <a:rPr lang="ca-ES" sz="3800" dirty="0" err="1" smtClean="0"/>
              <a:t>cui</a:t>
            </a:r>
            <a:r>
              <a:rPr lang="ca-ES" sz="3800" dirty="0" smtClean="0"/>
              <a:t> </a:t>
            </a:r>
            <a:r>
              <a:rPr lang="ca-ES" sz="3800" dirty="0" err="1" smtClean="0"/>
              <a:t>tante</a:t>
            </a:r>
            <a:r>
              <a:rPr lang="ca-ES" sz="3800" dirty="0" smtClean="0"/>
              <a:t> </a:t>
            </a:r>
            <a:r>
              <a:rPr lang="ca-ES" sz="3800" dirty="0" err="1" smtClean="0"/>
              <a:t>composizioni</a:t>
            </a:r>
            <a:r>
              <a:rPr lang="ca-ES" sz="3800" dirty="0" smtClean="0"/>
              <a:t>, non solo di </a:t>
            </a:r>
            <a:r>
              <a:rPr lang="ca-ES" sz="3800" dirty="0" err="1" smtClean="0"/>
              <a:t>francesi</a:t>
            </a:r>
            <a:r>
              <a:rPr lang="ca-ES" sz="3800" dirty="0" smtClean="0"/>
              <a:t>, ma </a:t>
            </a:r>
            <a:r>
              <a:rPr lang="ca-ES" sz="3800" dirty="0" err="1" smtClean="0"/>
              <a:t>d’italiani</a:t>
            </a:r>
            <a:r>
              <a:rPr lang="ca-ES" sz="3800" dirty="0" smtClean="0"/>
              <a:t> </a:t>
            </a:r>
            <a:r>
              <a:rPr lang="ca-ES" sz="3800" dirty="0" err="1" smtClean="0"/>
              <a:t>eziandìo</a:t>
            </a:r>
            <a:r>
              <a:rPr lang="ca-ES" sz="3800" dirty="0" smtClean="0"/>
              <a:t>, di </a:t>
            </a:r>
            <a:r>
              <a:rPr lang="ca-ES" sz="3800" dirty="0" err="1" smtClean="0"/>
              <a:t>spagnuoli</a:t>
            </a:r>
            <a:r>
              <a:rPr lang="ca-ES" sz="3800" dirty="0" smtClean="0"/>
              <a:t> e </a:t>
            </a:r>
            <a:r>
              <a:rPr lang="ca-ES" sz="3800" dirty="0" err="1" smtClean="0"/>
              <a:t>d’inglesi</a:t>
            </a:r>
            <a:r>
              <a:rPr lang="ca-ES" sz="3800" dirty="0" smtClean="0"/>
              <a:t> si </a:t>
            </a:r>
            <a:r>
              <a:rPr lang="ca-ES" sz="3800" dirty="0" err="1" smtClean="0"/>
              <a:t>leggono</a:t>
            </a:r>
            <a:r>
              <a:rPr lang="ca-ES" sz="3800" dirty="0" smtClean="0"/>
              <a:t>; ma </a:t>
            </a:r>
            <a:r>
              <a:rPr lang="ca-ES" sz="3800" dirty="0" err="1" smtClean="0"/>
              <a:t>nei</a:t>
            </a:r>
            <a:r>
              <a:rPr lang="ca-ES" sz="3800" dirty="0" smtClean="0"/>
              <a:t> </a:t>
            </a:r>
            <a:r>
              <a:rPr lang="ca-ES" sz="3800" dirty="0" err="1" smtClean="0"/>
              <a:t>tempi</a:t>
            </a:r>
            <a:r>
              <a:rPr lang="ca-ES" sz="3800" dirty="0" smtClean="0"/>
              <a:t> </a:t>
            </a:r>
            <a:r>
              <a:rPr lang="ca-ES" sz="3800" dirty="0" err="1" smtClean="0"/>
              <a:t>più</a:t>
            </a:r>
            <a:r>
              <a:rPr lang="ca-ES" sz="3800" dirty="0" smtClean="0"/>
              <a:t> </a:t>
            </a:r>
            <a:r>
              <a:rPr lang="ca-ES" sz="3800" dirty="0" err="1" smtClean="0"/>
              <a:t>antichi</a:t>
            </a:r>
            <a:r>
              <a:rPr lang="ca-ES" sz="3800" dirty="0" smtClean="0"/>
              <a:t>, </a:t>
            </a:r>
            <a:r>
              <a:rPr lang="ca-ES" sz="3800" dirty="0" err="1" smtClean="0"/>
              <a:t>quando</a:t>
            </a:r>
            <a:r>
              <a:rPr lang="ca-ES" sz="3800" dirty="0" smtClean="0"/>
              <a:t> </a:t>
            </a:r>
            <a:r>
              <a:rPr lang="ca-ES" sz="3800" dirty="0" err="1" smtClean="0"/>
              <a:t>quella</a:t>
            </a:r>
            <a:r>
              <a:rPr lang="ca-ES" sz="3800" dirty="0" smtClean="0"/>
              <a:t> </a:t>
            </a:r>
            <a:r>
              <a:rPr lang="ca-ES" sz="3800" dirty="0" err="1" smtClean="0"/>
              <a:t>lingua</a:t>
            </a:r>
            <a:r>
              <a:rPr lang="ca-ES" sz="3800" dirty="0" smtClean="0"/>
              <a:t> e poesia era in </a:t>
            </a:r>
            <a:r>
              <a:rPr lang="ca-ES" sz="3800" dirty="0" err="1" smtClean="0"/>
              <a:t>fiore</a:t>
            </a:r>
            <a:r>
              <a:rPr lang="ca-ES" sz="3800" dirty="0" smtClean="0"/>
              <a:t>, non </a:t>
            </a:r>
            <a:r>
              <a:rPr lang="ca-ES" sz="3800" dirty="0" err="1" smtClean="0"/>
              <a:t>provenzale</a:t>
            </a:r>
            <a:r>
              <a:rPr lang="ca-ES" sz="3800" dirty="0" smtClean="0"/>
              <a:t> si </a:t>
            </a:r>
            <a:r>
              <a:rPr lang="ca-ES" sz="3800" dirty="0" err="1" smtClean="0"/>
              <a:t>chiamava</a:t>
            </a:r>
            <a:r>
              <a:rPr lang="ca-ES" sz="3800" dirty="0" smtClean="0"/>
              <a:t>, ma ‘catalana’ la </a:t>
            </a:r>
            <a:r>
              <a:rPr lang="ca-ES" sz="3800" dirty="0" err="1" smtClean="0"/>
              <a:t>lingua</a:t>
            </a:r>
            <a:r>
              <a:rPr lang="ca-ES" sz="3800" dirty="0" smtClean="0"/>
              <a:t> e ‘</a:t>
            </a:r>
            <a:r>
              <a:rPr lang="ca-ES" sz="3800" dirty="0" err="1" smtClean="0"/>
              <a:t>catalani</a:t>
            </a:r>
            <a:r>
              <a:rPr lang="ca-ES" sz="3800" dirty="0" smtClean="0"/>
              <a:t>’ </a:t>
            </a:r>
            <a:r>
              <a:rPr lang="ca-ES" sz="3800" dirty="0" err="1" smtClean="0"/>
              <a:t>quei</a:t>
            </a:r>
            <a:r>
              <a:rPr lang="ca-ES" sz="3800" dirty="0" smtClean="0"/>
              <a:t> </a:t>
            </a:r>
            <a:r>
              <a:rPr lang="ca-ES" sz="3800" dirty="0" err="1" smtClean="0"/>
              <a:t>popoli</a:t>
            </a:r>
            <a:r>
              <a:rPr lang="ca-ES" sz="3800" dirty="0" smtClean="0"/>
              <a:t>, </a:t>
            </a:r>
            <a:r>
              <a:rPr lang="ca-ES" sz="3800" dirty="0" err="1" smtClean="0"/>
              <a:t>che</a:t>
            </a:r>
            <a:r>
              <a:rPr lang="ca-ES" sz="3800" dirty="0" smtClean="0"/>
              <a:t> la </a:t>
            </a:r>
            <a:r>
              <a:rPr lang="ca-ES" sz="3800" dirty="0" err="1" smtClean="0"/>
              <a:t>parlavano</a:t>
            </a:r>
            <a:r>
              <a:rPr lang="ca-ES" sz="3800" dirty="0" smtClean="0"/>
              <a:t>” (1782-1785: I, 294).</a:t>
            </a:r>
            <a:endParaRPr lang="es-ES" sz="3800" dirty="0" smtClean="0"/>
          </a:p>
          <a:p>
            <a:pPr>
              <a:buNone/>
            </a:pPr>
            <a:r>
              <a:rPr lang="ca-ES" sz="3800" dirty="0" smtClean="0"/>
              <a:t> </a:t>
            </a:r>
            <a:endParaRPr lang="es-ES" sz="3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928686"/>
          </a:xfrm>
        </p:spPr>
        <p:txBody>
          <a:bodyPr anchor="ctr" anchorCtr="1">
            <a:noAutofit/>
          </a:bodyPr>
          <a:lstStyle/>
          <a:p>
            <a:pPr algn="ctr"/>
            <a:r>
              <a:rPr lang="es-ES" sz="3200" dirty="0" err="1" smtClean="0"/>
              <a:t>Orígens</a:t>
            </a:r>
            <a:r>
              <a:rPr lang="es-ES" sz="3200" dirty="0" smtClean="0"/>
              <a:t> </a:t>
            </a:r>
            <a:r>
              <a:rPr lang="es-ES" sz="3200" dirty="0" err="1" smtClean="0"/>
              <a:t>catalans</a:t>
            </a:r>
            <a:r>
              <a:rPr lang="es-ES" sz="3200" dirty="0" smtClean="0"/>
              <a:t> de la </a:t>
            </a:r>
            <a:r>
              <a:rPr lang="es-ES" sz="3200" dirty="0" err="1" smtClean="0"/>
              <a:t>llengua</a:t>
            </a:r>
            <a:r>
              <a:rPr lang="es-ES" sz="3200" dirty="0" smtClean="0"/>
              <a:t> i literatura </a:t>
            </a:r>
            <a:r>
              <a:rPr lang="es-ES" sz="3200" dirty="0" err="1" smtClean="0"/>
              <a:t>occitanes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s-ES" sz="2000" dirty="0" err="1" smtClean="0"/>
              <a:t>Opinions</a:t>
            </a:r>
            <a:r>
              <a:rPr lang="es-ES" sz="2000" dirty="0" smtClean="0"/>
              <a:t> de Jean </a:t>
            </a:r>
            <a:r>
              <a:rPr lang="es-ES" sz="2000" dirty="0" err="1" smtClean="0"/>
              <a:t>Baptiste</a:t>
            </a:r>
            <a:r>
              <a:rPr lang="es-ES" sz="2000" dirty="0" smtClean="0"/>
              <a:t> De La </a:t>
            </a:r>
            <a:r>
              <a:rPr lang="es-ES" sz="2000" dirty="0" err="1" smtClean="0"/>
              <a:t>Curne</a:t>
            </a:r>
            <a:r>
              <a:rPr lang="es-ES" sz="2000" dirty="0" smtClean="0"/>
              <a:t> de </a:t>
            </a:r>
            <a:r>
              <a:rPr lang="es-ES" sz="2000" dirty="0" err="1" smtClean="0"/>
              <a:t>Sainte</a:t>
            </a:r>
            <a:r>
              <a:rPr lang="es-ES" sz="2000" dirty="0" smtClean="0"/>
              <a:t> </a:t>
            </a:r>
            <a:r>
              <a:rPr lang="es-ES" sz="2000" dirty="0" err="1" smtClean="0"/>
              <a:t>Palaye</a:t>
            </a:r>
            <a:r>
              <a:rPr lang="es-ES" sz="2000" dirty="0" smtClean="0"/>
              <a:t>, 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de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l’obra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Histoire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 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littérarie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 des 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troubadors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, qua Andrés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llegeix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a les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publiacions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de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l’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Acadèmia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 de les 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inscripcions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 i 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bones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 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lletres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 de París</a:t>
            </a:r>
            <a:r>
              <a:rPr lang="es-ES" sz="2000" dirty="0" smtClean="0"/>
              <a:t>: 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la 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lingua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 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d’oc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 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(</a:t>
            </a:r>
            <a:r>
              <a:rPr lang="es-ES" sz="2000" i="1" dirty="0" err="1" smtClean="0">
                <a:solidFill>
                  <a:srgbClr val="464653"/>
                </a:solidFill>
                <a:latin typeface="Calibri"/>
              </a:rPr>
              <a:t>provenzale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o </a:t>
            </a:r>
            <a:r>
              <a:rPr lang="es-ES" sz="2000" i="1" dirty="0" smtClean="0">
                <a:solidFill>
                  <a:srgbClr val="464653"/>
                </a:solidFill>
                <a:latin typeface="Calibri"/>
              </a:rPr>
              <a:t>limosina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) es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pot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considerar una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llengua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espanyola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 (la de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catalans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i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d’aragonesos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)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tant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o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més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que una </a:t>
            </a:r>
            <a:r>
              <a:rPr lang="es-ES" sz="2000" dirty="0" err="1" smtClean="0">
                <a:solidFill>
                  <a:srgbClr val="464653"/>
                </a:solidFill>
                <a:latin typeface="Calibri"/>
              </a:rPr>
              <a:t>llengua</a:t>
            </a:r>
            <a:r>
              <a:rPr lang="es-ES" sz="2000" dirty="0" smtClean="0">
                <a:solidFill>
                  <a:srgbClr val="464653"/>
                </a:solidFill>
                <a:latin typeface="Calibri"/>
              </a:rPr>
              <a:t> francesa.</a:t>
            </a:r>
            <a:endParaRPr lang="es-ES" sz="2000" dirty="0" smtClean="0"/>
          </a:p>
          <a:p>
            <a:pPr marL="514350" indent="-514350">
              <a:buNone/>
            </a:pPr>
            <a:endParaRPr lang="es-ES" sz="2400" dirty="0" smtClean="0"/>
          </a:p>
          <a:p>
            <a:pPr marL="514350" indent="-514350">
              <a:buNone/>
            </a:pPr>
            <a:endParaRPr lang="es-ES" sz="2400" dirty="0"/>
          </a:p>
        </p:txBody>
      </p:sp>
      <p:pic>
        <p:nvPicPr>
          <p:cNvPr id="1026" name="Picture 2" descr="C:\Users\maricarmen\Desktop\Seminari UB lit cat\Histoire litterarie des troubadours Cur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00438"/>
            <a:ext cx="2000264" cy="3000396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3786182" y="4643446"/>
            <a:ext cx="785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C:\Users\maricarmen\Desktop\Seminari UB lit cat\ACADÉMIE DES INSCRIP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200026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tx2">
                  <a:lumMod val="75000"/>
                </a:schemeClr>
              </a:buClr>
              <a:buFont typeface="+mj-lt"/>
              <a:buAutoNum type="arabicPeriod" startAt="2"/>
            </a:pPr>
            <a:r>
              <a:rPr lang="ca-ES" b="1" dirty="0" smtClean="0"/>
              <a:t>La disputa literària provençal ‘</a:t>
            </a:r>
            <a:r>
              <a:rPr lang="ca-ES" b="1" i="1" dirty="0" smtClean="0"/>
              <a:t>den Albert é del </a:t>
            </a:r>
            <a:r>
              <a:rPr lang="ca-ES" b="1" i="1" dirty="0" err="1" smtClean="0"/>
              <a:t>Montge</a:t>
            </a:r>
            <a:r>
              <a:rPr lang="ca-ES" b="1" dirty="0" smtClean="0"/>
              <a:t>’: </a:t>
            </a:r>
            <a:r>
              <a:rPr lang="ca-ES" dirty="0" smtClean="0"/>
              <a:t>“</a:t>
            </a:r>
            <a:r>
              <a:rPr lang="ca-ES" i="1" dirty="0" smtClean="0"/>
              <a:t>Monges, </a:t>
            </a:r>
            <a:r>
              <a:rPr lang="ca-ES" i="1" dirty="0" err="1" smtClean="0"/>
              <a:t>cauzetz</a:t>
            </a:r>
            <a:r>
              <a:rPr lang="ca-ES" i="1" dirty="0" smtClean="0"/>
              <a:t>, segon vostra </a:t>
            </a:r>
            <a:r>
              <a:rPr lang="ca-ES" i="1" dirty="0" err="1" smtClean="0"/>
              <a:t>sciencia</a:t>
            </a:r>
            <a:r>
              <a:rPr lang="ca-ES" dirty="0" smtClean="0"/>
              <a:t>”del trobador provençal </a:t>
            </a:r>
            <a:r>
              <a:rPr lang="ca-ES" dirty="0" err="1" smtClean="0"/>
              <a:t>Albertet</a:t>
            </a:r>
            <a:r>
              <a:rPr lang="ca-ES" dirty="0" smtClean="0"/>
              <a:t> o Albert de </a:t>
            </a:r>
            <a:r>
              <a:rPr lang="ca-ES" dirty="0" err="1" smtClean="0"/>
              <a:t>Sisteró</a:t>
            </a:r>
            <a:r>
              <a:rPr lang="ca-ES" dirty="0" smtClean="0"/>
              <a:t> (s. </a:t>
            </a:r>
            <a:r>
              <a:rPr lang="ca-ES" dirty="0" err="1" smtClean="0"/>
              <a:t>XII-XIII</a:t>
            </a:r>
            <a:r>
              <a:rPr lang="ca-ES" dirty="0" smtClean="0"/>
              <a:t>).</a:t>
            </a:r>
          </a:p>
          <a:p>
            <a:pPr marL="514350" indent="-514350">
              <a:buNone/>
            </a:pPr>
            <a:endParaRPr lang="es-ES" dirty="0" smtClean="0"/>
          </a:p>
          <a:p>
            <a:r>
              <a:rPr lang="es-ES" dirty="0" smtClean="0"/>
              <a:t>Sota el </a:t>
            </a:r>
            <a:r>
              <a:rPr lang="es-ES" dirty="0" err="1" smtClean="0"/>
              <a:t>nom</a:t>
            </a:r>
            <a:r>
              <a:rPr lang="es-ES" dirty="0" smtClean="0"/>
              <a:t> de </a:t>
            </a:r>
            <a:r>
              <a:rPr lang="es-ES" dirty="0" err="1" smtClean="0"/>
              <a:t>catalans</a:t>
            </a:r>
            <a:r>
              <a:rPr lang="es-ES" dirty="0" smtClean="0"/>
              <a:t> </a:t>
            </a:r>
            <a:r>
              <a:rPr lang="es-ES" dirty="0" err="1" smtClean="0"/>
              <a:t>s’engloben</a:t>
            </a:r>
            <a:r>
              <a:rPr lang="es-ES" dirty="0" smtClean="0"/>
              <a:t> </a:t>
            </a:r>
            <a:r>
              <a:rPr lang="ca-ES" dirty="0" smtClean="0"/>
              <a:t>‘i </a:t>
            </a:r>
            <a:r>
              <a:rPr lang="ca-ES" dirty="0" err="1" smtClean="0"/>
              <a:t>gasconi</a:t>
            </a:r>
            <a:r>
              <a:rPr lang="ca-ES" dirty="0" smtClean="0"/>
              <a:t>, i </a:t>
            </a:r>
            <a:r>
              <a:rPr lang="ca-ES" dirty="0" err="1" smtClean="0"/>
              <a:t>provenzali</a:t>
            </a:r>
            <a:r>
              <a:rPr lang="ca-ES" dirty="0" smtClean="0"/>
              <a:t>, </a:t>
            </a:r>
            <a:r>
              <a:rPr lang="ca-ES" dirty="0" err="1" smtClean="0"/>
              <a:t>lemosini</a:t>
            </a:r>
            <a:r>
              <a:rPr lang="ca-ES" dirty="0" smtClean="0"/>
              <a:t>, </a:t>
            </a:r>
            <a:r>
              <a:rPr lang="ca-ES" dirty="0" err="1" smtClean="0"/>
              <a:t>gli</a:t>
            </a:r>
            <a:r>
              <a:rPr lang="ca-ES" dirty="0" smtClean="0"/>
              <a:t> </a:t>
            </a:r>
            <a:r>
              <a:rPr lang="ca-ES" dirty="0" err="1" smtClean="0"/>
              <a:t>alvernesi</a:t>
            </a:r>
            <a:r>
              <a:rPr lang="ca-ES" dirty="0" smtClean="0"/>
              <a:t> ed i </a:t>
            </a:r>
            <a:r>
              <a:rPr lang="ca-ES" dirty="0" err="1" smtClean="0"/>
              <a:t>vianesi</a:t>
            </a:r>
            <a:r>
              <a:rPr lang="ca-ES" dirty="0" smtClean="0"/>
              <a:t>’ (1782-1785: I, 294).</a:t>
            </a:r>
            <a:r>
              <a:rPr lang="es-ES" dirty="0" smtClean="0"/>
              <a:t> </a:t>
            </a:r>
          </a:p>
          <a:p>
            <a:pPr>
              <a:buNone/>
            </a:pPr>
            <a:endParaRPr lang="es-ES" dirty="0" smtClean="0"/>
          </a:p>
          <a:p>
            <a:r>
              <a:rPr lang="ca-ES" dirty="0" smtClean="0"/>
              <a:t>Els catalans són els primers inventors de l’art de trobar i n’esdevenen els conreadors més hàbils.</a:t>
            </a:r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La poesia trobadoresca apareix després de l’establiment dels comtes de Barcelona a </a:t>
            </a:r>
            <a:r>
              <a:rPr lang="ca-ES" dirty="0" err="1" smtClean="0"/>
              <a:t>Provença</a:t>
            </a:r>
            <a:r>
              <a:rPr lang="ca-ES" dirty="0" smtClean="0"/>
              <a:t>.</a:t>
            </a:r>
            <a:endParaRPr lang="es-ES" dirty="0" smtClean="0"/>
          </a:p>
          <a:p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endParaRPr lang="ca-ES" dirty="0" smtClean="0"/>
          </a:p>
          <a:p>
            <a:pPr marL="514350" indent="-514350">
              <a:buClr>
                <a:schemeClr val="tx2">
                  <a:lumMod val="75000"/>
                </a:schemeClr>
              </a:buClr>
              <a:buFont typeface="+mj-lt"/>
              <a:buAutoNum type="arabicPeriod" startAt="3"/>
            </a:pPr>
            <a:r>
              <a:rPr lang="ca-ES" b="1" dirty="0" smtClean="0"/>
              <a:t>Gran reconeixement que tenien les corts d’Aragó i de Castella</a:t>
            </a:r>
            <a:r>
              <a:rPr lang="ca-ES" dirty="0" smtClean="0"/>
              <a:t>. Aquestes corts reberen fins i tot els </a:t>
            </a:r>
            <a:r>
              <a:rPr lang="ca-ES" u="sng" dirty="0" smtClean="0"/>
              <a:t>elogis de trobadors occitans </a:t>
            </a:r>
            <a:r>
              <a:rPr lang="ca-ES" dirty="0" smtClean="0"/>
              <a:t>del segle XIII com </a:t>
            </a:r>
            <a:r>
              <a:rPr lang="ca-ES" dirty="0" err="1" smtClean="0"/>
              <a:t>Guiraut</a:t>
            </a:r>
            <a:r>
              <a:rPr lang="ca-ES" dirty="0" smtClean="0"/>
              <a:t> de </a:t>
            </a:r>
            <a:r>
              <a:rPr lang="ca-ES" dirty="0" err="1" smtClean="0"/>
              <a:t>Calanson</a:t>
            </a:r>
            <a:r>
              <a:rPr lang="ca-ES" dirty="0" smtClean="0"/>
              <a:t>, </a:t>
            </a:r>
            <a:r>
              <a:rPr lang="ca-ES" dirty="0" err="1" smtClean="0"/>
              <a:t>N’At</a:t>
            </a:r>
            <a:r>
              <a:rPr lang="ca-ES" dirty="0" smtClean="0"/>
              <a:t> de Mons de Tolosa i </a:t>
            </a:r>
            <a:r>
              <a:rPr lang="ca-ES" dirty="0" err="1" smtClean="0"/>
              <a:t>Guiraut</a:t>
            </a:r>
            <a:r>
              <a:rPr lang="ca-ES" dirty="0" smtClean="0"/>
              <a:t> </a:t>
            </a:r>
            <a:r>
              <a:rPr lang="ca-ES" dirty="0" err="1" smtClean="0"/>
              <a:t>Riquier</a:t>
            </a:r>
            <a:r>
              <a:rPr lang="ca-ES" dirty="0" smtClean="0"/>
              <a:t>.</a:t>
            </a:r>
          </a:p>
          <a:p>
            <a:pPr marL="514350" indent="-514350">
              <a:buNone/>
            </a:pPr>
            <a:endParaRPr lang="ca-ES" dirty="0" smtClean="0"/>
          </a:p>
          <a:p>
            <a:pPr marL="514350" indent="-514350"/>
            <a:r>
              <a:rPr lang="ca-ES" dirty="0" smtClean="0"/>
              <a:t>Tot i que reconeix un nombre superior de trobadors i de joglars ‘</a:t>
            </a:r>
            <a:r>
              <a:rPr lang="ca-ES" i="1" dirty="0" err="1" smtClean="0"/>
              <a:t>francesi</a:t>
            </a:r>
            <a:r>
              <a:rPr lang="ca-ES" dirty="0" smtClean="0"/>
              <a:t>’, argüeix que la seva activitat literària es va desenvolupar principalment a ‘</a:t>
            </a:r>
            <a:r>
              <a:rPr lang="ca-ES" i="1" dirty="0" err="1" smtClean="0"/>
              <a:t>Spagna</a:t>
            </a:r>
            <a:r>
              <a:rPr lang="ca-ES" dirty="0" smtClean="0"/>
              <a:t>’.</a:t>
            </a:r>
          </a:p>
          <a:p>
            <a:pPr marL="514350" indent="-514350"/>
            <a:endParaRPr lang="ca-ES" dirty="0" smtClean="0"/>
          </a:p>
          <a:p>
            <a:pPr marL="514350" indent="-514350"/>
            <a:r>
              <a:rPr lang="ca-ES" dirty="0" smtClean="0"/>
              <a:t>Considera que devien haver poetes catalans més antics que els occitans: considera que els intel·lectuals espanyols no han investigat prou la seva història literària, sinó haurien descobert poetes anteriors a l’occità Guillem IX d’Aquitània, el primer trobador conegut.</a:t>
            </a:r>
          </a:p>
          <a:p>
            <a:pPr marL="514350" indent="-514350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18418"/>
          </a:xfrm>
        </p:spPr>
        <p:txBody>
          <a:bodyPr/>
          <a:lstStyle/>
          <a:p>
            <a:r>
              <a:rPr lang="es-ES" dirty="0" smtClean="0"/>
              <a:t>Carta a </a:t>
            </a:r>
            <a:r>
              <a:rPr lang="es-ES" dirty="0" err="1" smtClean="0"/>
              <a:t>Tiraboschi</a:t>
            </a:r>
            <a:r>
              <a:rPr lang="es-ES" dirty="0" smtClean="0"/>
              <a:t>        7-2-1788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935480"/>
            <a:ext cx="8429684" cy="4922520"/>
          </a:xfrm>
        </p:spPr>
        <p:txBody>
          <a:bodyPr anchor="ctr" anchorCtr="1">
            <a:normAutofit fontScale="2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ca-ES" sz="7200" dirty="0" smtClean="0"/>
              <a:t>	“(...) i </a:t>
            </a:r>
            <a:r>
              <a:rPr lang="ca-ES" sz="7200" dirty="0" err="1" smtClean="0"/>
              <a:t>catalani</a:t>
            </a:r>
            <a:r>
              <a:rPr lang="ca-ES" sz="7200" dirty="0" smtClean="0"/>
              <a:t> </a:t>
            </a:r>
            <a:r>
              <a:rPr lang="ca-ES" sz="7200" dirty="0" err="1" smtClean="0"/>
              <a:t>presentemente</a:t>
            </a:r>
            <a:r>
              <a:rPr lang="ca-ES" sz="7200" dirty="0" smtClean="0"/>
              <a:t> sono </a:t>
            </a:r>
            <a:r>
              <a:rPr lang="ca-ES" sz="7200" dirty="0" err="1" smtClean="0"/>
              <a:t>forse</a:t>
            </a:r>
            <a:r>
              <a:rPr lang="ca-ES" sz="7200" dirty="0" smtClean="0"/>
              <a:t> </a:t>
            </a:r>
            <a:r>
              <a:rPr lang="ca-ES" sz="7200" dirty="0" err="1" smtClean="0"/>
              <a:t>più</a:t>
            </a:r>
            <a:r>
              <a:rPr lang="ca-ES" sz="7200" dirty="0" smtClean="0"/>
              <a:t> </a:t>
            </a:r>
            <a:r>
              <a:rPr lang="ca-ES" sz="7200" dirty="0" err="1" smtClean="0"/>
              <a:t>provenzali</a:t>
            </a:r>
            <a:r>
              <a:rPr lang="ca-ES" sz="7200" dirty="0" smtClean="0"/>
              <a:t> </a:t>
            </a:r>
            <a:r>
              <a:rPr lang="ca-ES" sz="7200" dirty="0" err="1" smtClean="0"/>
              <a:t>che</a:t>
            </a:r>
            <a:r>
              <a:rPr lang="ca-ES" sz="7200" dirty="0" smtClean="0"/>
              <a:t> i </a:t>
            </a:r>
            <a:r>
              <a:rPr lang="ca-ES" sz="7200" dirty="0" err="1" smtClean="0"/>
              <a:t>provenzali</a:t>
            </a:r>
            <a:r>
              <a:rPr lang="ca-ES" sz="7200" dirty="0" smtClean="0"/>
              <a:t> </a:t>
            </a:r>
            <a:r>
              <a:rPr lang="ca-ES" sz="7200" dirty="0" err="1" smtClean="0"/>
              <a:t>imbastarditi</a:t>
            </a:r>
            <a:r>
              <a:rPr lang="ca-ES" sz="7200" dirty="0" smtClean="0"/>
              <a:t> con </a:t>
            </a:r>
            <a:r>
              <a:rPr lang="ca-ES" sz="7200" dirty="0" err="1" smtClean="0"/>
              <a:t>il</a:t>
            </a:r>
            <a:r>
              <a:rPr lang="ca-ES" sz="7200" dirty="0" smtClean="0"/>
              <a:t> </a:t>
            </a:r>
            <a:r>
              <a:rPr lang="ca-ES" sz="7200" dirty="0" err="1" smtClean="0"/>
              <a:t>francesismo</a:t>
            </a:r>
            <a:r>
              <a:rPr lang="ca-ES" sz="7200" dirty="0" smtClean="0"/>
              <a:t>, </a:t>
            </a:r>
            <a:r>
              <a:rPr lang="ca-ES" sz="7200" dirty="0" err="1" smtClean="0"/>
              <a:t>come</a:t>
            </a:r>
            <a:r>
              <a:rPr lang="ca-ES" sz="7200" dirty="0" smtClean="0"/>
              <a:t> i </a:t>
            </a:r>
            <a:r>
              <a:rPr lang="ca-ES" sz="7200" dirty="0" err="1" smtClean="0"/>
              <a:t>valenzani</a:t>
            </a:r>
            <a:r>
              <a:rPr lang="ca-ES" sz="7200" dirty="0" smtClean="0"/>
              <a:t>, </a:t>
            </a:r>
            <a:r>
              <a:rPr lang="ca-ES" sz="7200" dirty="0" err="1" smtClean="0"/>
              <a:t>anch’essi</a:t>
            </a:r>
            <a:r>
              <a:rPr lang="ca-ES" sz="7200" dirty="0" smtClean="0"/>
              <a:t> </a:t>
            </a:r>
            <a:r>
              <a:rPr lang="ca-ES" sz="7200" dirty="0" err="1" smtClean="0"/>
              <a:t>provenzali</a:t>
            </a:r>
            <a:r>
              <a:rPr lang="ca-ES" sz="7200" dirty="0" smtClean="0"/>
              <a:t>, con </a:t>
            </a:r>
            <a:r>
              <a:rPr lang="ca-ES" sz="7200" dirty="0" err="1" smtClean="0"/>
              <a:t>il</a:t>
            </a:r>
            <a:r>
              <a:rPr lang="ca-ES" sz="7200" dirty="0" smtClean="0"/>
              <a:t> </a:t>
            </a:r>
            <a:r>
              <a:rPr lang="ca-ES" sz="7200" dirty="0" err="1" smtClean="0"/>
              <a:t>castigliano</a:t>
            </a:r>
            <a:r>
              <a:rPr lang="ca-ES" sz="7200" dirty="0" smtClean="0"/>
              <a:t>. </a:t>
            </a:r>
            <a:r>
              <a:rPr lang="ca-ES" sz="7200" dirty="0" err="1" smtClean="0"/>
              <a:t>Essendo</a:t>
            </a:r>
            <a:r>
              <a:rPr lang="ca-ES" sz="7200" dirty="0" smtClean="0"/>
              <a:t> </a:t>
            </a:r>
            <a:r>
              <a:rPr lang="ca-ES" sz="7200" dirty="0" err="1" smtClean="0"/>
              <a:t>stata</a:t>
            </a:r>
            <a:r>
              <a:rPr lang="ca-ES" sz="7200" dirty="0" smtClean="0"/>
              <a:t> </a:t>
            </a:r>
            <a:r>
              <a:rPr lang="ca-ES" sz="7200" dirty="0" err="1" smtClean="0"/>
              <a:t>Barcellona</a:t>
            </a:r>
            <a:r>
              <a:rPr lang="ca-ES" sz="7200" dirty="0" smtClean="0"/>
              <a:t> </a:t>
            </a:r>
            <a:r>
              <a:rPr lang="ca-ES" sz="7200" dirty="0" err="1" smtClean="0"/>
              <a:t>unita</a:t>
            </a:r>
            <a:r>
              <a:rPr lang="ca-ES" sz="7200" dirty="0" smtClean="0"/>
              <a:t> </a:t>
            </a:r>
            <a:r>
              <a:rPr lang="ca-ES" sz="7200" dirty="0" err="1" smtClean="0"/>
              <a:t>alla</a:t>
            </a:r>
            <a:r>
              <a:rPr lang="ca-ES" sz="7200" dirty="0" smtClean="0"/>
              <a:t> </a:t>
            </a:r>
            <a:r>
              <a:rPr lang="ca-ES" sz="7200" dirty="0" err="1" smtClean="0"/>
              <a:t>Francia</a:t>
            </a:r>
            <a:r>
              <a:rPr lang="ca-ES" sz="7200" dirty="0" smtClean="0"/>
              <a:t>, pare </a:t>
            </a:r>
            <a:r>
              <a:rPr lang="ca-ES" sz="7200" dirty="0" err="1" smtClean="0"/>
              <a:t>più</a:t>
            </a:r>
            <a:r>
              <a:rPr lang="ca-ES" sz="7200" dirty="0" smtClean="0"/>
              <a:t> </a:t>
            </a:r>
            <a:r>
              <a:rPr lang="ca-ES" sz="7200" dirty="0" err="1" smtClean="0"/>
              <a:t>naturale</a:t>
            </a:r>
            <a:r>
              <a:rPr lang="ca-ES" sz="7200" dirty="0" smtClean="0"/>
              <a:t> </a:t>
            </a:r>
            <a:r>
              <a:rPr lang="ca-ES" sz="7200" dirty="0" err="1" smtClean="0"/>
              <a:t>che</a:t>
            </a:r>
            <a:r>
              <a:rPr lang="ca-ES" sz="7200" dirty="0" smtClean="0"/>
              <a:t> </a:t>
            </a:r>
            <a:r>
              <a:rPr lang="ca-ES" sz="7200" dirty="0" err="1" smtClean="0"/>
              <a:t>abbia</a:t>
            </a:r>
            <a:r>
              <a:rPr lang="ca-ES" sz="7200" dirty="0" smtClean="0"/>
              <a:t> da questa </a:t>
            </a:r>
            <a:r>
              <a:rPr lang="ca-ES" sz="7200" dirty="0" err="1" smtClean="0"/>
              <a:t>ricevuta</a:t>
            </a:r>
            <a:r>
              <a:rPr lang="ca-ES" sz="7200" dirty="0" smtClean="0"/>
              <a:t> la </a:t>
            </a:r>
            <a:r>
              <a:rPr lang="ca-ES" sz="7200" dirty="0" err="1" smtClean="0"/>
              <a:t>lingua</a:t>
            </a:r>
            <a:r>
              <a:rPr lang="ca-ES" sz="7200" dirty="0" smtClean="0"/>
              <a:t>. Con </a:t>
            </a:r>
            <a:r>
              <a:rPr lang="ca-ES" sz="7200" dirty="0" err="1" smtClean="0"/>
              <a:t>tutto</a:t>
            </a:r>
            <a:r>
              <a:rPr lang="ca-ES" sz="7200" dirty="0" smtClean="0"/>
              <a:t> </a:t>
            </a:r>
            <a:r>
              <a:rPr lang="ca-ES" sz="7200" dirty="0" err="1" smtClean="0"/>
              <a:t>ciò</a:t>
            </a:r>
            <a:r>
              <a:rPr lang="ca-ES" sz="7200" dirty="0" smtClean="0"/>
              <a:t>, </a:t>
            </a:r>
            <a:r>
              <a:rPr lang="ca-ES" sz="7200" dirty="0" err="1" smtClean="0"/>
              <a:t>essendo</a:t>
            </a:r>
            <a:r>
              <a:rPr lang="ca-ES" sz="7200" dirty="0" smtClean="0"/>
              <a:t> </a:t>
            </a:r>
            <a:r>
              <a:rPr lang="ca-ES" sz="7200" dirty="0" err="1" smtClean="0"/>
              <a:t>stata</a:t>
            </a:r>
            <a:r>
              <a:rPr lang="ca-ES" sz="7200" dirty="0" smtClean="0"/>
              <a:t> </a:t>
            </a:r>
            <a:r>
              <a:rPr lang="ca-ES" sz="7200" dirty="0" err="1" smtClean="0"/>
              <a:t>corte</a:t>
            </a:r>
            <a:r>
              <a:rPr lang="ca-ES" sz="7200" dirty="0" smtClean="0"/>
              <a:t> </a:t>
            </a:r>
            <a:r>
              <a:rPr lang="ca-ES" sz="7200" dirty="0" err="1" smtClean="0"/>
              <a:t>dove</a:t>
            </a:r>
            <a:r>
              <a:rPr lang="ca-ES" sz="7200" dirty="0" smtClean="0"/>
              <a:t> </a:t>
            </a:r>
            <a:r>
              <a:rPr lang="ca-ES" sz="7200" dirty="0" err="1" smtClean="0"/>
              <a:t>risiedevano</a:t>
            </a:r>
            <a:r>
              <a:rPr lang="ca-ES" sz="7200" dirty="0" smtClean="0"/>
              <a:t> </a:t>
            </a:r>
            <a:r>
              <a:rPr lang="ca-ES" sz="7200" dirty="0" err="1" smtClean="0"/>
              <a:t>gli</a:t>
            </a:r>
            <a:r>
              <a:rPr lang="ca-ES" sz="7200" dirty="0" smtClean="0"/>
              <a:t> </a:t>
            </a:r>
            <a:r>
              <a:rPr lang="ca-ES" sz="7200" dirty="0" err="1" smtClean="0"/>
              <a:t>stesi</a:t>
            </a:r>
            <a:r>
              <a:rPr lang="ca-ES" sz="7200" dirty="0" smtClean="0"/>
              <a:t> </a:t>
            </a:r>
            <a:r>
              <a:rPr lang="ca-ES" sz="7200" dirty="0" err="1" smtClean="0"/>
              <a:t>comandanti</a:t>
            </a:r>
            <a:r>
              <a:rPr lang="ca-ES" sz="7200" dirty="0" smtClean="0"/>
              <a:t> </a:t>
            </a:r>
            <a:r>
              <a:rPr lang="ca-ES" sz="7200" dirty="0" err="1" smtClean="0"/>
              <a:t>d’alcune</a:t>
            </a:r>
            <a:r>
              <a:rPr lang="ca-ES" sz="7200" dirty="0" smtClean="0"/>
              <a:t> </a:t>
            </a:r>
            <a:r>
              <a:rPr lang="ca-ES" sz="7200" dirty="0" err="1" smtClean="0"/>
              <a:t>provincie</a:t>
            </a:r>
            <a:r>
              <a:rPr lang="ca-ES" sz="7200" dirty="0" smtClean="0"/>
              <a:t> </a:t>
            </a:r>
            <a:r>
              <a:rPr lang="ca-ES" sz="7200" dirty="0" err="1" smtClean="0"/>
              <a:t>della</a:t>
            </a:r>
            <a:r>
              <a:rPr lang="ca-ES" sz="7200" dirty="0" smtClean="0"/>
              <a:t> </a:t>
            </a:r>
            <a:r>
              <a:rPr lang="ca-ES" sz="7200" dirty="0" err="1" smtClean="0"/>
              <a:t>Francia</a:t>
            </a:r>
            <a:r>
              <a:rPr lang="ca-ES" sz="7200" dirty="0" smtClean="0"/>
              <a:t>, non </a:t>
            </a:r>
            <a:r>
              <a:rPr lang="ca-ES" sz="7200" dirty="0" err="1" smtClean="0"/>
              <a:t>mancherebbe</a:t>
            </a:r>
            <a:r>
              <a:rPr lang="ca-ES" sz="7200" dirty="0" smtClean="0"/>
              <a:t> </a:t>
            </a:r>
            <a:r>
              <a:rPr lang="ca-ES" sz="7200" dirty="0" err="1" smtClean="0"/>
              <a:t>ragione</a:t>
            </a:r>
            <a:r>
              <a:rPr lang="ca-ES" sz="7200" dirty="0" smtClean="0"/>
              <a:t> di </a:t>
            </a:r>
            <a:r>
              <a:rPr lang="ca-ES" sz="7200" dirty="0" err="1" smtClean="0"/>
              <a:t>crederla</a:t>
            </a:r>
            <a:r>
              <a:rPr lang="ca-ES" sz="7200" dirty="0" smtClean="0"/>
              <a:t> </a:t>
            </a:r>
            <a:r>
              <a:rPr lang="ca-ES" sz="7200" dirty="0" err="1" smtClean="0"/>
              <a:t>anche</a:t>
            </a:r>
            <a:r>
              <a:rPr lang="ca-ES" sz="7200" dirty="0" smtClean="0"/>
              <a:t> </a:t>
            </a:r>
            <a:r>
              <a:rPr lang="ca-ES" sz="7200" dirty="0" err="1" smtClean="0"/>
              <a:t>madre</a:t>
            </a:r>
            <a:r>
              <a:rPr lang="ca-ES" sz="7200" dirty="0" smtClean="0"/>
              <a:t> </a:t>
            </a:r>
            <a:r>
              <a:rPr lang="ca-ES" sz="7200" dirty="0" err="1" smtClean="0"/>
              <a:t>della</a:t>
            </a:r>
            <a:r>
              <a:rPr lang="ca-ES" sz="7200" dirty="0" smtClean="0"/>
              <a:t> </a:t>
            </a:r>
            <a:r>
              <a:rPr lang="ca-ES" sz="7200" dirty="0" err="1" smtClean="0"/>
              <a:t>lor</a:t>
            </a:r>
            <a:r>
              <a:rPr lang="ca-ES" sz="7200" dirty="0" smtClean="0"/>
              <a:t> </a:t>
            </a:r>
            <a:r>
              <a:rPr lang="ca-ES" sz="7200" dirty="0" err="1" smtClean="0"/>
              <a:t>lingua</a:t>
            </a:r>
            <a:r>
              <a:rPr lang="ca-ES" sz="7200" dirty="0" smtClean="0"/>
              <a:t>: non parlo dei conti di </a:t>
            </a:r>
            <a:r>
              <a:rPr lang="ca-ES" sz="7200" dirty="0" err="1" smtClean="0"/>
              <a:t>Barcellona</a:t>
            </a:r>
            <a:r>
              <a:rPr lang="ca-ES" sz="7200" dirty="0" smtClean="0"/>
              <a:t>, ma dei </a:t>
            </a:r>
            <a:r>
              <a:rPr lang="ca-ES" sz="7200" dirty="0" err="1" smtClean="0"/>
              <a:t>duchi</a:t>
            </a:r>
            <a:r>
              <a:rPr lang="ca-ES" sz="7200" dirty="0" smtClean="0"/>
              <a:t> di </a:t>
            </a:r>
            <a:r>
              <a:rPr lang="ca-ES" sz="7200" dirty="0" err="1" smtClean="0"/>
              <a:t>Settimania</a:t>
            </a:r>
            <a:r>
              <a:rPr lang="ca-ES" sz="7200" dirty="0" smtClean="0"/>
              <a:t>. Le </a:t>
            </a:r>
            <a:r>
              <a:rPr lang="ca-ES" sz="7200" dirty="0" err="1" smtClean="0"/>
              <a:t>dico</a:t>
            </a:r>
            <a:r>
              <a:rPr lang="ca-ES" sz="7200" dirty="0" smtClean="0"/>
              <a:t> </a:t>
            </a:r>
            <a:r>
              <a:rPr lang="ca-ES" sz="7200" dirty="0" err="1" smtClean="0"/>
              <a:t>schiettamente</a:t>
            </a:r>
            <a:r>
              <a:rPr lang="ca-ES" sz="7200" dirty="0" smtClean="0"/>
              <a:t>: </a:t>
            </a:r>
            <a:r>
              <a:rPr lang="ca-ES" sz="7200" b="1" dirty="0" smtClean="0"/>
              <a:t>credo que la </a:t>
            </a:r>
            <a:r>
              <a:rPr lang="ca-ES" sz="7200" b="1" dirty="0" err="1" smtClean="0"/>
              <a:t>lingua</a:t>
            </a:r>
            <a:r>
              <a:rPr lang="ca-ES" sz="7200" b="1" dirty="0" smtClean="0"/>
              <a:t> </a:t>
            </a:r>
            <a:r>
              <a:rPr lang="ca-ES" sz="7200" b="1" dirty="0" err="1" smtClean="0"/>
              <a:t>provenzale</a:t>
            </a:r>
            <a:r>
              <a:rPr lang="ca-ES" sz="7200" b="1" dirty="0" smtClean="0"/>
              <a:t> sia </a:t>
            </a:r>
            <a:r>
              <a:rPr lang="ca-ES" sz="7200" b="1" dirty="0" err="1" smtClean="0"/>
              <a:t>francese</a:t>
            </a:r>
            <a:r>
              <a:rPr lang="ca-ES" sz="7200" b="1" dirty="0" smtClean="0"/>
              <a:t> </a:t>
            </a:r>
            <a:r>
              <a:rPr lang="ca-ES" sz="7200" b="1" dirty="0" err="1" smtClean="0"/>
              <a:t>anziché</a:t>
            </a:r>
            <a:r>
              <a:rPr lang="ca-ES" sz="7200" b="1" dirty="0" smtClean="0"/>
              <a:t> catalana</a:t>
            </a:r>
            <a:r>
              <a:rPr lang="ca-ES" sz="7200" dirty="0" smtClean="0"/>
              <a:t>, </a:t>
            </a:r>
            <a:r>
              <a:rPr lang="ca-ES" sz="7200" dirty="0" err="1" smtClean="0"/>
              <a:t>benché</a:t>
            </a:r>
            <a:r>
              <a:rPr lang="ca-ES" sz="7200" dirty="0" smtClean="0"/>
              <a:t> </a:t>
            </a:r>
            <a:r>
              <a:rPr lang="ca-ES" sz="7200" dirty="0" err="1" smtClean="0"/>
              <a:t>contemporaneamente</a:t>
            </a:r>
            <a:r>
              <a:rPr lang="ca-ES" sz="7200" dirty="0" smtClean="0"/>
              <a:t> </a:t>
            </a:r>
            <a:r>
              <a:rPr lang="ca-ES" sz="7200" dirty="0" err="1" smtClean="0"/>
              <a:t>usata</a:t>
            </a:r>
            <a:r>
              <a:rPr lang="ca-ES" sz="7200" dirty="0" smtClean="0"/>
              <a:t> in </a:t>
            </a:r>
            <a:r>
              <a:rPr lang="ca-ES" sz="7200" dirty="0" err="1" smtClean="0"/>
              <a:t>Catalogna</a:t>
            </a:r>
            <a:r>
              <a:rPr lang="ca-ES" sz="7200" dirty="0" smtClean="0"/>
              <a:t> ed in </a:t>
            </a:r>
            <a:r>
              <a:rPr lang="ca-ES" sz="7200" dirty="0" err="1" smtClean="0"/>
              <a:t>Francia</a:t>
            </a:r>
            <a:r>
              <a:rPr lang="ca-ES" sz="7200" dirty="0" smtClean="0"/>
              <a:t>, ma per </a:t>
            </a:r>
            <a:r>
              <a:rPr lang="ca-ES" sz="7200" dirty="0" err="1" smtClean="0"/>
              <a:t>deciderne</a:t>
            </a:r>
            <a:r>
              <a:rPr lang="ca-ES" sz="7200" dirty="0" smtClean="0"/>
              <a:t> con qualque </a:t>
            </a:r>
            <a:r>
              <a:rPr lang="ca-ES" sz="7200" dirty="0" err="1" smtClean="0"/>
              <a:t>fondamento</a:t>
            </a:r>
            <a:r>
              <a:rPr lang="ca-ES" sz="7200" dirty="0" smtClean="0"/>
              <a:t>, </a:t>
            </a:r>
            <a:r>
              <a:rPr lang="ca-ES" sz="7200" dirty="0" err="1" smtClean="0"/>
              <a:t>bisognerebbe</a:t>
            </a:r>
            <a:r>
              <a:rPr lang="ca-ES" sz="7200" dirty="0" smtClean="0"/>
              <a:t> </a:t>
            </a:r>
            <a:r>
              <a:rPr lang="ca-ES" sz="7200" dirty="0" err="1" smtClean="0"/>
              <a:t>fare</a:t>
            </a:r>
            <a:r>
              <a:rPr lang="ca-ES" sz="7200" dirty="0" smtClean="0"/>
              <a:t> </a:t>
            </a:r>
            <a:r>
              <a:rPr lang="ca-ES" sz="7200" dirty="0" err="1" smtClean="0"/>
              <a:t>molte</a:t>
            </a:r>
            <a:r>
              <a:rPr lang="ca-ES" sz="7200" dirty="0" smtClean="0"/>
              <a:t> </a:t>
            </a:r>
            <a:r>
              <a:rPr lang="ca-ES" sz="7200" dirty="0" err="1" smtClean="0"/>
              <a:t>richerce</a:t>
            </a:r>
            <a:r>
              <a:rPr lang="ca-ES" sz="7200" dirty="0" smtClean="0"/>
              <a:t> (...)” (2006: I, 554-555).</a:t>
            </a:r>
            <a:endParaRPr lang="es-ES" sz="72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715404" cy="846980"/>
          </a:xfrm>
        </p:spPr>
        <p:txBody>
          <a:bodyPr>
            <a:noAutofit/>
          </a:bodyPr>
          <a:lstStyle/>
          <a:p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</a:rPr>
              <a:t>Els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</a:rPr>
              <a:t>orígens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 de la literatura </a:t>
            </a:r>
            <a:r>
              <a:rPr lang="es-ES" sz="2800" i="1" dirty="0" err="1" smtClean="0">
                <a:solidFill>
                  <a:schemeClr val="accent1">
                    <a:lumMod val="50000"/>
                  </a:schemeClr>
                </a:solidFill>
              </a:rPr>
              <a:t>provenzale</a:t>
            </a:r>
            <a:r>
              <a:rPr lang="es-ES" sz="2800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</a:rPr>
              <a:t>Fonts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</a:rPr>
              <a:t>bibliogràfiques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28628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ca-ES" sz="6400" i="1" dirty="0" smtClean="0"/>
              <a:t>LA CRUSCA PROVENZALE </a:t>
            </a:r>
            <a:r>
              <a:rPr lang="ca-ES" sz="6400" dirty="0" smtClean="0"/>
              <a:t>D’ANTONI BASTERO I LLEDÓ</a:t>
            </a:r>
          </a:p>
          <a:p>
            <a:pPr marL="514350" indent="-514350">
              <a:buNone/>
            </a:pPr>
            <a:r>
              <a:rPr lang="ca-ES" dirty="0" smtClean="0"/>
              <a:t>	</a:t>
            </a:r>
            <a:endParaRPr lang="ca-ES" sz="5600" dirty="0" smtClean="0"/>
          </a:p>
          <a:p>
            <a:r>
              <a:rPr lang="ca-ES" sz="5600" dirty="0" smtClean="0"/>
              <a:t>Context històric particular de defensa i d’idealització del català, un fenomen conegut avui dia com a idealització compensatòria, conseqüència del major prestigi del castellà i de l’abandonament del català com a llengua de cultura.</a:t>
            </a:r>
            <a:r>
              <a:rPr lang="es-ES" sz="5600" dirty="0" smtClean="0"/>
              <a:t> </a:t>
            </a:r>
            <a:r>
              <a:rPr lang="ca-ES" sz="5600" dirty="0" smtClean="0"/>
              <a:t>Jordi Cerdà </a:t>
            </a:r>
            <a:r>
              <a:rPr lang="ca-ES" sz="5600" dirty="0" err="1" smtClean="0"/>
              <a:t>Subirach</a:t>
            </a:r>
            <a:r>
              <a:rPr lang="ca-ES" sz="5600" dirty="0" smtClean="0"/>
              <a:t> explica aquesta idealització com a reacció als esdeveniments militars dels segles XVII i </a:t>
            </a:r>
            <a:r>
              <a:rPr lang="ca-ES" sz="5600" dirty="0" err="1" smtClean="0"/>
              <a:t>XVIII</a:t>
            </a:r>
            <a:r>
              <a:rPr lang="ca-ES" sz="5600" dirty="0" smtClean="0"/>
              <a:t>: la derrota del Principat per l’exèrcit borbònic comporta la desaparició del català com a llengua oficial. </a:t>
            </a:r>
          </a:p>
          <a:p>
            <a:endParaRPr lang="ca-ES" sz="5600" dirty="0" smtClean="0"/>
          </a:p>
          <a:p>
            <a:r>
              <a:rPr lang="ca-ES" sz="5600" dirty="0" err="1" smtClean="0"/>
              <a:t>Bastero</a:t>
            </a:r>
            <a:r>
              <a:rPr lang="ca-ES" sz="5600" dirty="0" smtClean="0"/>
              <a:t> presenta la llengua i la lírica catalanes com el bressol de les llengües vernacles a Europa i l’element d’unió cultural de la cristiandat occidental (Cerdà 1999). </a:t>
            </a:r>
          </a:p>
          <a:p>
            <a:endParaRPr lang="ca-ES" sz="5600" dirty="0" smtClean="0"/>
          </a:p>
          <a:p>
            <a:r>
              <a:rPr lang="ca-ES" sz="5600" dirty="0" smtClean="0"/>
              <a:t>La </a:t>
            </a:r>
            <a:r>
              <a:rPr lang="ca-ES" sz="5600" i="1" dirty="0" err="1" smtClean="0"/>
              <a:t>Crusca</a:t>
            </a:r>
            <a:r>
              <a:rPr lang="ca-ES" sz="5600" i="1" dirty="0" smtClean="0"/>
              <a:t> </a:t>
            </a:r>
            <a:r>
              <a:rPr lang="ca-ES" sz="5600" i="1" dirty="0" err="1" smtClean="0"/>
              <a:t>Provenzale</a:t>
            </a:r>
            <a:r>
              <a:rPr lang="ca-ES" sz="5600" i="1" dirty="0" smtClean="0"/>
              <a:t> </a:t>
            </a:r>
            <a:r>
              <a:rPr lang="ca-ES" sz="5600" dirty="0" smtClean="0"/>
              <a:t>té una notable repercussió en els crítics italians. Andrés accedeix a la </a:t>
            </a:r>
            <a:r>
              <a:rPr lang="ca-ES" sz="5600" i="1" dirty="0" err="1" smtClean="0"/>
              <a:t>Crusca</a:t>
            </a:r>
            <a:r>
              <a:rPr lang="ca-ES" sz="5600" i="1" dirty="0" smtClean="0"/>
              <a:t> </a:t>
            </a:r>
            <a:r>
              <a:rPr lang="ca-ES" sz="5600" i="1" dirty="0" err="1" smtClean="0"/>
              <a:t>Provenzale</a:t>
            </a:r>
            <a:r>
              <a:rPr lang="ca-ES" sz="5600" dirty="0" smtClean="0"/>
              <a:t> gràcies a la bibliografia facilitada pels germans </a:t>
            </a:r>
            <a:r>
              <a:rPr lang="ca-ES" sz="5600" dirty="0" err="1" smtClean="0"/>
              <a:t>Maians</a:t>
            </a:r>
            <a:r>
              <a:rPr lang="ca-ES" sz="5600" dirty="0" smtClean="0"/>
              <a:t>, </a:t>
            </a:r>
            <a:r>
              <a:rPr lang="ca-ES" sz="5600" dirty="0" err="1" smtClean="0"/>
              <a:t>qu</a:t>
            </a:r>
            <a:r>
              <a:rPr lang="ca-ES" sz="5600" dirty="0" smtClean="0"/>
              <a:t> e valoren positivament aquesta obra. En una carta dirigida a Carles Andrés, Joan Antoni </a:t>
            </a:r>
            <a:r>
              <a:rPr lang="ca-ES" sz="5600" dirty="0" err="1" smtClean="0"/>
              <a:t>Maians</a:t>
            </a:r>
            <a:r>
              <a:rPr lang="ca-ES" sz="5600" dirty="0" smtClean="0"/>
              <a:t> afirma que “Si el sacar </a:t>
            </a:r>
            <a:r>
              <a:rPr lang="ca-ES" sz="5600" dirty="0" err="1" smtClean="0"/>
              <a:t>copias</a:t>
            </a:r>
            <a:r>
              <a:rPr lang="ca-ES" sz="5600" dirty="0" smtClean="0"/>
              <a:t> de las </a:t>
            </a:r>
            <a:r>
              <a:rPr lang="ca-ES" sz="5600" dirty="0" err="1" smtClean="0"/>
              <a:t>CancionesProvenzales</a:t>
            </a:r>
            <a:r>
              <a:rPr lang="ca-ES" sz="5600" dirty="0" smtClean="0"/>
              <a:t>, que cita D. Antonio </a:t>
            </a:r>
            <a:r>
              <a:rPr lang="ca-ES" sz="5600" dirty="0" err="1" smtClean="0"/>
              <a:t>Bastero</a:t>
            </a:r>
            <a:r>
              <a:rPr lang="ca-ES" sz="5600" dirty="0" smtClean="0"/>
              <a:t>, </a:t>
            </a:r>
            <a:r>
              <a:rPr lang="ca-ES" sz="5600" dirty="0" err="1" smtClean="0"/>
              <a:t>fuera</a:t>
            </a:r>
            <a:r>
              <a:rPr lang="ca-ES" sz="5600" dirty="0" smtClean="0"/>
              <a:t> cosa de </a:t>
            </a:r>
            <a:r>
              <a:rPr lang="ca-ES" sz="5600" dirty="0" err="1" smtClean="0"/>
              <a:t>doscientos</a:t>
            </a:r>
            <a:r>
              <a:rPr lang="ca-ES" sz="5600" dirty="0" smtClean="0"/>
              <a:t> pesos </a:t>
            </a:r>
            <a:r>
              <a:rPr lang="ca-ES" sz="5600" dirty="0" err="1" smtClean="0"/>
              <a:t>yo</a:t>
            </a:r>
            <a:r>
              <a:rPr lang="ca-ES" sz="5600" dirty="0" smtClean="0"/>
              <a:t> los </a:t>
            </a:r>
            <a:r>
              <a:rPr lang="ca-ES" sz="5600" dirty="0" err="1" smtClean="0"/>
              <a:t>diera</a:t>
            </a:r>
            <a:r>
              <a:rPr lang="ca-ES" sz="5600" dirty="0" smtClean="0"/>
              <a:t>; en </a:t>
            </a:r>
            <a:r>
              <a:rPr lang="ca-ES" sz="5600" dirty="0" err="1" smtClean="0"/>
              <a:t>ellosestán</a:t>
            </a:r>
            <a:r>
              <a:rPr lang="ca-ES" sz="5600" dirty="0" smtClean="0"/>
              <a:t> las </a:t>
            </a:r>
            <a:r>
              <a:rPr lang="ca-ES" sz="5600" dirty="0" err="1" smtClean="0"/>
              <a:t>pruebas</a:t>
            </a:r>
            <a:r>
              <a:rPr lang="ca-ES" sz="5600" dirty="0" smtClean="0"/>
              <a:t> de ser los </a:t>
            </a:r>
            <a:r>
              <a:rPr lang="ca-ES" sz="5600" dirty="0" err="1" smtClean="0"/>
              <a:t>lemosinespadres</a:t>
            </a:r>
            <a:r>
              <a:rPr lang="ca-ES" sz="5600" dirty="0" smtClean="0"/>
              <a:t> de </a:t>
            </a:r>
            <a:r>
              <a:rPr lang="ca-ES" sz="5600" dirty="0" err="1" smtClean="0"/>
              <a:t>toda</a:t>
            </a:r>
            <a:r>
              <a:rPr lang="ca-ES" sz="5600" dirty="0" smtClean="0"/>
              <a:t> la </a:t>
            </a:r>
            <a:r>
              <a:rPr lang="ca-ES" sz="5600" dirty="0" err="1" smtClean="0"/>
              <a:t>poesía</a:t>
            </a:r>
            <a:r>
              <a:rPr lang="ca-ES" sz="5600" dirty="0" smtClean="0"/>
              <a:t> de Europa. No sé si el Sr. D. Juan </a:t>
            </a:r>
            <a:r>
              <a:rPr lang="ca-ES" sz="5600" dirty="0" err="1" smtClean="0"/>
              <a:t>lograráoportunidad</a:t>
            </a:r>
            <a:r>
              <a:rPr lang="ca-ES" sz="5600" dirty="0" smtClean="0"/>
              <a:t> de </a:t>
            </a:r>
            <a:r>
              <a:rPr lang="ca-ES" sz="5600" dirty="0" err="1" smtClean="0"/>
              <a:t>desfrutarlos</a:t>
            </a:r>
            <a:r>
              <a:rPr lang="ca-ES" sz="5600" dirty="0" smtClean="0"/>
              <a:t>” (</a:t>
            </a:r>
            <a:r>
              <a:rPr lang="ca-ES" sz="5600" dirty="0" err="1" smtClean="0"/>
              <a:t>Maians</a:t>
            </a:r>
            <a:r>
              <a:rPr lang="ca-ES" sz="5600" dirty="0" smtClean="0"/>
              <a:t> 2000: 88).</a:t>
            </a:r>
          </a:p>
          <a:p>
            <a:pPr>
              <a:buNone/>
            </a:pPr>
            <a:endParaRPr lang="es-ES" sz="5600" dirty="0" smtClean="0"/>
          </a:p>
          <a:p>
            <a:r>
              <a:rPr lang="ca-ES" sz="5600" dirty="0" err="1" smtClean="0"/>
              <a:t>Bastero</a:t>
            </a:r>
            <a:r>
              <a:rPr lang="ca-ES" sz="5600" dirty="0" smtClean="0"/>
              <a:t> pretén primer elaborar una gramàtica italiana, però a partir de la seva recerca etimològica observa la gran influència que ha exercit la llengua provençal en l’italià i decideix recollir les paraules italianes d’origen provençal, entesa aquesta llengua sempre com a </a:t>
            </a:r>
            <a:r>
              <a:rPr lang="ca-ES" sz="5600" dirty="0" err="1" smtClean="0"/>
              <a:t>catalano-occitana</a:t>
            </a:r>
            <a:r>
              <a:rPr lang="ca-ES" sz="5600" dirty="0" smtClean="0"/>
              <a:t> (Feliu 1998).</a:t>
            </a:r>
            <a:endParaRPr lang="es-ES" sz="5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43372" y="1857364"/>
            <a:ext cx="4543428" cy="4467236"/>
          </a:xfrm>
        </p:spPr>
        <p:txBody>
          <a:bodyPr>
            <a:normAutofit/>
          </a:bodyPr>
          <a:lstStyle/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	</a:t>
            </a:r>
            <a:endParaRPr lang="es-ES" dirty="0"/>
          </a:p>
        </p:txBody>
      </p:sp>
      <p:pic>
        <p:nvPicPr>
          <p:cNvPr id="40962" name="Picture 2" descr="C:\Users\maricarmen\Desktop\Seminari UB lit cat\Crusca provenzale Bast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3500462" cy="4572032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928686"/>
          </a:xfrm>
        </p:spPr>
        <p:txBody>
          <a:bodyPr anchor="ctr" anchorCtr="1">
            <a:noAutofit/>
          </a:bodyPr>
          <a:lstStyle/>
          <a:p>
            <a:pPr algn="ctr"/>
            <a:r>
              <a:rPr lang="es-ES" sz="3200" dirty="0" smtClean="0"/>
              <a:t>La </a:t>
            </a:r>
            <a:r>
              <a:rPr lang="es-ES" sz="3200" i="1" dirty="0" err="1" smtClean="0"/>
              <a:t>Crusca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Provenzale</a:t>
            </a:r>
            <a:r>
              <a:rPr lang="es-ES" sz="3200" i="1" dirty="0" smtClean="0"/>
              <a:t> </a:t>
            </a:r>
            <a:r>
              <a:rPr lang="es-ES" sz="3200" dirty="0" err="1" smtClean="0"/>
              <a:t>d’Antoni</a:t>
            </a:r>
            <a:r>
              <a:rPr lang="es-ES" sz="3200" dirty="0" smtClean="0"/>
              <a:t> Bastero i Lledó</a:t>
            </a:r>
            <a:endParaRPr lang="es-E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4698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Idees </a:t>
            </a:r>
            <a:r>
              <a:rPr lang="es-ES" sz="4000" dirty="0" err="1" smtClean="0"/>
              <a:t>principals</a:t>
            </a:r>
            <a:r>
              <a:rPr lang="es-ES" sz="4000" dirty="0" smtClean="0"/>
              <a:t> de Bastero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a-ES" dirty="0" smtClean="0"/>
              <a:t>La llengua </a:t>
            </a:r>
            <a:r>
              <a:rPr lang="ca-ES" i="1" dirty="0" err="1" smtClean="0"/>
              <a:t>provenzale</a:t>
            </a:r>
            <a:r>
              <a:rPr lang="ca-ES" i="1" dirty="0" smtClean="0"/>
              <a:t> </a:t>
            </a:r>
            <a:r>
              <a:rPr lang="ca-ES" dirty="0" smtClean="0"/>
              <a:t>és més antiga que la italiana i que “</a:t>
            </a:r>
            <a:r>
              <a:rPr lang="ca-ES" dirty="0" err="1" smtClean="0"/>
              <a:t>sas</a:t>
            </a:r>
            <a:r>
              <a:rPr lang="ca-ES" dirty="0" smtClean="0"/>
              <a:t> </a:t>
            </a:r>
            <a:r>
              <a:rPr lang="ca-ES" dirty="0" err="1" smtClean="0"/>
              <a:t>germanas</a:t>
            </a:r>
            <a:r>
              <a:rPr lang="ca-ES" dirty="0" smtClean="0"/>
              <a:t>, la castellana y francesa” (Feliu 1998: 307).</a:t>
            </a:r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En el passat fou una llengua comuna a tota Europa, “molt més del que ho és estada la francesa sots lo gloriós regnat de Lluís </a:t>
            </a:r>
            <a:r>
              <a:rPr lang="ca-ES" dirty="0" err="1" smtClean="0"/>
              <a:t>XIV</a:t>
            </a:r>
            <a:r>
              <a:rPr lang="ca-ES" dirty="0" smtClean="0"/>
              <a:t>” (</a:t>
            </a:r>
            <a:r>
              <a:rPr lang="ca-ES" dirty="0" err="1" smtClean="0"/>
              <a:t>Ibid</a:t>
            </a:r>
            <a:r>
              <a:rPr lang="ca-ES" dirty="0" smtClean="0"/>
              <a:t>.).</a:t>
            </a:r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Tenia un gran prestigi: l’estudiaven per parlar-la i per imitar els seus poetes, especialment a Florència. </a:t>
            </a:r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Els toscans van aprendre a rimar dels trobadors, “pares e </a:t>
            </a:r>
            <a:r>
              <a:rPr lang="ca-ES" dirty="0" err="1" smtClean="0"/>
              <a:t>innovators</a:t>
            </a:r>
            <a:r>
              <a:rPr lang="ca-ES" dirty="0" smtClean="0"/>
              <a:t> de las </a:t>
            </a:r>
            <a:r>
              <a:rPr lang="ca-ES" dirty="0" err="1" smtClean="0"/>
              <a:t>rimas</a:t>
            </a:r>
            <a:r>
              <a:rPr lang="ca-ES" dirty="0" smtClean="0"/>
              <a:t> y poesia </a:t>
            </a:r>
            <a:r>
              <a:rPr lang="ca-ES" dirty="0" err="1" smtClean="0"/>
              <a:t>volgar</a:t>
            </a:r>
            <a:r>
              <a:rPr lang="ca-ES" dirty="0" smtClean="0"/>
              <a:t>” (</a:t>
            </a:r>
            <a:r>
              <a:rPr lang="ca-ES" dirty="0" err="1" smtClean="0"/>
              <a:t>Ibid</a:t>
            </a:r>
            <a:r>
              <a:rPr lang="ca-ES" dirty="0" smtClean="0"/>
              <a:t>.), i que transportaren a la seva llengua abundants vocables i frases amb què l’enriquiren i l’embelliren. </a:t>
            </a:r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Barcelona és considerada el cor de la corona </a:t>
            </a:r>
            <a:r>
              <a:rPr lang="ca-ES" dirty="0" err="1" smtClean="0"/>
              <a:t>catalanoaragonesa</a:t>
            </a:r>
            <a:r>
              <a:rPr lang="ca-ES" dirty="0" smtClean="0"/>
              <a:t>, el lloc des </a:t>
            </a:r>
            <a:r>
              <a:rPr lang="ca-ES" dirty="0" err="1" smtClean="0"/>
              <a:t>d’on</a:t>
            </a:r>
            <a:r>
              <a:rPr lang="ca-ES" dirty="0" smtClean="0"/>
              <a:t> s’operen totes les accions polítiques importants. </a:t>
            </a:r>
            <a:r>
              <a:rPr lang="ca-ES" dirty="0" err="1" smtClean="0"/>
              <a:t>Bastero</a:t>
            </a:r>
            <a:r>
              <a:rPr lang="ca-ES" dirty="0" smtClean="0"/>
              <a:t> cita: </a:t>
            </a:r>
            <a:r>
              <a:rPr lang="ca-ES" i="1" dirty="0" err="1" smtClean="0"/>
              <a:t>Anales</a:t>
            </a:r>
            <a:r>
              <a:rPr lang="ca-ES" i="1" dirty="0" smtClean="0"/>
              <a:t> de la Corona de </a:t>
            </a:r>
            <a:r>
              <a:rPr lang="ca-ES" i="1" dirty="0" err="1" smtClean="0"/>
              <a:t>Aragón</a:t>
            </a:r>
            <a:r>
              <a:rPr lang="ca-ES" i="1" dirty="0" smtClean="0"/>
              <a:t> </a:t>
            </a:r>
            <a:r>
              <a:rPr lang="ca-ES" dirty="0" smtClean="0"/>
              <a:t>de Jerónimo </a:t>
            </a:r>
            <a:r>
              <a:rPr lang="ca-ES" dirty="0" err="1" smtClean="0"/>
              <a:t>Zurita</a:t>
            </a:r>
            <a:r>
              <a:rPr lang="ca-ES" dirty="0" smtClean="0"/>
              <a:t> y de Castro (fa referència al capítol XLII del llibre X, que es titula ‘De la </a:t>
            </a:r>
            <a:r>
              <a:rPr lang="ca-ES" dirty="0" err="1" smtClean="0"/>
              <a:t>declaracio</a:t>
            </a:r>
            <a:r>
              <a:rPr lang="ca-ES" dirty="0" smtClean="0"/>
              <a:t>́n que en Barcelona se </a:t>
            </a:r>
            <a:r>
              <a:rPr lang="ca-ES" dirty="0" err="1" smtClean="0"/>
              <a:t>hizo</a:t>
            </a:r>
            <a:r>
              <a:rPr lang="ca-ES" dirty="0" smtClean="0"/>
              <a:t> que el papa </a:t>
            </a:r>
            <a:r>
              <a:rPr lang="ca-ES" dirty="0" err="1" smtClean="0"/>
              <a:t>Clemente</a:t>
            </a:r>
            <a:r>
              <a:rPr lang="ca-ES" dirty="0" smtClean="0"/>
              <a:t> VII era </a:t>
            </a:r>
            <a:r>
              <a:rPr lang="ca-ES" dirty="0" err="1" smtClean="0"/>
              <a:t>verdaderovicario</a:t>
            </a:r>
            <a:r>
              <a:rPr lang="ca-ES" dirty="0" smtClean="0"/>
              <a:t> de la Iglesia’).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85810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Bastero       -         Andrés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9124" y="1714488"/>
            <a:ext cx="4500594" cy="485778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ca-ES" sz="2000" i="1" dirty="0" err="1" smtClean="0"/>
              <a:t>Dell’origine</a:t>
            </a:r>
            <a:endParaRPr lang="ca-ES" sz="2000" i="1" dirty="0" smtClean="0"/>
          </a:p>
          <a:p>
            <a:pPr algn="just">
              <a:lnSpc>
                <a:spcPct val="150000"/>
              </a:lnSpc>
              <a:buNone/>
            </a:pPr>
            <a:r>
              <a:rPr lang="ca-ES" sz="2000" dirty="0" smtClean="0"/>
              <a:t>	“certa cosa è </a:t>
            </a:r>
            <a:r>
              <a:rPr lang="ca-ES" sz="2000" dirty="0" err="1" smtClean="0"/>
              <a:t>che</a:t>
            </a:r>
            <a:r>
              <a:rPr lang="ca-ES" sz="2000" dirty="0" smtClean="0"/>
              <a:t> prima </a:t>
            </a:r>
            <a:r>
              <a:rPr lang="ca-ES" sz="2000" dirty="0" err="1" smtClean="0"/>
              <a:t>che</a:t>
            </a:r>
            <a:r>
              <a:rPr lang="ca-ES" sz="2000" dirty="0" smtClean="0"/>
              <a:t> </a:t>
            </a:r>
            <a:r>
              <a:rPr lang="ca-ES" sz="2000" dirty="0" err="1" smtClean="0"/>
              <a:t>entrassero</a:t>
            </a:r>
            <a:r>
              <a:rPr lang="ca-ES" sz="2000" dirty="0" smtClean="0"/>
              <a:t> i conti di </a:t>
            </a:r>
            <a:r>
              <a:rPr lang="ca-ES" sz="2000" dirty="0" err="1" smtClean="0"/>
              <a:t>Barcellona</a:t>
            </a:r>
            <a:r>
              <a:rPr lang="ca-ES" sz="2000" dirty="0" smtClean="0"/>
              <a:t> a </a:t>
            </a:r>
            <a:r>
              <a:rPr lang="ca-ES" sz="2000" dirty="0" err="1" smtClean="0"/>
              <a:t>comandare</a:t>
            </a:r>
            <a:r>
              <a:rPr lang="ca-ES" sz="2000" dirty="0" smtClean="0"/>
              <a:t> in Tolosa e </a:t>
            </a:r>
            <a:r>
              <a:rPr lang="ca-ES" sz="2000" dirty="0" err="1" smtClean="0"/>
              <a:t>nella</a:t>
            </a:r>
            <a:r>
              <a:rPr lang="ca-ES" sz="2000" dirty="0" smtClean="0"/>
              <a:t> </a:t>
            </a:r>
            <a:r>
              <a:rPr lang="ca-ES" sz="2000" dirty="0" err="1" smtClean="0"/>
              <a:t>Provenza</a:t>
            </a:r>
            <a:r>
              <a:rPr lang="ca-ES" sz="2000" dirty="0" smtClean="0"/>
              <a:t> </a:t>
            </a:r>
            <a:r>
              <a:rPr lang="ca-ES" sz="2000" dirty="0" err="1" smtClean="0"/>
              <a:t>tanto</a:t>
            </a:r>
            <a:r>
              <a:rPr lang="ca-ES" sz="2000" dirty="0" smtClean="0"/>
              <a:t> la </a:t>
            </a:r>
            <a:r>
              <a:rPr lang="ca-ES" sz="2000" dirty="0" err="1" smtClean="0"/>
              <a:t>Catalogna</a:t>
            </a:r>
            <a:r>
              <a:rPr lang="ca-ES" sz="2000" dirty="0" smtClean="0"/>
              <a:t> </a:t>
            </a:r>
            <a:r>
              <a:rPr lang="ca-ES" sz="2000" dirty="0" err="1" smtClean="0"/>
              <a:t>come</a:t>
            </a:r>
            <a:r>
              <a:rPr lang="ca-ES" sz="2000" dirty="0" smtClean="0"/>
              <a:t> la </a:t>
            </a:r>
            <a:r>
              <a:rPr lang="ca-ES" sz="2000" dirty="0" err="1" smtClean="0"/>
              <a:t>Provenza</a:t>
            </a:r>
            <a:r>
              <a:rPr lang="ca-ES" sz="2000" dirty="0" smtClean="0"/>
              <a:t> e </a:t>
            </a:r>
            <a:r>
              <a:rPr lang="ca-ES" sz="2000" dirty="0" err="1" smtClean="0"/>
              <a:t>le</a:t>
            </a:r>
            <a:r>
              <a:rPr lang="ca-ES" sz="2000" dirty="0" smtClean="0"/>
              <a:t> </a:t>
            </a:r>
            <a:r>
              <a:rPr lang="ca-ES" sz="2000" dirty="0" err="1" smtClean="0"/>
              <a:t>circonvicine</a:t>
            </a:r>
            <a:r>
              <a:rPr lang="ca-ES" sz="2000" dirty="0" smtClean="0"/>
              <a:t> </a:t>
            </a:r>
            <a:r>
              <a:rPr lang="ca-ES" sz="2000" dirty="0" err="1" smtClean="0"/>
              <a:t>contee</a:t>
            </a:r>
            <a:r>
              <a:rPr lang="ca-ES" sz="2000" dirty="0" smtClean="0"/>
              <a:t> </a:t>
            </a:r>
            <a:r>
              <a:rPr lang="ca-ES" sz="2000" dirty="0" err="1" smtClean="0"/>
              <a:t>adoperavano</a:t>
            </a:r>
            <a:r>
              <a:rPr lang="ca-ES" sz="2000" dirty="0" smtClean="0"/>
              <a:t> </a:t>
            </a:r>
            <a:r>
              <a:rPr lang="ca-ES" sz="2000" dirty="0" err="1" smtClean="0"/>
              <a:t>il</a:t>
            </a:r>
            <a:r>
              <a:rPr lang="ca-ES" sz="2000" dirty="0" smtClean="0"/>
              <a:t> </a:t>
            </a:r>
            <a:r>
              <a:rPr lang="ca-ES" sz="2000" dirty="0" err="1" smtClean="0"/>
              <a:t>parlare</a:t>
            </a:r>
            <a:r>
              <a:rPr lang="ca-ES" sz="2000" dirty="0" smtClean="0"/>
              <a:t> ‘</a:t>
            </a:r>
            <a:r>
              <a:rPr lang="ca-ES" sz="2000" dirty="0" err="1" smtClean="0"/>
              <a:t>catalano-provenzale</a:t>
            </a:r>
            <a:r>
              <a:rPr lang="ca-ES" sz="2000" dirty="0" smtClean="0"/>
              <a:t>’, </a:t>
            </a:r>
            <a:r>
              <a:rPr lang="ca-ES" sz="2000" dirty="0" err="1" smtClean="0"/>
              <a:t>salito</a:t>
            </a:r>
            <a:r>
              <a:rPr lang="ca-ES" sz="2000" dirty="0" smtClean="0"/>
              <a:t> </a:t>
            </a:r>
            <a:r>
              <a:rPr lang="ca-ES" sz="2000" dirty="0" err="1" smtClean="0"/>
              <a:t>poi</a:t>
            </a:r>
            <a:r>
              <a:rPr lang="ca-ES" sz="2000" dirty="0" smtClean="0"/>
              <a:t> in </a:t>
            </a:r>
            <a:r>
              <a:rPr lang="ca-ES" sz="2000" dirty="0" err="1" smtClean="0"/>
              <a:t>tanto</a:t>
            </a:r>
            <a:r>
              <a:rPr lang="ca-ES" sz="2000" dirty="0" smtClean="0"/>
              <a:t> </a:t>
            </a:r>
            <a:r>
              <a:rPr lang="ca-ES" sz="2000" dirty="0" err="1" smtClean="0"/>
              <a:t>onore</a:t>
            </a:r>
            <a:r>
              <a:rPr lang="ca-ES" sz="2000" dirty="0" smtClean="0"/>
              <a:t> </a:t>
            </a:r>
            <a:r>
              <a:rPr lang="ca-ES" sz="2000" dirty="0" err="1" smtClean="0"/>
              <a:t>nella</a:t>
            </a:r>
            <a:r>
              <a:rPr lang="ca-ES" sz="2000" dirty="0" smtClean="0"/>
              <a:t> </a:t>
            </a:r>
            <a:r>
              <a:rPr lang="ca-ES" sz="2000" dirty="0" err="1" smtClean="0"/>
              <a:t>repubblica</a:t>
            </a:r>
            <a:r>
              <a:rPr lang="ca-ES" sz="2000" dirty="0" smtClean="0"/>
              <a:t> </a:t>
            </a:r>
            <a:r>
              <a:rPr lang="ca-ES" sz="2000" dirty="0" err="1" smtClean="0"/>
              <a:t>letteraria</a:t>
            </a:r>
            <a:r>
              <a:rPr lang="ca-ES" sz="2000" dirty="0" smtClean="0"/>
              <a:t>. Ma per </a:t>
            </a:r>
            <a:r>
              <a:rPr lang="ca-ES" sz="2000" dirty="0" err="1" smtClean="0"/>
              <a:t>venire</a:t>
            </a:r>
            <a:r>
              <a:rPr lang="ca-ES" sz="2000" dirty="0" smtClean="0"/>
              <a:t> </a:t>
            </a:r>
            <a:r>
              <a:rPr lang="ca-ES" sz="2000" dirty="0" err="1" smtClean="0"/>
              <a:t>più</a:t>
            </a:r>
            <a:r>
              <a:rPr lang="ca-ES" sz="2000" dirty="0" smtClean="0"/>
              <a:t> </a:t>
            </a:r>
            <a:r>
              <a:rPr lang="ca-ES" sz="2000" dirty="0" err="1" smtClean="0"/>
              <a:t>particolarmente</a:t>
            </a:r>
            <a:r>
              <a:rPr lang="ca-ES" sz="2000" dirty="0" smtClean="0"/>
              <a:t> al </a:t>
            </a:r>
            <a:r>
              <a:rPr lang="ca-ES" sz="2000" dirty="0" err="1" smtClean="0"/>
              <a:t>nostro</a:t>
            </a:r>
            <a:r>
              <a:rPr lang="ca-ES" sz="2000" dirty="0" smtClean="0"/>
              <a:t> </a:t>
            </a:r>
            <a:r>
              <a:rPr lang="ca-ES" sz="2000" dirty="0" err="1" smtClean="0"/>
              <a:t>proposito</a:t>
            </a:r>
            <a:r>
              <a:rPr lang="ca-ES" sz="2000" dirty="0" smtClean="0"/>
              <a:t>, la poesia </a:t>
            </a:r>
            <a:r>
              <a:rPr lang="ca-ES" sz="2000" dirty="0" err="1" smtClean="0"/>
              <a:t>provenzale</a:t>
            </a:r>
            <a:r>
              <a:rPr lang="ca-ES" sz="2000" dirty="0" smtClean="0"/>
              <a:t> non meno si </a:t>
            </a:r>
            <a:r>
              <a:rPr lang="ca-ES" sz="2000" dirty="0" err="1" smtClean="0"/>
              <a:t>coltivò</a:t>
            </a:r>
            <a:r>
              <a:rPr lang="ca-ES" sz="2000" dirty="0" smtClean="0"/>
              <a:t> </a:t>
            </a:r>
            <a:r>
              <a:rPr lang="ca-ES" sz="2000" dirty="0" err="1" smtClean="0"/>
              <a:t>nella</a:t>
            </a:r>
            <a:r>
              <a:rPr lang="ca-ES" sz="2000" dirty="0" smtClean="0"/>
              <a:t> </a:t>
            </a:r>
            <a:r>
              <a:rPr lang="ca-ES" sz="2000" dirty="0" err="1" smtClean="0"/>
              <a:t>Spagna</a:t>
            </a:r>
            <a:r>
              <a:rPr lang="ca-ES" sz="2000" dirty="0" smtClean="0"/>
              <a:t> </a:t>
            </a:r>
            <a:r>
              <a:rPr lang="ca-ES" sz="2000" dirty="0" err="1" smtClean="0"/>
              <a:t>che</a:t>
            </a:r>
            <a:r>
              <a:rPr lang="ca-ES" sz="2000" dirty="0" smtClean="0"/>
              <a:t> </a:t>
            </a:r>
            <a:r>
              <a:rPr lang="ca-ES" sz="2000" dirty="0" err="1" smtClean="0"/>
              <a:t>nella</a:t>
            </a:r>
            <a:r>
              <a:rPr lang="ca-ES" sz="2000" dirty="0" smtClean="0"/>
              <a:t> </a:t>
            </a:r>
            <a:r>
              <a:rPr lang="ca-ES" sz="2000" dirty="0" err="1" smtClean="0"/>
              <a:t>Francia</a:t>
            </a:r>
            <a:r>
              <a:rPr lang="ca-ES" sz="2000" dirty="0" smtClean="0"/>
              <a:t>, </a:t>
            </a:r>
            <a:r>
              <a:rPr lang="ca-ES" sz="2000" dirty="0" err="1" smtClean="0"/>
              <a:t>anzi</a:t>
            </a:r>
            <a:r>
              <a:rPr lang="ca-ES" sz="2000" dirty="0" smtClean="0"/>
              <a:t> </a:t>
            </a:r>
            <a:r>
              <a:rPr lang="ca-ES" sz="2000" dirty="0" err="1" smtClean="0"/>
              <a:t>forse</a:t>
            </a:r>
            <a:r>
              <a:rPr lang="ca-ES" sz="2000" dirty="0" smtClean="0"/>
              <a:t> di questa </a:t>
            </a:r>
            <a:r>
              <a:rPr lang="ca-ES" sz="2000" dirty="0" err="1" smtClean="0"/>
              <a:t>più</a:t>
            </a:r>
            <a:r>
              <a:rPr lang="ca-ES" sz="2000" dirty="0" smtClean="0"/>
              <a:t> </a:t>
            </a:r>
            <a:r>
              <a:rPr lang="ca-ES" sz="2000" dirty="0" err="1" smtClean="0"/>
              <a:t>che</a:t>
            </a:r>
            <a:r>
              <a:rPr lang="ca-ES" sz="2000" dirty="0" smtClean="0"/>
              <a:t> </a:t>
            </a:r>
            <a:r>
              <a:rPr lang="ca-ES" sz="2000" dirty="0" err="1" smtClean="0"/>
              <a:t>della</a:t>
            </a:r>
            <a:r>
              <a:rPr lang="ca-ES" sz="2000" dirty="0" smtClean="0"/>
              <a:t> </a:t>
            </a:r>
            <a:r>
              <a:rPr lang="ca-ES" sz="2000" dirty="0" err="1" smtClean="0"/>
              <a:t>lingua</a:t>
            </a:r>
            <a:r>
              <a:rPr lang="ca-ES" sz="2000" dirty="0" smtClean="0"/>
              <a:t> si </a:t>
            </a:r>
            <a:r>
              <a:rPr lang="ca-ES" sz="2000" dirty="0" err="1" smtClean="0"/>
              <a:t>può</a:t>
            </a:r>
            <a:r>
              <a:rPr lang="ca-ES" sz="2000" dirty="0" smtClean="0"/>
              <a:t> </a:t>
            </a:r>
            <a:r>
              <a:rPr lang="ca-ES" sz="2000" dirty="0" err="1" smtClean="0"/>
              <a:t>dire</a:t>
            </a:r>
            <a:r>
              <a:rPr lang="ca-ES" sz="2000" dirty="0" smtClean="0"/>
              <a:t> </a:t>
            </a:r>
            <a:r>
              <a:rPr lang="ca-ES" sz="2000" dirty="0" err="1" smtClean="0"/>
              <a:t>che</a:t>
            </a:r>
            <a:r>
              <a:rPr lang="ca-ES" sz="2000" dirty="0" smtClean="0"/>
              <a:t> sia nata </a:t>
            </a:r>
            <a:r>
              <a:rPr lang="ca-ES" sz="2000" dirty="0" err="1" smtClean="0"/>
              <a:t>nella</a:t>
            </a:r>
            <a:r>
              <a:rPr lang="ca-ES" sz="2000" dirty="0" smtClean="0"/>
              <a:t> </a:t>
            </a:r>
            <a:r>
              <a:rPr lang="ca-ES" sz="2000" dirty="0" err="1" smtClean="0"/>
              <a:t>Catalogna</a:t>
            </a:r>
            <a:r>
              <a:rPr lang="ca-ES" sz="2000" dirty="0" smtClean="0"/>
              <a:t> e </a:t>
            </a:r>
            <a:r>
              <a:rPr lang="ca-ES" sz="2000" dirty="0" err="1" smtClean="0"/>
              <a:t>tramandata</a:t>
            </a:r>
            <a:r>
              <a:rPr lang="ca-ES" sz="2000" dirty="0" smtClean="0"/>
              <a:t> </a:t>
            </a:r>
            <a:r>
              <a:rPr lang="ca-ES" sz="2000" dirty="0" err="1" smtClean="0"/>
              <a:t>quindi</a:t>
            </a:r>
            <a:r>
              <a:rPr lang="ca-ES" sz="2000" dirty="0" smtClean="0"/>
              <a:t> </a:t>
            </a:r>
            <a:r>
              <a:rPr lang="ca-ES" sz="2000" dirty="0" err="1" smtClean="0"/>
              <a:t>alla</a:t>
            </a:r>
            <a:r>
              <a:rPr lang="ca-ES" sz="2000" dirty="0" smtClean="0"/>
              <a:t> </a:t>
            </a:r>
            <a:r>
              <a:rPr lang="ca-ES" sz="2000" dirty="0" err="1" smtClean="0"/>
              <a:t>Francia</a:t>
            </a:r>
            <a:r>
              <a:rPr lang="ca-ES" sz="2000" dirty="0" smtClean="0"/>
              <a:t>” (1782-1785: I, 295).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1357298"/>
            <a:ext cx="4500562" cy="528641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a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ca-ES" sz="2600" i="1" dirty="0" err="1" smtClean="0"/>
              <a:t>Crusca</a:t>
            </a:r>
            <a:r>
              <a:rPr lang="ca-ES" sz="2600" i="1" dirty="0" smtClean="0"/>
              <a:t> </a:t>
            </a:r>
            <a:r>
              <a:rPr lang="ca-ES" sz="2600" i="1" dirty="0" err="1" smtClean="0"/>
              <a:t>Provenzale</a:t>
            </a:r>
            <a:endParaRPr kumimoji="0" lang="ca-E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ca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“</a:t>
            </a:r>
            <a:r>
              <a:rPr lang="ca-ES" sz="2600" dirty="0" smtClean="0"/>
              <a:t>E </a:t>
            </a:r>
            <a:r>
              <a:rPr lang="ca-ES" sz="2600" dirty="0" err="1" smtClean="0"/>
              <a:t>riflettendo</a:t>
            </a:r>
            <a:r>
              <a:rPr lang="ca-ES" sz="2600" dirty="0" smtClean="0"/>
              <a:t> </a:t>
            </a:r>
            <a:r>
              <a:rPr lang="ca-ES" sz="2600" dirty="0" err="1" smtClean="0"/>
              <a:t>inoltre</a:t>
            </a:r>
            <a:r>
              <a:rPr lang="ca-ES" sz="2600" dirty="0" smtClean="0"/>
              <a:t> </a:t>
            </a:r>
            <a:r>
              <a:rPr lang="ca-ES" sz="2600" dirty="0" err="1" smtClean="0"/>
              <a:t>che</a:t>
            </a:r>
            <a:r>
              <a:rPr lang="ca-ES" sz="2600" dirty="0" smtClean="0"/>
              <a:t> la </a:t>
            </a:r>
            <a:r>
              <a:rPr lang="ca-ES" sz="2600" dirty="0" err="1" smtClean="0"/>
              <a:t>contea</a:t>
            </a:r>
            <a:r>
              <a:rPr lang="ca-ES" sz="2600" dirty="0" smtClean="0"/>
              <a:t> di </a:t>
            </a:r>
            <a:r>
              <a:rPr lang="ca-ES" sz="2600" dirty="0" err="1" smtClean="0"/>
              <a:t>Catalogna</a:t>
            </a:r>
            <a:r>
              <a:rPr lang="ca-ES" sz="2600" dirty="0" smtClean="0"/>
              <a:t> ha dato </a:t>
            </a:r>
            <a:r>
              <a:rPr lang="ca-ES" sz="2600" dirty="0" err="1" smtClean="0"/>
              <a:t>piuttosto</a:t>
            </a:r>
            <a:r>
              <a:rPr lang="ca-ES" sz="2600" dirty="0" smtClean="0"/>
              <a:t> questa nostra </a:t>
            </a:r>
            <a:r>
              <a:rPr lang="ca-ES" sz="2600" dirty="0" err="1" smtClean="0"/>
              <a:t>lingua</a:t>
            </a:r>
            <a:r>
              <a:rPr lang="ca-ES" sz="2600" dirty="0" smtClean="0"/>
              <a:t> </a:t>
            </a:r>
            <a:r>
              <a:rPr lang="ca-ES" sz="2600" dirty="0" err="1" smtClean="0"/>
              <a:t>alla</a:t>
            </a:r>
            <a:r>
              <a:rPr lang="ca-ES" sz="2600" dirty="0" smtClean="0"/>
              <a:t> </a:t>
            </a:r>
            <a:r>
              <a:rPr lang="ca-ES" sz="2600" dirty="0" err="1" smtClean="0"/>
              <a:t>Provenza</a:t>
            </a:r>
            <a:r>
              <a:rPr lang="ca-ES" sz="2600" dirty="0" smtClean="0"/>
              <a:t>, </a:t>
            </a:r>
            <a:r>
              <a:rPr lang="ca-ES" sz="2600" dirty="0" err="1" smtClean="0"/>
              <a:t>che</a:t>
            </a:r>
            <a:r>
              <a:rPr lang="ca-ES" sz="2600" dirty="0" smtClean="0"/>
              <a:t> da essa </a:t>
            </a:r>
            <a:r>
              <a:rPr lang="ca-ES" sz="2600" dirty="0" err="1" smtClean="0"/>
              <a:t>Provenza</a:t>
            </a:r>
            <a:r>
              <a:rPr lang="ca-ES" sz="2600" dirty="0" smtClean="0"/>
              <a:t> </a:t>
            </a:r>
            <a:r>
              <a:rPr lang="ca-ES" sz="2600" dirty="0" err="1" smtClean="0"/>
              <a:t>ricevuta</a:t>
            </a:r>
            <a:r>
              <a:rPr lang="ca-ES" sz="2600" dirty="0" smtClean="0"/>
              <a:t> la </a:t>
            </a:r>
            <a:r>
              <a:rPr lang="ca-ES" sz="2600" dirty="0" err="1" smtClean="0"/>
              <a:t>siccome</a:t>
            </a:r>
            <a:r>
              <a:rPr lang="ca-ES" sz="2600" dirty="0" smtClean="0"/>
              <a:t> l’ha </a:t>
            </a:r>
            <a:r>
              <a:rPr lang="ca-ES" sz="2600" dirty="0" err="1" smtClean="0"/>
              <a:t>donata</a:t>
            </a:r>
            <a:r>
              <a:rPr lang="ca-ES" sz="2600" dirty="0" smtClean="0"/>
              <a:t> a i Regni di </a:t>
            </a:r>
            <a:r>
              <a:rPr lang="ca-ES" sz="2600" dirty="0" err="1" smtClean="0"/>
              <a:t>Valenza</a:t>
            </a:r>
            <a:r>
              <a:rPr lang="ca-ES" sz="2600" dirty="0" smtClean="0"/>
              <a:t>, </a:t>
            </a:r>
            <a:r>
              <a:rPr lang="ca-ES" sz="2600" dirty="0" err="1" smtClean="0"/>
              <a:t>Majorca</a:t>
            </a:r>
            <a:r>
              <a:rPr lang="ca-ES" sz="2600" dirty="0" smtClean="0"/>
              <a:t>, </a:t>
            </a:r>
            <a:r>
              <a:rPr lang="ca-ES" sz="2600" dirty="0" err="1" smtClean="0"/>
              <a:t>Minorca</a:t>
            </a:r>
            <a:r>
              <a:rPr lang="ca-ES" sz="2600" dirty="0" smtClean="0"/>
              <a:t>, </a:t>
            </a:r>
            <a:r>
              <a:rPr lang="ca-ES" sz="2600" dirty="0" err="1" smtClean="0"/>
              <a:t>Sardigna</a:t>
            </a:r>
            <a:r>
              <a:rPr lang="ca-ES" sz="2600" dirty="0" smtClean="0"/>
              <a:t>, </a:t>
            </a:r>
            <a:r>
              <a:rPr lang="ca-ES" sz="2600" dirty="0" err="1" smtClean="0"/>
              <a:t>Murzia</a:t>
            </a:r>
            <a:r>
              <a:rPr lang="ca-ES" sz="2600" dirty="0" smtClean="0"/>
              <a:t> ed altri: </a:t>
            </a:r>
            <a:r>
              <a:rPr lang="ca-ES" sz="2600" dirty="0" err="1" smtClean="0"/>
              <a:t>sì</a:t>
            </a:r>
            <a:r>
              <a:rPr lang="ca-ES" sz="2600" dirty="0" smtClean="0"/>
              <a:t> </a:t>
            </a:r>
            <a:r>
              <a:rPr lang="ca-ES" sz="2600" dirty="0" err="1" smtClean="0"/>
              <a:t>perché</a:t>
            </a:r>
            <a:r>
              <a:rPr lang="ca-ES" sz="2600" dirty="0" smtClean="0"/>
              <a:t> i </a:t>
            </a:r>
            <a:r>
              <a:rPr lang="ca-ES" sz="2600" dirty="0" err="1" smtClean="0"/>
              <a:t>nostri</a:t>
            </a:r>
            <a:r>
              <a:rPr lang="ca-ES" sz="2600" dirty="0" smtClean="0"/>
              <a:t> conti di </a:t>
            </a:r>
            <a:r>
              <a:rPr lang="ca-ES" sz="2600" dirty="0" err="1" smtClean="0"/>
              <a:t>Barcellona</a:t>
            </a:r>
            <a:r>
              <a:rPr lang="ca-ES" sz="2600" dirty="0" smtClean="0"/>
              <a:t> furono per </a:t>
            </a:r>
            <a:r>
              <a:rPr lang="ca-ES" sz="2600" dirty="0" err="1" smtClean="0"/>
              <a:t>lungo</a:t>
            </a:r>
            <a:r>
              <a:rPr lang="ca-ES" sz="2600" dirty="0" smtClean="0"/>
              <a:t> tempo </a:t>
            </a:r>
            <a:r>
              <a:rPr lang="ca-ES" sz="2600" dirty="0" err="1" smtClean="0"/>
              <a:t>sovrani</a:t>
            </a:r>
            <a:r>
              <a:rPr lang="ca-ES" sz="2600" dirty="0" smtClean="0"/>
              <a:t> del </a:t>
            </a:r>
            <a:r>
              <a:rPr lang="ca-ES" sz="2600" dirty="0" err="1" smtClean="0"/>
              <a:t>contado</a:t>
            </a:r>
            <a:r>
              <a:rPr lang="ca-ES" sz="2600" dirty="0" smtClean="0"/>
              <a:t> di </a:t>
            </a:r>
            <a:r>
              <a:rPr lang="ca-ES" sz="2600" dirty="0" err="1" smtClean="0"/>
              <a:t>Provenza</a:t>
            </a:r>
            <a:r>
              <a:rPr lang="ca-ES" sz="2600" dirty="0" smtClean="0"/>
              <a:t>, </a:t>
            </a:r>
            <a:r>
              <a:rPr lang="ca-ES" sz="2600" dirty="0" err="1" smtClean="0"/>
              <a:t>sotto’l</a:t>
            </a:r>
            <a:r>
              <a:rPr lang="ca-ES" sz="2600" dirty="0" smtClean="0"/>
              <a:t> comando dei </a:t>
            </a:r>
            <a:r>
              <a:rPr lang="ca-ES" sz="2600" dirty="0" err="1" smtClean="0"/>
              <a:t>quali</a:t>
            </a:r>
            <a:r>
              <a:rPr lang="ca-ES" sz="2600" dirty="0" smtClean="0"/>
              <a:t> </a:t>
            </a:r>
            <a:r>
              <a:rPr lang="ca-ES" sz="2600" dirty="0" err="1" smtClean="0"/>
              <a:t>cominciarono</a:t>
            </a:r>
            <a:r>
              <a:rPr lang="ca-ES" sz="2600" dirty="0" smtClean="0"/>
              <a:t> in essa </a:t>
            </a:r>
            <a:r>
              <a:rPr lang="ca-ES" sz="2600" dirty="0" err="1" smtClean="0"/>
              <a:t>contea</a:t>
            </a:r>
            <a:r>
              <a:rPr lang="ca-ES" sz="2600" dirty="0" smtClean="0"/>
              <a:t> a </a:t>
            </a:r>
            <a:r>
              <a:rPr lang="ca-ES" sz="2600" dirty="0" err="1" smtClean="0"/>
              <a:t>fiorire</a:t>
            </a:r>
            <a:r>
              <a:rPr lang="ca-ES" sz="2600" dirty="0" smtClean="0"/>
              <a:t> i poeti, e </a:t>
            </a:r>
            <a:r>
              <a:rPr lang="ca-ES" sz="2600" dirty="0" err="1" smtClean="0"/>
              <a:t>nel</a:t>
            </a:r>
            <a:r>
              <a:rPr lang="ca-ES" sz="2600" dirty="0" smtClean="0"/>
              <a:t> </a:t>
            </a:r>
            <a:r>
              <a:rPr lang="ca-ES" sz="2600" dirty="0" err="1" smtClean="0"/>
              <a:t>medesimo</a:t>
            </a:r>
            <a:r>
              <a:rPr lang="ca-ES" sz="2600" dirty="0" smtClean="0"/>
              <a:t> tempo, </a:t>
            </a:r>
            <a:r>
              <a:rPr lang="ca-ES" sz="2600" dirty="0" err="1" smtClean="0"/>
              <a:t>quei</a:t>
            </a:r>
            <a:r>
              <a:rPr lang="ca-ES" sz="2600" dirty="0" smtClean="0"/>
              <a:t> </a:t>
            </a:r>
            <a:r>
              <a:rPr lang="ca-ES" sz="2600" dirty="0" err="1" smtClean="0"/>
              <a:t>popoli</a:t>
            </a:r>
            <a:r>
              <a:rPr lang="ca-ES" sz="2600" dirty="0" smtClean="0"/>
              <a:t>, colla </a:t>
            </a:r>
            <a:r>
              <a:rPr lang="ca-ES" sz="2600" dirty="0" err="1" smtClean="0"/>
              <a:t>pratica</a:t>
            </a:r>
            <a:r>
              <a:rPr lang="ca-ES" sz="2600" dirty="0" smtClean="0"/>
              <a:t> e </a:t>
            </a:r>
            <a:r>
              <a:rPr lang="ca-ES" sz="2600" dirty="0" err="1" smtClean="0"/>
              <a:t>soggiono</a:t>
            </a:r>
            <a:r>
              <a:rPr lang="ca-ES" sz="2600" dirty="0" smtClean="0"/>
              <a:t> </a:t>
            </a:r>
            <a:r>
              <a:rPr lang="ca-ES" sz="2600" dirty="0" err="1" smtClean="0"/>
              <a:t>della</a:t>
            </a:r>
            <a:r>
              <a:rPr lang="ca-ES" sz="2600" dirty="0" smtClean="0"/>
              <a:t> Corte Catalana </a:t>
            </a:r>
            <a:r>
              <a:rPr lang="ca-ES" sz="2600" dirty="0" err="1" smtClean="0"/>
              <a:t>pulirono</a:t>
            </a:r>
            <a:r>
              <a:rPr lang="ca-ES" sz="2600" dirty="0" smtClean="0"/>
              <a:t> </a:t>
            </a:r>
            <a:r>
              <a:rPr lang="ca-ES" sz="2600" dirty="0" err="1" smtClean="0"/>
              <a:t>il</a:t>
            </a:r>
            <a:r>
              <a:rPr lang="ca-ES" sz="2600" dirty="0" smtClean="0"/>
              <a:t> </a:t>
            </a:r>
            <a:r>
              <a:rPr lang="ca-ES" sz="2600" dirty="0" err="1" smtClean="0"/>
              <a:t>lor</a:t>
            </a:r>
            <a:r>
              <a:rPr lang="ca-ES" sz="2600" dirty="0" smtClean="0"/>
              <a:t> </a:t>
            </a:r>
            <a:r>
              <a:rPr lang="ca-ES" sz="2600" dirty="0" err="1" smtClean="0"/>
              <a:t>dialetto</a:t>
            </a:r>
            <a:r>
              <a:rPr lang="ca-ES" sz="2600" dirty="0" smtClean="0"/>
              <a:t> e di </a:t>
            </a:r>
            <a:r>
              <a:rPr lang="ca-ES" sz="2600" dirty="0" err="1" smtClean="0"/>
              <a:t>nobili</a:t>
            </a:r>
            <a:r>
              <a:rPr lang="ca-ES" sz="2600" dirty="0" smtClean="0"/>
              <a:t> e </a:t>
            </a:r>
            <a:r>
              <a:rPr lang="ca-ES" sz="2600" dirty="0" err="1" smtClean="0"/>
              <a:t>cortigiani</a:t>
            </a:r>
            <a:r>
              <a:rPr lang="ca-ES" sz="2600" dirty="0" smtClean="0"/>
              <a:t> </a:t>
            </a:r>
            <a:r>
              <a:rPr lang="ca-ES" sz="2600" dirty="0" err="1" smtClean="0"/>
              <a:t>abbigliamenti</a:t>
            </a:r>
            <a:r>
              <a:rPr lang="ca-ES" sz="2600" dirty="0" smtClean="0"/>
              <a:t> a uso di </a:t>
            </a:r>
            <a:r>
              <a:rPr lang="ca-ES" sz="2600" dirty="0" err="1" smtClean="0"/>
              <a:t>Barcellona</a:t>
            </a:r>
            <a:r>
              <a:rPr lang="ca-ES" sz="2600" dirty="0" smtClean="0"/>
              <a:t>, li </a:t>
            </a:r>
            <a:r>
              <a:rPr lang="ca-ES" sz="2600" dirty="0" err="1" smtClean="0"/>
              <a:t>resero</a:t>
            </a:r>
            <a:r>
              <a:rPr lang="ca-ES" sz="2600" dirty="0" smtClean="0"/>
              <a:t> </a:t>
            </a:r>
            <a:r>
              <a:rPr lang="ca-ES" sz="2600" dirty="0" err="1" smtClean="0"/>
              <a:t>molto</a:t>
            </a:r>
            <a:r>
              <a:rPr lang="ca-ES" sz="2600" dirty="0" smtClean="0"/>
              <a:t> vago e </a:t>
            </a:r>
            <a:r>
              <a:rPr lang="ca-ES" sz="2600" dirty="0" err="1" smtClean="0"/>
              <a:t>dovizioso</a:t>
            </a:r>
            <a:r>
              <a:rPr lang="ca-ES" sz="2600" dirty="0" smtClean="0"/>
              <a:t>” (1724: 7- 9). 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es-ES" dirty="0" smtClean="0"/>
              <a:t>Índex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935480"/>
            <a:ext cx="7543824" cy="43891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a-ES" sz="2800" dirty="0" smtClean="0"/>
              <a:t> </a:t>
            </a:r>
            <a:endParaRPr lang="es-ES" sz="28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3000" dirty="0" smtClean="0"/>
              <a:t>Presentació de Joan Andrés i </a:t>
            </a:r>
            <a:r>
              <a:rPr lang="ca-ES" sz="3000" i="1" dirty="0" err="1" smtClean="0"/>
              <a:t>Dell’origine</a:t>
            </a:r>
            <a:endParaRPr lang="ca-ES" sz="3000" i="1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3000" dirty="0" smtClean="0"/>
              <a:t>L’estudi de la literatura i el debat sobre el progrés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3000" dirty="0" smtClean="0"/>
              <a:t>Catalunya i l’origen de la literatura moderna</a:t>
            </a:r>
            <a:endParaRPr lang="es-ES" sz="30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3000" dirty="0" smtClean="0"/>
              <a:t>El cànon de la literatura </a:t>
            </a:r>
            <a:r>
              <a:rPr lang="ca-ES" sz="3000" i="1" dirty="0" err="1" smtClean="0"/>
              <a:t>catalano-provenzale</a:t>
            </a:r>
            <a:endParaRPr lang="es-ES" sz="3000" dirty="0" smtClean="0"/>
          </a:p>
          <a:p>
            <a:pPr lvl="5">
              <a:lnSpc>
                <a:spcPct val="150000"/>
              </a:lnSpc>
            </a:pPr>
            <a:r>
              <a:rPr lang="ca-ES" sz="3000" dirty="0" smtClean="0"/>
              <a:t>Poesia</a:t>
            </a:r>
            <a:endParaRPr lang="es-ES" sz="3000" dirty="0" smtClean="0"/>
          </a:p>
          <a:p>
            <a:pPr lvl="5">
              <a:lnSpc>
                <a:spcPct val="150000"/>
              </a:lnSpc>
            </a:pPr>
            <a:r>
              <a:rPr lang="ca-ES" sz="3000" dirty="0" smtClean="0"/>
              <a:t>Narrativa</a:t>
            </a:r>
            <a:endParaRPr lang="es-ES" sz="30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3000" dirty="0" smtClean="0"/>
              <a:t>Influència en la literatura italiana</a:t>
            </a:r>
            <a:endParaRPr lang="es-ES" sz="30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3000" dirty="0" smtClean="0"/>
              <a:t>Valoració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3000" dirty="0" smtClean="0"/>
              <a:t>Conclusions</a:t>
            </a:r>
            <a:endParaRPr lang="es-ES" sz="30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715040"/>
          </a:xfrm>
        </p:spPr>
        <p:txBody>
          <a:bodyPr>
            <a:noAutofit/>
          </a:bodyPr>
          <a:lstStyle/>
          <a:p>
            <a:r>
              <a:rPr lang="ca-ES" sz="1600" u="sng" dirty="0" smtClean="0"/>
              <a:t>Andrés reprodueix fragments d’altres obres que llegeix a la </a:t>
            </a:r>
            <a:r>
              <a:rPr lang="ca-ES" sz="1600" i="1" u="sng" dirty="0" err="1" smtClean="0"/>
              <a:t>Crusca</a:t>
            </a:r>
            <a:r>
              <a:rPr lang="ca-ES" sz="1600" i="1" u="sng" dirty="0" smtClean="0"/>
              <a:t> </a:t>
            </a:r>
            <a:r>
              <a:rPr lang="ca-ES" sz="1600" i="1" u="sng" dirty="0" err="1" smtClean="0"/>
              <a:t>Provenzale</a:t>
            </a:r>
            <a:r>
              <a:rPr lang="ca-ES" sz="1600" dirty="0" smtClean="0"/>
              <a:t>: </a:t>
            </a:r>
          </a:p>
          <a:p>
            <a:pPr>
              <a:buNone/>
            </a:pPr>
            <a:endParaRPr lang="ca-ES" sz="1600" dirty="0" smtClean="0"/>
          </a:p>
          <a:p>
            <a:pPr lvl="1"/>
            <a:r>
              <a:rPr lang="ca-ES" sz="1600" b="1" i="1" dirty="0" err="1" smtClean="0"/>
              <a:t>Década</a:t>
            </a:r>
            <a:r>
              <a:rPr lang="ca-ES" sz="1600" b="1" i="1" dirty="0" smtClean="0"/>
              <a:t> primera de la historia de la insigne y coronada </a:t>
            </a:r>
            <a:r>
              <a:rPr lang="ca-ES" sz="1600" b="1" i="1" dirty="0" err="1" smtClean="0"/>
              <a:t>ciudad</a:t>
            </a:r>
            <a:r>
              <a:rPr lang="ca-ES" sz="1600" b="1" i="1" dirty="0" smtClean="0"/>
              <a:t> y </a:t>
            </a:r>
            <a:r>
              <a:rPr lang="ca-ES" sz="1600" b="1" i="1" dirty="0" err="1" smtClean="0"/>
              <a:t>reyno</a:t>
            </a:r>
            <a:r>
              <a:rPr lang="ca-ES" sz="1600" b="1" i="1" dirty="0" smtClean="0"/>
              <a:t> de Valencia</a:t>
            </a:r>
            <a:r>
              <a:rPr lang="ca-ES" sz="1600" b="1" dirty="0" smtClean="0"/>
              <a:t> </a:t>
            </a:r>
            <a:r>
              <a:rPr lang="ca-ES" sz="1600" dirty="0" smtClean="0"/>
              <a:t>(1610) de Gaspar </a:t>
            </a:r>
            <a:r>
              <a:rPr lang="ca-ES" sz="1600" dirty="0" err="1" smtClean="0"/>
              <a:t>Escolano</a:t>
            </a:r>
            <a:r>
              <a:rPr lang="ca-ES" sz="1600" dirty="0" smtClean="0"/>
              <a:t>.</a:t>
            </a:r>
          </a:p>
          <a:p>
            <a:pPr lvl="1"/>
            <a:r>
              <a:rPr lang="ca-ES" sz="1600" dirty="0" smtClean="0"/>
              <a:t>El pròleg de la </a:t>
            </a:r>
            <a:r>
              <a:rPr lang="ca-ES" sz="1600" b="1" i="1" dirty="0" err="1" smtClean="0"/>
              <a:t>Coro</a:t>
            </a:r>
            <a:r>
              <a:rPr lang="ca-ES" sz="1600" b="1" i="1" dirty="0" smtClean="0"/>
              <a:t>́nica general de </a:t>
            </a:r>
            <a:r>
              <a:rPr lang="ca-ES" sz="1600" b="1" i="1" dirty="0" err="1" smtClean="0"/>
              <a:t>Espan</a:t>
            </a:r>
            <a:r>
              <a:rPr lang="ca-ES" sz="1600" b="1" i="1" dirty="0" smtClean="0"/>
              <a:t>̃a y </a:t>
            </a:r>
            <a:r>
              <a:rPr lang="ca-ES" sz="1600" b="1" i="1" dirty="0" err="1" smtClean="0"/>
              <a:t>especialmente</a:t>
            </a:r>
            <a:r>
              <a:rPr lang="ca-ES" sz="1600" b="1" i="1" dirty="0" smtClean="0"/>
              <a:t> del </a:t>
            </a:r>
            <a:r>
              <a:rPr lang="ca-ES" sz="1600" b="1" i="1" dirty="0" err="1" smtClean="0"/>
              <a:t>reyno</a:t>
            </a:r>
            <a:r>
              <a:rPr lang="ca-ES" sz="1600" b="1" i="1" dirty="0" smtClean="0"/>
              <a:t> de </a:t>
            </a:r>
            <a:r>
              <a:rPr lang="ca-ES" sz="1600" b="1" i="1" dirty="0" err="1" smtClean="0"/>
              <a:t>Arago</a:t>
            </a:r>
            <a:r>
              <a:rPr lang="ca-ES" sz="1600" b="1" i="1" dirty="0" smtClean="0"/>
              <a:t>́n, </a:t>
            </a:r>
            <a:r>
              <a:rPr lang="ca-ES" sz="1600" b="1" i="1" dirty="0" err="1" smtClean="0"/>
              <a:t>Catalun</a:t>
            </a:r>
            <a:r>
              <a:rPr lang="ca-ES" sz="1600" b="1" i="1" dirty="0" smtClean="0"/>
              <a:t>̃a y Valencia</a:t>
            </a:r>
            <a:r>
              <a:rPr lang="ca-ES" sz="1600" dirty="0" smtClean="0"/>
              <a:t> (1554) d’Antoni </a:t>
            </a:r>
            <a:r>
              <a:rPr lang="ca-ES" sz="1600" dirty="0" err="1" smtClean="0"/>
              <a:t>Beuter</a:t>
            </a:r>
            <a:r>
              <a:rPr lang="ca-ES" sz="1600" dirty="0" smtClean="0"/>
              <a:t>; considera Petrarca imitador de Jordi de Sant Jordi.</a:t>
            </a:r>
          </a:p>
          <a:p>
            <a:pPr lvl="1"/>
            <a:r>
              <a:rPr lang="it-IT" sz="1600" b="1" i="1" dirty="0" smtClean="0"/>
              <a:t>Bacco in Toscana: ditirambo di Francesco Redi, accademico della Crusca con le annotazioni </a:t>
            </a:r>
            <a:r>
              <a:rPr lang="it-IT" sz="1600" dirty="0" smtClean="0"/>
              <a:t>(1685), F. Redi.</a:t>
            </a:r>
            <a:endParaRPr lang="ca-ES" sz="1600" dirty="0" smtClean="0"/>
          </a:p>
          <a:p>
            <a:pPr lvl="1">
              <a:buNone/>
            </a:pPr>
            <a:endParaRPr lang="es-ES" sz="1600" dirty="0" smtClean="0"/>
          </a:p>
          <a:p>
            <a:r>
              <a:rPr lang="ca-ES" sz="1600" b="1" i="1" dirty="0" err="1" smtClean="0"/>
              <a:t>Proclamación</a:t>
            </a:r>
            <a:r>
              <a:rPr lang="ca-ES" sz="1600" b="1" i="1" dirty="0" smtClean="0"/>
              <a:t> </a:t>
            </a:r>
            <a:r>
              <a:rPr lang="ca-ES" sz="1600" b="1" i="1" dirty="0" err="1" smtClean="0"/>
              <a:t>católica</a:t>
            </a:r>
            <a:r>
              <a:rPr lang="ca-ES" sz="1600" b="1" i="1" dirty="0" smtClean="0"/>
              <a:t> a la </a:t>
            </a:r>
            <a:r>
              <a:rPr lang="ca-ES" sz="1600" b="1" i="1" dirty="0" err="1" smtClean="0"/>
              <a:t>magestad</a:t>
            </a:r>
            <a:r>
              <a:rPr lang="ca-ES" sz="1600" b="1" i="1" dirty="0" smtClean="0"/>
              <a:t> piadosa de Felipe el Grande,</a:t>
            </a:r>
            <a:r>
              <a:rPr lang="es-ES" sz="1600" b="1" i="1" dirty="0" smtClean="0"/>
              <a:t> rey de las Españas y emperador de las Indias Nuestro Señor, los </a:t>
            </a:r>
            <a:r>
              <a:rPr lang="es-ES" sz="1600" b="1" i="1" dirty="0" err="1" smtClean="0"/>
              <a:t>Conselleres</a:t>
            </a:r>
            <a:r>
              <a:rPr lang="es-ES" sz="1600" b="1" i="1" dirty="0" smtClean="0"/>
              <a:t> y Consejo de Ciento de la ciudad de Barcelona </a:t>
            </a:r>
            <a:r>
              <a:rPr lang="es-ES" sz="1600" dirty="0" smtClean="0"/>
              <a:t>(1640) </a:t>
            </a:r>
            <a:r>
              <a:rPr lang="ca-ES" sz="1600" dirty="0" smtClean="0"/>
              <a:t>de Fra Gaspar Sala i </a:t>
            </a:r>
            <a:r>
              <a:rPr lang="ca-ES" sz="1600" dirty="0" err="1" smtClean="0"/>
              <a:t>Berart</a:t>
            </a:r>
            <a:r>
              <a:rPr lang="ca-ES" sz="1600" dirty="0" smtClean="0"/>
              <a:t>, propaganda política contra el duc </a:t>
            </a:r>
            <a:r>
              <a:rPr lang="ca-ES" sz="1600" dirty="0" err="1" smtClean="0"/>
              <a:t>d’Olivares</a:t>
            </a:r>
            <a:r>
              <a:rPr lang="ca-ES" sz="1600" dirty="0" smtClean="0"/>
              <a:t>. </a:t>
            </a:r>
          </a:p>
          <a:p>
            <a:r>
              <a:rPr lang="ca-ES" sz="1600" dirty="0" smtClean="0"/>
              <a:t>La </a:t>
            </a:r>
            <a:r>
              <a:rPr lang="ca-ES" sz="1600" b="1" i="1" dirty="0" err="1" smtClean="0"/>
              <a:t>Histoire</a:t>
            </a:r>
            <a:r>
              <a:rPr lang="ca-ES" sz="1600" b="1" i="1" dirty="0" smtClean="0"/>
              <a:t> </a:t>
            </a:r>
            <a:r>
              <a:rPr lang="ca-ES" sz="1600" b="1" i="1" dirty="0" err="1" smtClean="0"/>
              <a:t>littéraire</a:t>
            </a:r>
            <a:r>
              <a:rPr lang="ca-ES" sz="1600" b="1" i="1" dirty="0" smtClean="0"/>
              <a:t> des </a:t>
            </a:r>
            <a:r>
              <a:rPr lang="ca-ES" sz="1600" b="1" i="1" dirty="0" err="1" smtClean="0"/>
              <a:t>troubadours</a:t>
            </a:r>
            <a:r>
              <a:rPr lang="ca-ES" sz="1600" b="1" dirty="0" smtClean="0"/>
              <a:t> </a:t>
            </a:r>
            <a:r>
              <a:rPr lang="ca-ES" sz="1600" dirty="0" smtClean="0"/>
              <a:t>de Jean </a:t>
            </a:r>
            <a:r>
              <a:rPr lang="ca-ES" sz="1600" dirty="0" err="1" smtClean="0"/>
              <a:t>Baptiste</a:t>
            </a:r>
            <a:r>
              <a:rPr lang="ca-ES" sz="1600" dirty="0" smtClean="0"/>
              <a:t> de La </a:t>
            </a:r>
            <a:r>
              <a:rPr lang="ca-ES" sz="1600" dirty="0" err="1" smtClean="0"/>
              <a:t>Curne</a:t>
            </a:r>
            <a:r>
              <a:rPr lang="ca-ES" sz="1600" dirty="0" smtClean="0"/>
              <a:t> de </a:t>
            </a:r>
            <a:r>
              <a:rPr lang="ca-ES" sz="1600" dirty="0" err="1" smtClean="0"/>
              <a:t>Sainte-Palaye</a:t>
            </a:r>
            <a:r>
              <a:rPr lang="ca-ES" sz="1600" dirty="0" smtClean="0"/>
              <a:t>, publicada per </a:t>
            </a:r>
            <a:r>
              <a:rPr lang="ca-ES" sz="1600" dirty="0" err="1" smtClean="0"/>
              <a:t>l’</a:t>
            </a:r>
            <a:r>
              <a:rPr lang="ca-ES" sz="1600" i="1" dirty="0" err="1" smtClean="0"/>
              <a:t>abbé</a:t>
            </a:r>
            <a:r>
              <a:rPr lang="ca-ES" sz="1600" dirty="0" smtClean="0"/>
              <a:t> </a:t>
            </a:r>
            <a:r>
              <a:rPr lang="ca-ES" sz="1600" dirty="0" err="1" smtClean="0"/>
              <a:t>Claude-François-Xavier</a:t>
            </a:r>
            <a:r>
              <a:rPr lang="ca-ES" sz="1600" dirty="0" smtClean="0"/>
              <a:t> Millot (Andrés el considera l’autor). Obra prohibida a Espanya, però que arriba clandestinament a mans de Gregori </a:t>
            </a:r>
            <a:r>
              <a:rPr lang="ca-ES" sz="1600" dirty="0" err="1" smtClean="0"/>
              <a:t>Maians</a:t>
            </a:r>
            <a:r>
              <a:rPr lang="ca-ES" sz="1600" dirty="0" smtClean="0"/>
              <a:t>. Hi ha informació valuosa sobre la història medieval de Catalunya. </a:t>
            </a:r>
            <a:endParaRPr lang="ca-ES" sz="1600" i="1" dirty="0" smtClean="0"/>
          </a:p>
          <a:p>
            <a:r>
              <a:rPr lang="ca-ES" sz="1600" b="1" i="1" dirty="0" smtClean="0"/>
              <a:t>El </a:t>
            </a:r>
            <a:r>
              <a:rPr lang="ca-ES" sz="1600" b="1" i="1" dirty="0" err="1" smtClean="0"/>
              <a:t>arte</a:t>
            </a:r>
            <a:r>
              <a:rPr lang="ca-ES" sz="1600" b="1" i="1" dirty="0" smtClean="0"/>
              <a:t> de </a:t>
            </a:r>
            <a:r>
              <a:rPr lang="ca-ES" sz="1600" b="1" i="1" dirty="0" err="1" smtClean="0"/>
              <a:t>trovar</a:t>
            </a:r>
            <a:r>
              <a:rPr lang="ca-ES" sz="1600" b="1" i="1" dirty="0" smtClean="0"/>
              <a:t> o La gaia </a:t>
            </a:r>
            <a:r>
              <a:rPr lang="ca-ES" sz="1600" b="1" i="1" dirty="0" err="1" smtClean="0"/>
              <a:t>ciencia</a:t>
            </a:r>
            <a:r>
              <a:rPr lang="ca-ES" sz="1600" b="1" dirty="0" smtClean="0"/>
              <a:t> </a:t>
            </a:r>
            <a:r>
              <a:rPr lang="ca-ES" sz="1600" dirty="0" smtClean="0"/>
              <a:t>de Enrique de Villena  (1433).</a:t>
            </a:r>
          </a:p>
          <a:p>
            <a:r>
              <a:rPr lang="ca-ES" sz="1600" dirty="0" smtClean="0"/>
              <a:t>Pròleg dels </a:t>
            </a:r>
            <a:r>
              <a:rPr lang="ca-ES" sz="1600" b="1" i="1" dirty="0" err="1" smtClean="0"/>
              <a:t>Proverbios</a:t>
            </a:r>
            <a:r>
              <a:rPr lang="ca-ES" sz="1600" b="1" dirty="0" smtClean="0"/>
              <a:t>  </a:t>
            </a:r>
            <a:r>
              <a:rPr lang="ca-ES" sz="1600" dirty="0" smtClean="0"/>
              <a:t>(1437) del Marqués de </a:t>
            </a:r>
            <a:r>
              <a:rPr lang="ca-ES" sz="1600" dirty="0" err="1" smtClean="0"/>
              <a:t>Santillana</a:t>
            </a:r>
            <a:r>
              <a:rPr lang="ca-ES" sz="1600" dirty="0" smtClean="0"/>
              <a:t>.</a:t>
            </a:r>
          </a:p>
          <a:p>
            <a:endParaRPr lang="es-ES" sz="1600" dirty="0" smtClean="0"/>
          </a:p>
          <a:p>
            <a:pPr>
              <a:buNone/>
            </a:pPr>
            <a:r>
              <a:rPr lang="ca-ES" sz="1600" dirty="0" smtClean="0"/>
              <a:t>  </a:t>
            </a:r>
            <a:endParaRPr lang="es-ES" sz="1600" dirty="0" smtClean="0"/>
          </a:p>
          <a:p>
            <a:endParaRPr lang="ca-ES" sz="16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7851648" cy="1828800"/>
          </a:xfrm>
        </p:spPr>
        <p:txBody>
          <a:bodyPr>
            <a:normAutofit fontScale="90000"/>
          </a:bodyPr>
          <a:lstStyle/>
          <a:p>
            <a:pPr lvl="0" algn="l"/>
            <a:r>
              <a:rPr lang="ca-ES" sz="6000" dirty="0" smtClean="0"/>
              <a:t>El cànon de la literatura </a:t>
            </a:r>
            <a:r>
              <a:rPr lang="ca-ES" sz="6000" i="1" dirty="0" err="1" smtClean="0"/>
              <a:t>catalano-provenzale</a:t>
            </a:r>
            <a:r>
              <a:rPr lang="es-ES" sz="6000" dirty="0" smtClean="0"/>
              <a:t/>
            </a:r>
            <a:br>
              <a:rPr lang="es-ES" sz="6000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rmAutofit/>
          </a:bodyPr>
          <a:lstStyle/>
          <a:p>
            <a:r>
              <a:rPr lang="es-ES" dirty="0" err="1" smtClean="0"/>
              <a:t>Segle</a:t>
            </a:r>
            <a:r>
              <a:rPr lang="es-ES" dirty="0" smtClean="0"/>
              <a:t> IX – </a:t>
            </a:r>
            <a:r>
              <a:rPr lang="es-ES" dirty="0" err="1" smtClean="0"/>
              <a:t>principi</a:t>
            </a:r>
            <a:r>
              <a:rPr lang="es-ES" dirty="0" smtClean="0"/>
              <a:t> del </a:t>
            </a:r>
            <a:r>
              <a:rPr lang="es-ES" dirty="0" err="1" smtClean="0"/>
              <a:t>segle</a:t>
            </a:r>
            <a:r>
              <a:rPr lang="es-ES" dirty="0" smtClean="0"/>
              <a:t> XVII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500307"/>
            <a:ext cx="4038600" cy="3854618"/>
          </a:xfrm>
        </p:spPr>
        <p:txBody>
          <a:bodyPr>
            <a:normAutofit lnSpcReduction="10000"/>
          </a:bodyPr>
          <a:lstStyle/>
          <a:p>
            <a:r>
              <a:rPr lang="ca-ES" dirty="0" smtClean="0"/>
              <a:t>Primera etapa formada per obres escrites principalment a  Occitània (s. IX - XIII).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500305"/>
            <a:ext cx="4038600" cy="3854619"/>
          </a:xfrm>
        </p:spPr>
        <p:txBody>
          <a:bodyPr>
            <a:normAutofit lnSpcReduction="10000"/>
          </a:bodyPr>
          <a:lstStyle/>
          <a:p>
            <a:r>
              <a:rPr lang="ca-ES" dirty="0" smtClean="0"/>
              <a:t>Segona etapa: l’epicentre cultura es desplaça a (s. XIV – XVII). Destaca grans autors valencians del segle  </a:t>
            </a:r>
            <a:r>
              <a:rPr lang="ca-ES" dirty="0" err="1" smtClean="0"/>
              <a:t>XV</a:t>
            </a:r>
            <a:r>
              <a:rPr lang="ca-ES" dirty="0" smtClean="0"/>
              <a:t>:</a:t>
            </a:r>
          </a:p>
          <a:p>
            <a:pPr>
              <a:buNone/>
            </a:pPr>
            <a:endParaRPr lang="ca-ES" dirty="0" smtClean="0"/>
          </a:p>
          <a:p>
            <a:pPr lvl="1"/>
            <a:r>
              <a:rPr lang="ca-ES" dirty="0" smtClean="0"/>
              <a:t>Ausiàs March</a:t>
            </a:r>
          </a:p>
          <a:p>
            <a:pPr lvl="1"/>
            <a:r>
              <a:rPr lang="ca-ES" dirty="0" err="1" smtClean="0"/>
              <a:t>Joanot</a:t>
            </a:r>
            <a:r>
              <a:rPr lang="ca-ES" dirty="0" smtClean="0"/>
              <a:t> Martorell </a:t>
            </a:r>
          </a:p>
          <a:p>
            <a:pPr lvl="1"/>
            <a:r>
              <a:rPr lang="ca-ES" dirty="0" smtClean="0"/>
              <a:t>Jaume Roig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Escriptors</a:t>
            </a:r>
            <a:r>
              <a:rPr lang="es-ES" dirty="0" smtClean="0"/>
              <a:t> </a:t>
            </a:r>
            <a:r>
              <a:rPr lang="es-ES" dirty="0" err="1" smtClean="0"/>
              <a:t>catalano-provençals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215375" cy="495943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56708"/>
                <a:gridCol w="2158201"/>
                <a:gridCol w="1920060"/>
                <a:gridCol w="1580406"/>
              </a:tblGrid>
              <a:tr h="1000132">
                <a:tc gridSpan="2">
                  <a:txBody>
                    <a:bodyPr/>
                    <a:lstStyle/>
                    <a:p>
                      <a:pPr algn="ctr"/>
                      <a:r>
                        <a:rPr lang="es-ES" sz="4000" b="0" dirty="0" err="1" smtClean="0">
                          <a:solidFill>
                            <a:srgbClr val="7030A0"/>
                          </a:solidFill>
                        </a:rPr>
                        <a:t>Poesia</a:t>
                      </a:r>
                      <a:endParaRPr lang="es-ES" sz="40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4000" b="0" baseline="0" dirty="0" smtClean="0">
                          <a:solidFill>
                            <a:srgbClr val="812DB5"/>
                          </a:solidFill>
                        </a:rPr>
                        <a:t>Prosa</a:t>
                      </a:r>
                      <a:endParaRPr lang="es-ES" sz="4000" b="0" dirty="0">
                        <a:solidFill>
                          <a:srgbClr val="812DB5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0152">
                <a:tc>
                  <a:txBody>
                    <a:bodyPr/>
                    <a:lstStyle/>
                    <a:p>
                      <a:r>
                        <a:rPr kumimoji="0" lang="ca-ES" sz="1800" b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Guilhem</a:t>
                      </a:r>
                      <a:r>
                        <a:rPr kumimoji="0" lang="ca-ES" sz="18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ca-ES" sz="1800" b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Peitieu</a:t>
                      </a:r>
                      <a:endParaRPr lang="es-E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ca-ES" sz="18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Hug de </a:t>
                      </a:r>
                      <a:r>
                        <a:rPr kumimoji="0" lang="ca-ES" sz="1800" b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Mataplana</a:t>
                      </a:r>
                      <a:r>
                        <a:rPr kumimoji="0" lang="ca-ES" sz="18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Joanot</a:t>
                      </a:r>
                      <a:r>
                        <a:rPr lang="es-E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Martorell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Jaume Roig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152">
                <a:tc>
                  <a:txBody>
                    <a:bodyPr/>
                    <a:lstStyle/>
                    <a:p>
                      <a:r>
                        <a:rPr kumimoji="0" lang="ca-ES" sz="18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Guillem de Berguedà </a:t>
                      </a:r>
                      <a:endParaRPr lang="es-E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ca-ES" sz="1800" b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Arnaut</a:t>
                      </a:r>
                      <a:r>
                        <a:rPr kumimoji="0" lang="ca-ES" sz="18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Daniel </a:t>
                      </a:r>
                      <a:endParaRPr lang="es-E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0152">
                <a:tc>
                  <a:txBody>
                    <a:bodyPr/>
                    <a:lstStyle/>
                    <a:p>
                      <a:r>
                        <a:rPr kumimoji="0" lang="ca-ES" sz="1800" b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Tremoleta</a:t>
                      </a:r>
                      <a:r>
                        <a:rPr kumimoji="0" lang="ca-ES" sz="18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(Mola)</a:t>
                      </a:r>
                      <a:endParaRPr lang="es-E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Pau de </a:t>
                      </a:r>
                      <a:r>
                        <a:rPr lang="es-ES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Benviure</a:t>
                      </a:r>
                      <a:r>
                        <a:rPr lang="es-ES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(</a:t>
                      </a:r>
                      <a:r>
                        <a:rPr lang="es-ES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Bembrive</a:t>
                      </a:r>
                      <a:r>
                        <a:rPr lang="es-ES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)</a:t>
                      </a:r>
                      <a:endParaRPr lang="es-E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Jaume I 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Ramon</a:t>
                      </a:r>
                      <a:r>
                        <a:rPr lang="es-E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Muntaner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152">
                <a:tc>
                  <a:txBody>
                    <a:bodyPr/>
                    <a:lstStyle/>
                    <a:p>
                      <a:r>
                        <a:rPr lang="es-ES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Família</a:t>
                      </a:r>
                      <a:r>
                        <a:rPr lang="es-ES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March</a:t>
                      </a:r>
                      <a:endParaRPr lang="es-E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Jordi</a:t>
                      </a:r>
                      <a:r>
                        <a:rPr lang="es-ES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de St. Jordi</a:t>
                      </a:r>
                      <a:endParaRPr lang="es-E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0152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Bernat</a:t>
                      </a:r>
                      <a:r>
                        <a:rPr lang="es-E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de </a:t>
                      </a:r>
                      <a:r>
                        <a:rPr lang="es-E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Ventadorn</a:t>
                      </a:r>
                      <a:endParaRPr lang="es-E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Jaume </a:t>
                      </a:r>
                      <a:r>
                        <a:rPr lang="es-E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Febrer</a:t>
                      </a:r>
                      <a:endParaRPr lang="es-E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Pere</a:t>
                      </a:r>
                      <a:r>
                        <a:rPr lang="es-E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III el </a:t>
                      </a:r>
                      <a:r>
                        <a:rPr lang="es-ES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Cerminoniós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Francesc</a:t>
                      </a:r>
                      <a:r>
                        <a:rPr lang="es-E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Vicent</a:t>
                      </a:r>
                      <a:r>
                        <a:rPr lang="es-E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Garcia</a:t>
                      </a:r>
                      <a:r>
                        <a:rPr lang="es-E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rector de </a:t>
                      </a:r>
                      <a:r>
                        <a:rPr lang="es-ES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Vallfogona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152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Alfons</a:t>
                      </a:r>
                      <a:r>
                        <a:rPr lang="es-ES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</a:t>
                      </a:r>
                      <a:endParaRPr lang="es-E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Pere II el Gran</a:t>
                      </a:r>
                      <a:endParaRPr lang="es-E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015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Joan</a:t>
                      </a:r>
                      <a:r>
                        <a:rPr lang="es-ES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</a:t>
                      </a:r>
                      <a:endParaRPr lang="es-E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Gaucelm</a:t>
                      </a:r>
                      <a:r>
                        <a:rPr lang="es-E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Faidit</a:t>
                      </a:r>
                      <a:endParaRPr lang="es-E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152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Raimbut</a:t>
                      </a:r>
                      <a:r>
                        <a:rPr lang="es-E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de</a:t>
                      </a:r>
                      <a:r>
                        <a:rPr lang="es-E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Vaqueiras</a:t>
                      </a:r>
                      <a:endParaRPr lang="es-E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Elias</a:t>
                      </a:r>
                      <a:r>
                        <a:rPr lang="es-E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Cairel</a:t>
                      </a:r>
                      <a:endParaRPr lang="es-E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0152">
                <a:tc gridSpan="4">
                  <a:txBody>
                    <a:bodyPr/>
                    <a:lstStyle/>
                    <a:p>
                      <a:r>
                        <a:rPr kumimoji="0" lang="es-ES" sz="2800" b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Filosofia</a:t>
                      </a:r>
                      <a:r>
                        <a:rPr kumimoji="0" lang="es-ES" sz="28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s-ES" sz="18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800" dirty="0" err="1" smtClean="0">
                          <a:solidFill>
                            <a:schemeClr val="tx1"/>
                          </a:solidFill>
                        </a:rPr>
                        <a:t>Ramon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chemeClr val="tx1"/>
                          </a:solidFill>
                        </a:rPr>
                        <a:t>Llull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s-ES" sz="3600" dirty="0" err="1" smtClean="0"/>
              <a:t>Primeres</a:t>
            </a:r>
            <a:r>
              <a:rPr lang="es-ES" sz="3600" dirty="0" smtClean="0"/>
              <a:t> </a:t>
            </a:r>
            <a:r>
              <a:rPr lang="es-ES" sz="3600" dirty="0" err="1" smtClean="0"/>
              <a:t>arts</a:t>
            </a:r>
            <a:r>
              <a:rPr lang="es-ES" sz="3600" dirty="0" smtClean="0"/>
              <a:t> </a:t>
            </a:r>
            <a:r>
              <a:rPr lang="es-ES" sz="3600" dirty="0" err="1" smtClean="0"/>
              <a:t>poètiques</a:t>
            </a:r>
            <a:r>
              <a:rPr lang="es-ES" sz="3600" dirty="0" smtClean="0"/>
              <a:t>, </a:t>
            </a:r>
            <a:r>
              <a:rPr lang="es-ES" sz="3600" dirty="0" err="1" smtClean="0"/>
              <a:t>gramàtiques</a:t>
            </a:r>
            <a:r>
              <a:rPr lang="es-ES" sz="3600" dirty="0" smtClean="0"/>
              <a:t> i </a:t>
            </a:r>
            <a:r>
              <a:rPr lang="es-ES" sz="3600" dirty="0" err="1" smtClean="0"/>
              <a:t>diccionaris</a:t>
            </a:r>
            <a:r>
              <a:rPr lang="es-ES" sz="3600" dirty="0" smtClean="0"/>
              <a:t> </a:t>
            </a:r>
            <a:r>
              <a:rPr lang="es-ES" sz="3600" dirty="0" err="1" smtClean="0"/>
              <a:t>europeus</a:t>
            </a:r>
            <a:r>
              <a:rPr lang="es-ES" sz="3600" dirty="0" smtClean="0"/>
              <a:t> en </a:t>
            </a:r>
            <a:r>
              <a:rPr lang="es-ES" sz="3600" dirty="0" err="1" smtClean="0"/>
              <a:t>llengua</a:t>
            </a:r>
            <a:r>
              <a:rPr lang="es-ES" sz="3600" dirty="0" smtClean="0"/>
              <a:t> </a:t>
            </a:r>
            <a:r>
              <a:rPr lang="es-ES" sz="3600" dirty="0" err="1" smtClean="0"/>
              <a:t>vernacla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071678"/>
            <a:ext cx="8429684" cy="457203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s-ES" dirty="0" smtClean="0"/>
              <a:t>	</a:t>
            </a:r>
            <a:endParaRPr lang="es-ES" i="1" dirty="0" smtClean="0"/>
          </a:p>
          <a:p>
            <a:pPr algn="just"/>
            <a:r>
              <a:rPr lang="es-ES" sz="4900" i="1" dirty="0" smtClean="0"/>
              <a:t>Las </a:t>
            </a:r>
            <a:r>
              <a:rPr lang="es-ES" sz="4900" i="1" dirty="0" err="1" smtClean="0"/>
              <a:t>rasós</a:t>
            </a:r>
            <a:r>
              <a:rPr lang="es-ES" sz="4900" i="1" dirty="0" smtClean="0"/>
              <a:t> de </a:t>
            </a:r>
            <a:r>
              <a:rPr lang="es-ES" sz="4900" i="1" dirty="0" err="1" smtClean="0"/>
              <a:t>trobar</a:t>
            </a:r>
            <a:r>
              <a:rPr lang="es-ES" sz="4900" i="1" dirty="0" smtClean="0"/>
              <a:t> </a:t>
            </a:r>
            <a:r>
              <a:rPr lang="es-ES" sz="4900" dirty="0" smtClean="0"/>
              <a:t>[“</a:t>
            </a:r>
            <a:r>
              <a:rPr lang="es-ES" sz="4900" i="1" dirty="0" smtClean="0"/>
              <a:t>arte di trovare”</a:t>
            </a:r>
            <a:r>
              <a:rPr lang="es-ES" sz="4900" dirty="0" smtClean="0"/>
              <a:t>], </a:t>
            </a:r>
            <a:r>
              <a:rPr lang="es-ES" sz="4900" dirty="0" err="1" smtClean="0"/>
              <a:t>l’art</a:t>
            </a:r>
            <a:r>
              <a:rPr lang="es-ES" sz="4900" dirty="0" smtClean="0"/>
              <a:t> </a:t>
            </a:r>
            <a:r>
              <a:rPr lang="es-ES" sz="4900" dirty="0" err="1" smtClean="0"/>
              <a:t>poètica</a:t>
            </a:r>
            <a:r>
              <a:rPr lang="es-ES" sz="4900" dirty="0" smtClean="0"/>
              <a:t> de </a:t>
            </a:r>
            <a:r>
              <a:rPr lang="es-ES" sz="4900" dirty="0" err="1" smtClean="0"/>
              <a:t>Ramon</a:t>
            </a:r>
            <a:r>
              <a:rPr lang="es-ES" sz="4900" dirty="0" smtClean="0"/>
              <a:t> Vidal de </a:t>
            </a:r>
            <a:r>
              <a:rPr lang="es-ES" sz="4900" dirty="0" err="1" smtClean="0"/>
              <a:t>Besalú</a:t>
            </a:r>
            <a:r>
              <a:rPr lang="es-ES" sz="4900" dirty="0" smtClean="0"/>
              <a:t> [</a:t>
            </a:r>
            <a:r>
              <a:rPr lang="es-ES" sz="4900" dirty="0" err="1" smtClean="0"/>
              <a:t>Raimondo</a:t>
            </a:r>
            <a:r>
              <a:rPr lang="es-ES" sz="4900" dirty="0" smtClean="0"/>
              <a:t> Vidal di </a:t>
            </a:r>
            <a:r>
              <a:rPr lang="es-ES" sz="4900" dirty="0" err="1" smtClean="0"/>
              <a:t>Bessalù</a:t>
            </a:r>
            <a:r>
              <a:rPr lang="es-ES" sz="4900" dirty="0" smtClean="0"/>
              <a:t>]. Andrés enceta un </a:t>
            </a:r>
            <a:r>
              <a:rPr lang="es-ES" sz="4900" dirty="0" err="1" smtClean="0"/>
              <a:t>debat</a:t>
            </a:r>
            <a:r>
              <a:rPr lang="es-ES" sz="4900" dirty="0" smtClean="0"/>
              <a:t> sobre el </a:t>
            </a:r>
            <a:r>
              <a:rPr lang="es-ES" sz="4900" dirty="0" err="1" smtClean="0"/>
              <a:t>topònim</a:t>
            </a:r>
            <a:r>
              <a:rPr lang="es-ES" sz="4900" dirty="0" smtClean="0"/>
              <a:t>, que considera </a:t>
            </a:r>
            <a:r>
              <a:rPr lang="es-ES" sz="4900" dirty="0" err="1" smtClean="0"/>
              <a:t>català</a:t>
            </a:r>
            <a:r>
              <a:rPr lang="es-ES" sz="4900" dirty="0" smtClean="0"/>
              <a:t> (de </a:t>
            </a:r>
            <a:r>
              <a:rPr lang="es-ES" sz="4900" dirty="0" err="1" smtClean="0"/>
              <a:t>Besalú</a:t>
            </a:r>
            <a:r>
              <a:rPr lang="es-ES" sz="4900" dirty="0" smtClean="0"/>
              <a:t>) </a:t>
            </a:r>
            <a:r>
              <a:rPr lang="es-ES" sz="4900" dirty="0" err="1" smtClean="0"/>
              <a:t>com</a:t>
            </a:r>
            <a:r>
              <a:rPr lang="es-ES" sz="4900" dirty="0" smtClean="0"/>
              <a:t> afirmen Santillana i Villena, </a:t>
            </a:r>
            <a:r>
              <a:rPr lang="es-ES" sz="4900" dirty="0" err="1" smtClean="0"/>
              <a:t>enlloc</a:t>
            </a:r>
            <a:r>
              <a:rPr lang="es-ES" sz="4900" dirty="0" smtClean="0"/>
              <a:t> de </a:t>
            </a:r>
            <a:r>
              <a:rPr lang="es-ES" sz="4900" dirty="0" err="1" smtClean="0"/>
              <a:t>francès</a:t>
            </a:r>
            <a:r>
              <a:rPr lang="es-ES" sz="4900" dirty="0" smtClean="0"/>
              <a:t> (</a:t>
            </a:r>
            <a:r>
              <a:rPr lang="es-ES" sz="4900" dirty="0" err="1" smtClean="0"/>
              <a:t>Besaudún</a:t>
            </a:r>
            <a:r>
              <a:rPr lang="es-ES" sz="4900" dirty="0" smtClean="0"/>
              <a:t>) </a:t>
            </a:r>
            <a:r>
              <a:rPr lang="es-ES" sz="4900" dirty="0" err="1" smtClean="0"/>
              <a:t>com</a:t>
            </a:r>
            <a:r>
              <a:rPr lang="es-ES" sz="4900" dirty="0" smtClean="0"/>
              <a:t> </a:t>
            </a:r>
            <a:r>
              <a:rPr lang="es-ES" sz="4900" dirty="0" err="1" smtClean="0"/>
              <a:t>s’afirma</a:t>
            </a:r>
            <a:r>
              <a:rPr lang="es-ES" sz="4900" dirty="0" smtClean="0"/>
              <a:t> a la </a:t>
            </a:r>
            <a:r>
              <a:rPr lang="es-ES" sz="4900" i="1" dirty="0" err="1" smtClean="0"/>
              <a:t>Histoire</a:t>
            </a:r>
            <a:r>
              <a:rPr lang="es-ES" sz="4900" i="1" dirty="0" smtClean="0"/>
              <a:t> </a:t>
            </a:r>
            <a:r>
              <a:rPr lang="es-ES" sz="4900" i="1" dirty="0" err="1" smtClean="0"/>
              <a:t>littérarie</a:t>
            </a:r>
            <a:r>
              <a:rPr lang="es-ES" sz="4900" i="1" dirty="0" smtClean="0"/>
              <a:t> des </a:t>
            </a:r>
            <a:r>
              <a:rPr lang="es-ES" sz="4900" i="1" dirty="0" err="1" smtClean="0"/>
              <a:t>troubadours</a:t>
            </a:r>
            <a:r>
              <a:rPr lang="es-ES" sz="4900" dirty="0" smtClean="0"/>
              <a:t>. </a:t>
            </a:r>
          </a:p>
          <a:p>
            <a:pPr algn="just">
              <a:buNone/>
            </a:pPr>
            <a:endParaRPr lang="es-ES" sz="4900" dirty="0" smtClean="0"/>
          </a:p>
          <a:p>
            <a:pPr algn="just"/>
            <a:r>
              <a:rPr lang="ca-ES" sz="4900" i="1" dirty="0" smtClean="0"/>
              <a:t>Regles o </a:t>
            </a:r>
            <a:r>
              <a:rPr lang="ca-ES" sz="4900" i="1" dirty="0" err="1" smtClean="0"/>
              <a:t>Razós</a:t>
            </a:r>
            <a:r>
              <a:rPr lang="ca-ES" sz="4900" i="1" dirty="0" smtClean="0"/>
              <a:t> de trobar</a:t>
            </a:r>
            <a:r>
              <a:rPr lang="ca-ES" sz="4900" dirty="0" smtClean="0"/>
              <a:t> de Jofre o Guifré de </a:t>
            </a:r>
            <a:r>
              <a:rPr lang="ca-ES" sz="4900" dirty="0" err="1" smtClean="0"/>
              <a:t>Foxà</a:t>
            </a:r>
            <a:r>
              <a:rPr lang="ca-ES" sz="4900" dirty="0" smtClean="0"/>
              <a:t> [</a:t>
            </a:r>
            <a:r>
              <a:rPr lang="ca-ES" sz="4900" dirty="0" err="1" smtClean="0"/>
              <a:t>Goffredo</a:t>
            </a:r>
            <a:r>
              <a:rPr lang="ca-ES" sz="4900" dirty="0" smtClean="0"/>
              <a:t> di </a:t>
            </a:r>
            <a:r>
              <a:rPr lang="ca-ES" sz="4900" dirty="0" err="1" smtClean="0"/>
              <a:t>Foxa</a:t>
            </a:r>
            <a:r>
              <a:rPr lang="ca-ES" sz="4900" dirty="0" smtClean="0"/>
              <a:t>], que descriu com a “</a:t>
            </a:r>
            <a:r>
              <a:rPr lang="ca-ES" sz="4900" dirty="0" err="1" smtClean="0"/>
              <a:t>catalano</a:t>
            </a:r>
            <a:r>
              <a:rPr lang="ca-ES" sz="4900" dirty="0" smtClean="0"/>
              <a:t> </a:t>
            </a:r>
            <a:r>
              <a:rPr lang="ca-ES" sz="4900" dirty="0" err="1" smtClean="0"/>
              <a:t>monaco</a:t>
            </a:r>
            <a:r>
              <a:rPr lang="ca-ES" sz="4900" dirty="0" smtClean="0"/>
              <a:t> nero” (1782-1785: II, 57). Segueix la informació de Villena i de </a:t>
            </a:r>
            <a:r>
              <a:rPr lang="ca-ES" sz="4900" dirty="0" err="1" smtClean="0"/>
              <a:t>Santillana</a:t>
            </a:r>
            <a:r>
              <a:rPr lang="ca-ES" sz="4900" dirty="0" smtClean="0"/>
              <a:t>.</a:t>
            </a:r>
            <a:r>
              <a:rPr lang="es-ES" sz="4900" dirty="0" smtClean="0"/>
              <a:t> </a:t>
            </a:r>
          </a:p>
          <a:p>
            <a:pPr algn="just">
              <a:buNone/>
            </a:pPr>
            <a:endParaRPr lang="es-ES" sz="4900" dirty="0" smtClean="0"/>
          </a:p>
          <a:p>
            <a:pPr algn="just"/>
            <a:r>
              <a:rPr lang="ca-ES" sz="4900" i="1" dirty="0" smtClean="0"/>
              <a:t>Mirall de trobar </a:t>
            </a:r>
            <a:r>
              <a:rPr lang="ca-ES" sz="4900" dirty="0" smtClean="0"/>
              <a:t>de Berenguer d’Anoia [</a:t>
            </a:r>
            <a:r>
              <a:rPr lang="ca-ES" sz="4900" dirty="0" err="1" smtClean="0"/>
              <a:t>Berenghieri</a:t>
            </a:r>
            <a:r>
              <a:rPr lang="ca-ES" sz="4900" dirty="0" smtClean="0"/>
              <a:t> di </a:t>
            </a:r>
            <a:r>
              <a:rPr lang="ca-ES" sz="4900" dirty="0" err="1" smtClean="0"/>
              <a:t>Troja</a:t>
            </a:r>
            <a:r>
              <a:rPr lang="ca-ES" sz="4900" dirty="0" smtClean="0"/>
              <a:t> di </a:t>
            </a:r>
            <a:r>
              <a:rPr lang="ca-ES" sz="4900" dirty="0" err="1" smtClean="0"/>
              <a:t>Majorica</a:t>
            </a:r>
            <a:r>
              <a:rPr lang="ca-ES" sz="4900" dirty="0" smtClean="0"/>
              <a:t>], citada per Villena.</a:t>
            </a:r>
          </a:p>
          <a:p>
            <a:pPr algn="just">
              <a:buNone/>
            </a:pPr>
            <a:endParaRPr lang="ca-ES" sz="4900" dirty="0" smtClean="0"/>
          </a:p>
          <a:p>
            <a:pPr algn="just"/>
            <a:r>
              <a:rPr lang="es-ES" sz="4900" dirty="0" err="1" smtClean="0"/>
              <a:t>Diccionari</a:t>
            </a:r>
            <a:r>
              <a:rPr lang="es-ES" sz="4900" dirty="0" smtClean="0"/>
              <a:t> de </a:t>
            </a:r>
            <a:r>
              <a:rPr lang="es-ES" sz="4900" dirty="0" err="1" smtClean="0"/>
              <a:t>rims</a:t>
            </a:r>
            <a:r>
              <a:rPr lang="es-ES" sz="4900" dirty="0" smtClean="0"/>
              <a:t> de Jaume </a:t>
            </a:r>
            <a:r>
              <a:rPr lang="es-ES" sz="4900" dirty="0" err="1" smtClean="0"/>
              <a:t>March</a:t>
            </a:r>
            <a:r>
              <a:rPr lang="es-ES" sz="4900" dirty="0" smtClean="0"/>
              <a:t> (</a:t>
            </a:r>
            <a:r>
              <a:rPr lang="es-ES" sz="4900" dirty="0" err="1" smtClean="0"/>
              <a:t>segle</a:t>
            </a:r>
            <a:r>
              <a:rPr lang="es-ES" sz="4900" dirty="0" smtClean="0"/>
              <a:t> XIV). Explicita la </a:t>
            </a:r>
            <a:r>
              <a:rPr lang="es-ES" sz="4900" dirty="0" err="1" smtClean="0"/>
              <a:t>font</a:t>
            </a:r>
            <a:r>
              <a:rPr lang="es-ES" sz="4900" dirty="0" smtClean="0"/>
              <a:t>: </a:t>
            </a:r>
            <a:r>
              <a:rPr lang="es-ES" sz="4900" i="1" dirty="0" smtClean="0"/>
              <a:t>Colección de poesías castellanas anteriores al siglo XV</a:t>
            </a:r>
            <a:r>
              <a:rPr lang="es-ES" sz="4900" dirty="0" smtClean="0"/>
              <a:t> de Tomás Antonio Sánchez.</a:t>
            </a:r>
          </a:p>
          <a:p>
            <a:pPr algn="just">
              <a:buNone/>
            </a:pPr>
            <a:endParaRPr lang="es-ES" sz="4900" dirty="0" smtClean="0"/>
          </a:p>
          <a:p>
            <a:pPr algn="just"/>
            <a:r>
              <a:rPr lang="es-ES" sz="4900" i="1" dirty="0" err="1" smtClean="0"/>
              <a:t>Rimario</a:t>
            </a:r>
            <a:r>
              <a:rPr lang="es-ES" sz="4900" i="1" dirty="0" smtClean="0"/>
              <a:t> </a:t>
            </a:r>
            <a:r>
              <a:rPr lang="es-ES" sz="4900" i="1" dirty="0" err="1" smtClean="0"/>
              <a:t>provenzale</a:t>
            </a:r>
            <a:r>
              <a:rPr lang="es-ES" sz="4900" i="1" dirty="0" smtClean="0"/>
              <a:t> </a:t>
            </a:r>
            <a:r>
              <a:rPr lang="es-ES" sz="4900" dirty="0" smtClean="0"/>
              <a:t>i “</a:t>
            </a:r>
            <a:r>
              <a:rPr lang="es-ES" sz="4900" dirty="0" err="1" smtClean="0"/>
              <a:t>vocabolario</a:t>
            </a:r>
            <a:r>
              <a:rPr lang="es-ES" sz="4900" dirty="0" smtClean="0"/>
              <a:t> tolosano”, que </a:t>
            </a:r>
            <a:r>
              <a:rPr lang="es-ES" sz="4900" dirty="0" err="1" smtClean="0"/>
              <a:t>apareixen</a:t>
            </a:r>
            <a:r>
              <a:rPr lang="es-ES" sz="4900" dirty="0" smtClean="0"/>
              <a:t> a </a:t>
            </a:r>
            <a:r>
              <a:rPr lang="es-ES" sz="4900" dirty="0" err="1" smtClean="0"/>
              <a:t>l’obra</a:t>
            </a:r>
            <a:r>
              <a:rPr lang="es-ES" sz="4900" dirty="0" smtClean="0"/>
              <a:t> de Francesco </a:t>
            </a:r>
            <a:r>
              <a:rPr lang="es-ES" sz="4900" dirty="0" err="1" smtClean="0"/>
              <a:t>Redi</a:t>
            </a:r>
            <a:r>
              <a:rPr lang="es-ES" sz="4900" dirty="0" smtClean="0"/>
              <a:t>.</a:t>
            </a:r>
          </a:p>
          <a:p>
            <a:pPr algn="just"/>
            <a:endParaRPr lang="es-ES" sz="4900" dirty="0" smtClean="0"/>
          </a:p>
          <a:p>
            <a:pPr algn="just"/>
            <a:r>
              <a:rPr lang="ca-ES" sz="4900" dirty="0" smtClean="0"/>
              <a:t>[</a:t>
            </a:r>
            <a:r>
              <a:rPr lang="ca-ES" sz="4900" i="1" dirty="0" smtClean="0"/>
              <a:t>Summa vitulina</a:t>
            </a:r>
            <a:r>
              <a:rPr lang="ca-ES" sz="4900" dirty="0" smtClean="0"/>
              <a:t> de Guillem </a:t>
            </a:r>
            <a:r>
              <a:rPr lang="ca-ES" sz="4900" dirty="0" err="1" smtClean="0"/>
              <a:t>Vadell</a:t>
            </a:r>
            <a:r>
              <a:rPr lang="ca-ES" sz="4900" dirty="0" smtClean="0"/>
              <a:t> (</a:t>
            </a:r>
            <a:r>
              <a:rPr lang="ca-ES" sz="4900" dirty="0" err="1" smtClean="0"/>
              <a:t>Guglielmo</a:t>
            </a:r>
            <a:r>
              <a:rPr lang="ca-ES" sz="4900" dirty="0" smtClean="0"/>
              <a:t> </a:t>
            </a:r>
            <a:r>
              <a:rPr lang="ca-ES" sz="4900" dirty="0" err="1" smtClean="0"/>
              <a:t>Vedel</a:t>
            </a:r>
            <a:r>
              <a:rPr lang="ca-ES" sz="4900" dirty="0" smtClean="0"/>
              <a:t>), citada per Villena. Rubió Balaguer  creu que es tracta d’un llibre notarial.</a:t>
            </a:r>
          </a:p>
          <a:p>
            <a:pPr algn="just"/>
            <a:endParaRPr lang="ca-ES" sz="4900" dirty="0" smtClean="0"/>
          </a:p>
          <a:p>
            <a:pPr algn="just"/>
            <a:r>
              <a:rPr lang="ca-ES" sz="4900" dirty="0" smtClean="0"/>
              <a:t>No esmenta  </a:t>
            </a:r>
            <a:r>
              <a:rPr lang="ca-ES" sz="4900" i="1" dirty="0" smtClean="0"/>
              <a:t>Las flors del </a:t>
            </a:r>
            <a:r>
              <a:rPr lang="ca-ES" sz="4900" i="1" dirty="0" err="1" smtClean="0"/>
              <a:t>gay</a:t>
            </a:r>
            <a:r>
              <a:rPr lang="ca-ES" sz="4900" i="1" dirty="0" smtClean="0"/>
              <a:t> saber, </a:t>
            </a:r>
            <a:r>
              <a:rPr lang="ca-ES" sz="4900" i="1" dirty="0" err="1" smtClean="0"/>
              <a:t>estier</a:t>
            </a:r>
            <a:r>
              <a:rPr lang="ca-ES" sz="4900" i="1" dirty="0" smtClean="0"/>
              <a:t> </a:t>
            </a:r>
            <a:r>
              <a:rPr lang="ca-ES" sz="4900" i="1" dirty="0" err="1" smtClean="0"/>
              <a:t>dichas</a:t>
            </a:r>
            <a:r>
              <a:rPr lang="ca-ES" sz="4900" i="1" dirty="0" smtClean="0"/>
              <a:t> Las </a:t>
            </a:r>
            <a:r>
              <a:rPr lang="ca-ES" sz="4900" i="1" dirty="0" err="1" smtClean="0"/>
              <a:t>leys</a:t>
            </a:r>
            <a:r>
              <a:rPr lang="ca-ES" sz="4900" i="1" dirty="0" smtClean="0"/>
              <a:t> d’amors</a:t>
            </a:r>
            <a:r>
              <a:rPr lang="ca-ES" sz="4900" dirty="0" smtClean="0"/>
              <a:t>, citada per </a:t>
            </a:r>
            <a:r>
              <a:rPr lang="ca-ES" sz="4900" dirty="0" err="1" smtClean="0"/>
              <a:t>Redi</a:t>
            </a:r>
            <a:r>
              <a:rPr lang="ca-ES" sz="4900" dirty="0" smtClean="0"/>
              <a:t> i </a:t>
            </a:r>
            <a:r>
              <a:rPr lang="ca-ES" sz="4900" dirty="0" err="1" smtClean="0"/>
              <a:t>Bastero</a:t>
            </a:r>
            <a:r>
              <a:rPr lang="ca-ES" sz="4900" dirty="0" smtClean="0"/>
              <a:t>.</a:t>
            </a:r>
            <a:endParaRPr lang="es-ES" sz="4900" i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7851648" cy="1828800"/>
          </a:xfrm>
        </p:spPr>
        <p:txBody>
          <a:bodyPr/>
          <a:lstStyle/>
          <a:p>
            <a:pPr algn="l"/>
            <a:r>
              <a:rPr lang="es-ES" dirty="0" err="1" smtClean="0"/>
              <a:t>Influència</a:t>
            </a:r>
            <a:r>
              <a:rPr lang="es-ES" dirty="0" smtClean="0"/>
              <a:t> en la literatura italiana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uillem de Poiti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876"/>
            <a:ext cx="285752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2 Imagen" descr="giovanni_boccaccio_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71876"/>
            <a:ext cx="250033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4 Conector curvado"/>
          <p:cNvCxnSpPr/>
          <p:nvPr/>
        </p:nvCxnSpPr>
        <p:spPr>
          <a:xfrm>
            <a:off x="4000496" y="4643446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6286520"/>
          <a:ext cx="36433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6A7B2D"/>
                          </a:solidFill>
                        </a:rPr>
                        <a:t>Guillem IX </a:t>
                      </a:r>
                      <a:r>
                        <a:rPr lang="es-ES" sz="1600" dirty="0" err="1" smtClean="0">
                          <a:solidFill>
                            <a:srgbClr val="6A7B2D"/>
                          </a:solidFill>
                        </a:rPr>
                        <a:t>d’Aquitània</a:t>
                      </a:r>
                      <a:r>
                        <a:rPr lang="es-ES" sz="1600" dirty="0" smtClean="0">
                          <a:solidFill>
                            <a:srgbClr val="6A7B2D"/>
                          </a:solidFill>
                        </a:rPr>
                        <a:t> (1071-1126/27)</a:t>
                      </a:r>
                      <a:endParaRPr lang="es-ES" sz="1600" dirty="0">
                        <a:solidFill>
                          <a:srgbClr val="6A7B2D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286380" y="6215082"/>
          <a:ext cx="3571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6A7B2D"/>
                          </a:solidFill>
                        </a:rPr>
                        <a:t>Giovanni </a:t>
                      </a:r>
                      <a:r>
                        <a:rPr lang="es-ES" dirty="0" err="1" smtClean="0">
                          <a:solidFill>
                            <a:srgbClr val="6A7B2D"/>
                          </a:solidFill>
                        </a:rPr>
                        <a:t>Boccaccio</a:t>
                      </a:r>
                      <a:r>
                        <a:rPr lang="es-ES" dirty="0" smtClean="0">
                          <a:solidFill>
                            <a:srgbClr val="6A7B2D"/>
                          </a:solidFill>
                        </a:rPr>
                        <a:t> (1313-1375)</a:t>
                      </a:r>
                      <a:endParaRPr lang="es-ES" dirty="0">
                        <a:solidFill>
                          <a:srgbClr val="6A7B2D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5720" y="1000108"/>
          <a:ext cx="864399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err="1" smtClean="0">
                          <a:solidFill>
                            <a:srgbClr val="6A7B2D"/>
                          </a:solidFill>
                        </a:rPr>
                        <a:t>Memoires</a:t>
                      </a:r>
                      <a:r>
                        <a:rPr lang="es-ES" sz="2400" i="1" baseline="0" dirty="0" smtClean="0">
                          <a:solidFill>
                            <a:srgbClr val="6A7B2D"/>
                          </a:solidFill>
                        </a:rPr>
                        <a:t> sur les </a:t>
                      </a:r>
                      <a:r>
                        <a:rPr lang="es-ES" sz="2400" i="1" baseline="0" dirty="0" err="1" smtClean="0">
                          <a:solidFill>
                            <a:srgbClr val="6A7B2D"/>
                          </a:solidFill>
                        </a:rPr>
                        <a:t>fabliaux</a:t>
                      </a:r>
                      <a:r>
                        <a:rPr lang="es-ES" sz="2400" i="1" baseline="0" dirty="0" smtClean="0">
                          <a:solidFill>
                            <a:srgbClr val="6A7B2D"/>
                          </a:solidFill>
                        </a:rPr>
                        <a:t> (</a:t>
                      </a:r>
                      <a:r>
                        <a:rPr lang="es-ES" sz="2400" i="1" baseline="0" dirty="0" err="1" smtClean="0">
                          <a:solidFill>
                            <a:srgbClr val="6A7B2D"/>
                          </a:solidFill>
                        </a:rPr>
                        <a:t>Novellieri</a:t>
                      </a:r>
                      <a:r>
                        <a:rPr lang="es-ES" sz="2400" i="1" baseline="0" dirty="0" smtClean="0">
                          <a:solidFill>
                            <a:srgbClr val="6A7B2D"/>
                          </a:solidFill>
                        </a:rPr>
                        <a:t>) </a:t>
                      </a:r>
                      <a:r>
                        <a:rPr lang="es-ES" sz="2400" i="0" baseline="0" dirty="0" smtClean="0">
                          <a:solidFill>
                            <a:srgbClr val="6A7B2D"/>
                          </a:solidFill>
                        </a:rPr>
                        <a:t>del </a:t>
                      </a:r>
                      <a:r>
                        <a:rPr lang="es-ES" sz="2400" baseline="0" dirty="0" err="1" smtClean="0">
                          <a:solidFill>
                            <a:srgbClr val="6A7B2D"/>
                          </a:solidFill>
                        </a:rPr>
                        <a:t>comte</a:t>
                      </a:r>
                      <a:r>
                        <a:rPr lang="es-ES" sz="2400" baseline="0" dirty="0" smtClean="0">
                          <a:solidFill>
                            <a:srgbClr val="6A7B2D"/>
                          </a:solidFill>
                        </a:rPr>
                        <a:t> de </a:t>
                      </a:r>
                      <a:r>
                        <a:rPr lang="es-ES" sz="2400" baseline="0" dirty="0" err="1" smtClean="0">
                          <a:solidFill>
                            <a:srgbClr val="6A7B2D"/>
                          </a:solidFill>
                        </a:rPr>
                        <a:t>Caylus</a:t>
                      </a:r>
                      <a:endParaRPr lang="es-ES" sz="2400" dirty="0">
                        <a:solidFill>
                          <a:srgbClr val="6A7B2D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596" y="1714488"/>
          <a:ext cx="828680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Seguint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Bastero, explica que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Bocaccio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manlleva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dues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històries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l’obra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de Guillem IX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d’Aquitània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, que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escriu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al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Decamerone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; afirma que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aquesta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obra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rep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influència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d’altres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romanzi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provençals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anònims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. Andrés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coneix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investigació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del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comte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Caylus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a través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d’una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nota escrita al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Journal</a:t>
                      </a:r>
                      <a:r>
                        <a:rPr lang="es-ES" sz="16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Bouillon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(1780). Les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Memoires</a:t>
                      </a:r>
                      <a:r>
                        <a:rPr lang="es-ES" sz="1600" b="0" i="1" baseline="0" dirty="0" smtClean="0">
                          <a:solidFill>
                            <a:schemeClr val="tx1"/>
                          </a:solidFill>
                        </a:rPr>
                        <a:t> sur les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fabliaux</a:t>
                      </a:r>
                      <a:r>
                        <a:rPr lang="es-ES" sz="16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(Andrés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l’anomena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Novellieri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s’havien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publicat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un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0" baseline="0" dirty="0" err="1" smtClean="0">
                          <a:solidFill>
                            <a:schemeClr val="tx1"/>
                          </a:solidFill>
                        </a:rPr>
                        <a:t>abans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 a la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Bibliothèque</a:t>
                      </a:r>
                      <a:r>
                        <a:rPr lang="es-ES" sz="16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universelle</a:t>
                      </a:r>
                      <a:r>
                        <a:rPr lang="es-ES" sz="1600" b="0" i="1" baseline="0" dirty="0" smtClean="0">
                          <a:solidFill>
                            <a:schemeClr val="tx1"/>
                          </a:solidFill>
                        </a:rPr>
                        <a:t> des </a:t>
                      </a:r>
                      <a:r>
                        <a:rPr lang="es-ES" sz="1600" b="0" i="1" baseline="0" dirty="0" err="1" smtClean="0">
                          <a:solidFill>
                            <a:schemeClr val="tx1"/>
                          </a:solidFill>
                        </a:rPr>
                        <a:t>romans</a:t>
                      </a:r>
                      <a:r>
                        <a:rPr lang="es-ES" sz="1600" b="0" i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ancesco_petrarca imat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286256"/>
            <a:ext cx="178595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2 Imagen" descr="Ausiàs March imat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14818"/>
            <a:ext cx="1714512" cy="228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santjordij.portic.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1" y="4214818"/>
            <a:ext cx="185738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14678" y="3286124"/>
          <a:ext cx="20002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Francesco</a:t>
                      </a:r>
                      <a:r>
                        <a:rPr lang="es-E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Petrarca </a:t>
                      </a:r>
                    </a:p>
                    <a:p>
                      <a:pPr algn="ctr"/>
                      <a:r>
                        <a:rPr lang="es-E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(1304-1374)</a:t>
                      </a:r>
                      <a:endParaRPr lang="es-E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2844" y="3500438"/>
          <a:ext cx="20717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Ausiàs</a:t>
                      </a:r>
                      <a:r>
                        <a:rPr lang="es-E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March</a:t>
                      </a:r>
                      <a:r>
                        <a:rPr lang="es-E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(1400-1459)</a:t>
                      </a:r>
                      <a:endParaRPr lang="es-E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072198" y="3357562"/>
          <a:ext cx="2428892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Jordi de </a:t>
                      </a:r>
                      <a:r>
                        <a:rPr lang="es-E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Sant</a:t>
                      </a:r>
                      <a:r>
                        <a:rPr lang="es-E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Jordi (?-1424)</a:t>
                      </a:r>
                      <a:endParaRPr lang="es-E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cxnSp>
        <p:nvCxnSpPr>
          <p:cNvPr id="14" name="13 Conector angular"/>
          <p:cNvCxnSpPr/>
          <p:nvPr/>
        </p:nvCxnSpPr>
        <p:spPr>
          <a:xfrm>
            <a:off x="2071670" y="4786322"/>
            <a:ext cx="914400" cy="914400"/>
          </a:xfrm>
          <a:prstGeom prst="bentConnector3">
            <a:avLst>
              <a:gd name="adj1" fmla="val 5615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/>
          <p:nvPr/>
        </p:nvCxnSpPr>
        <p:spPr>
          <a:xfrm>
            <a:off x="5214942" y="4786322"/>
            <a:ext cx="914400" cy="914400"/>
          </a:xfrm>
          <a:prstGeom prst="bentConnector3">
            <a:avLst>
              <a:gd name="adj1" fmla="val 5615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36 Diagrama"/>
          <p:cNvGraphicFramePr/>
          <p:nvPr/>
        </p:nvGraphicFramePr>
        <p:xfrm>
          <a:off x="2357422" y="2428868"/>
          <a:ext cx="614366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9" name="38 Diagrama"/>
          <p:cNvGraphicFramePr/>
          <p:nvPr/>
        </p:nvGraphicFramePr>
        <p:xfrm>
          <a:off x="-357222" y="2214554"/>
          <a:ext cx="242886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41" name="40 Conector recto de flecha"/>
          <p:cNvCxnSpPr/>
          <p:nvPr/>
        </p:nvCxnSpPr>
        <p:spPr>
          <a:xfrm>
            <a:off x="1500166" y="278605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00034" y="1000108"/>
          <a:ext cx="807249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94"/>
              </a:tblGrid>
              <a:tr h="857256"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Andrés </a:t>
                      </a:r>
                      <a:r>
                        <a:rPr lang="es-ES" sz="1600" b="0" dirty="0" err="1" smtClean="0">
                          <a:solidFill>
                            <a:schemeClr val="tx1"/>
                          </a:solidFill>
                        </a:rPr>
                        <a:t>nega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 que Petrarca </a:t>
                      </a:r>
                      <a:r>
                        <a:rPr lang="es-ES" sz="1600" b="0" dirty="0" err="1" smtClean="0">
                          <a:solidFill>
                            <a:schemeClr val="tx1"/>
                          </a:solidFill>
                        </a:rPr>
                        <a:t>hagi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copiat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Ausiàs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March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segueix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l’opinió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Tassoni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enlloc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de la de Saavedra i Fajardo),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però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creu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que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pot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haver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imitat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Pere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March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a través de Jordi de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Sant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Jordi (no renuncia a la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teoria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que el considera poeta del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segle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XIII ni a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l’especulació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sobre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l’existència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de dos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Jordis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, un del s. XIII i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altre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del s. XV).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704088"/>
            <a:ext cx="8715436" cy="1153276"/>
          </a:xfrm>
        </p:spPr>
        <p:txBody>
          <a:bodyPr anchor="ctr" anchorCtr="1">
            <a:normAutofit/>
          </a:bodyPr>
          <a:lstStyle/>
          <a:p>
            <a:r>
              <a:rPr lang="es-ES" sz="3600" dirty="0" err="1" smtClean="0"/>
              <a:t>Influències</a:t>
            </a:r>
            <a:r>
              <a:rPr lang="es-ES" sz="3600" dirty="0" smtClean="0"/>
              <a:t> en la lírica de Petrarca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401080" cy="471488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ca-ES" sz="3800" dirty="0" smtClean="0"/>
              <a:t>	“Or </a:t>
            </a:r>
            <a:r>
              <a:rPr lang="ca-ES" sz="3800" dirty="0" err="1" smtClean="0"/>
              <a:t>dunque</a:t>
            </a:r>
            <a:r>
              <a:rPr lang="ca-ES" sz="3800" dirty="0" smtClean="0"/>
              <a:t>, se </a:t>
            </a:r>
            <a:r>
              <a:rPr lang="ca-ES" sz="3800" dirty="0" err="1" smtClean="0"/>
              <a:t>il</a:t>
            </a:r>
            <a:r>
              <a:rPr lang="ca-ES" sz="3800" dirty="0" smtClean="0"/>
              <a:t> Gómez, </a:t>
            </a:r>
            <a:r>
              <a:rPr lang="ca-ES" sz="3800" dirty="0" err="1" smtClean="0"/>
              <a:t>il</a:t>
            </a:r>
            <a:r>
              <a:rPr lang="ca-ES" sz="3800" dirty="0" smtClean="0"/>
              <a:t> </a:t>
            </a:r>
            <a:r>
              <a:rPr lang="ca-ES" sz="3800" dirty="0" err="1" smtClean="0"/>
              <a:t>Beni</a:t>
            </a:r>
            <a:r>
              <a:rPr lang="ca-ES" sz="3800" dirty="0" smtClean="0"/>
              <a:t>, </a:t>
            </a:r>
            <a:r>
              <a:rPr lang="ca-ES" sz="3800" dirty="0" err="1" smtClean="0"/>
              <a:t>il</a:t>
            </a:r>
            <a:r>
              <a:rPr lang="ca-ES" sz="3800" dirty="0" smtClean="0"/>
              <a:t> López de </a:t>
            </a:r>
            <a:r>
              <a:rPr lang="ca-ES" sz="3800" dirty="0" err="1" smtClean="0"/>
              <a:t>Hoyos</a:t>
            </a:r>
            <a:r>
              <a:rPr lang="ca-ES" sz="3800" dirty="0" smtClean="0"/>
              <a:t> ed </a:t>
            </a:r>
            <a:r>
              <a:rPr lang="ca-ES" sz="3800" dirty="0" err="1" smtClean="0"/>
              <a:t>il</a:t>
            </a:r>
            <a:r>
              <a:rPr lang="ca-ES" sz="3800" dirty="0" smtClean="0"/>
              <a:t> Saavedra </a:t>
            </a:r>
            <a:r>
              <a:rPr lang="ca-ES" sz="3800" dirty="0" err="1" smtClean="0"/>
              <a:t>hanno</a:t>
            </a:r>
            <a:r>
              <a:rPr lang="ca-ES" sz="3800" dirty="0" smtClean="0"/>
              <a:t> </a:t>
            </a:r>
            <a:r>
              <a:rPr lang="ca-ES" sz="3800" dirty="0" err="1" smtClean="0"/>
              <a:t>creduto</a:t>
            </a:r>
            <a:r>
              <a:rPr lang="ca-ES" sz="3800" dirty="0" smtClean="0"/>
              <a:t> </a:t>
            </a:r>
            <a:r>
              <a:rPr lang="ca-ES" sz="3800" dirty="0" err="1" smtClean="0"/>
              <a:t>che</a:t>
            </a:r>
            <a:r>
              <a:rPr lang="ca-ES" sz="3800" dirty="0" smtClean="0"/>
              <a:t> </a:t>
            </a:r>
            <a:r>
              <a:rPr lang="ca-ES" sz="3800" dirty="0" err="1" smtClean="0"/>
              <a:t>il</a:t>
            </a:r>
            <a:r>
              <a:rPr lang="ca-ES" sz="3800" dirty="0" smtClean="0"/>
              <a:t> Petrarca </a:t>
            </a:r>
            <a:r>
              <a:rPr lang="ca-ES" sz="3800" dirty="0" err="1" smtClean="0"/>
              <a:t>prendesse</a:t>
            </a:r>
            <a:r>
              <a:rPr lang="ca-ES" sz="3800" dirty="0" smtClean="0"/>
              <a:t> </a:t>
            </a:r>
            <a:r>
              <a:rPr lang="ca-ES" sz="3800" dirty="0" err="1" smtClean="0"/>
              <a:t>alcuni</a:t>
            </a:r>
            <a:r>
              <a:rPr lang="ca-ES" sz="3800" dirty="0" smtClean="0"/>
              <a:t> </a:t>
            </a:r>
            <a:r>
              <a:rPr lang="ca-ES" sz="3800" dirty="0" err="1" smtClean="0"/>
              <a:t>pensieri</a:t>
            </a:r>
            <a:r>
              <a:rPr lang="ca-ES" sz="3800" dirty="0" smtClean="0"/>
              <a:t> da Ausiàs March, </a:t>
            </a:r>
            <a:r>
              <a:rPr lang="ca-ES" sz="3800" dirty="0" err="1" smtClean="0"/>
              <a:t>ciò</a:t>
            </a:r>
            <a:r>
              <a:rPr lang="ca-ES" sz="3800" dirty="0" smtClean="0"/>
              <a:t> </a:t>
            </a:r>
            <a:r>
              <a:rPr lang="ca-ES" sz="3800" dirty="0" err="1" smtClean="0"/>
              <a:t>che</a:t>
            </a:r>
            <a:r>
              <a:rPr lang="ca-ES" sz="3800" dirty="0" smtClean="0"/>
              <a:t> </a:t>
            </a:r>
            <a:r>
              <a:rPr lang="ca-ES" sz="3800" dirty="0" err="1" smtClean="0"/>
              <a:t>il</a:t>
            </a:r>
            <a:r>
              <a:rPr lang="ca-ES" sz="3800" dirty="0" smtClean="0"/>
              <a:t> Sarmiento </a:t>
            </a:r>
            <a:r>
              <a:rPr lang="ca-ES" sz="3800" dirty="0" err="1" smtClean="0"/>
              <a:t>attribuisce</a:t>
            </a:r>
            <a:r>
              <a:rPr lang="ca-ES" sz="3800" dirty="0" smtClean="0"/>
              <a:t> a </a:t>
            </a:r>
            <a:r>
              <a:rPr lang="ca-ES" sz="3800" dirty="0" err="1" smtClean="0"/>
              <a:t>Pietro</a:t>
            </a:r>
            <a:r>
              <a:rPr lang="ca-ES" sz="3800" dirty="0" smtClean="0"/>
              <a:t> per </a:t>
            </a:r>
            <a:r>
              <a:rPr lang="ca-ES" sz="3800" dirty="0" err="1" smtClean="0"/>
              <a:t>più</a:t>
            </a:r>
            <a:r>
              <a:rPr lang="ca-ES" sz="3800" dirty="0" smtClean="0"/>
              <a:t> </a:t>
            </a:r>
            <a:r>
              <a:rPr lang="ca-ES" sz="3800" dirty="0" err="1" smtClean="0"/>
              <a:t>accostarsi</a:t>
            </a:r>
            <a:r>
              <a:rPr lang="ca-ES" sz="3800" dirty="0" smtClean="0"/>
              <a:t> </a:t>
            </a:r>
            <a:r>
              <a:rPr lang="ca-ES" sz="3800" dirty="0" err="1" smtClean="0"/>
              <a:t>alla</a:t>
            </a:r>
            <a:r>
              <a:rPr lang="ca-ES" sz="3800" dirty="0" smtClean="0"/>
              <a:t> </a:t>
            </a:r>
            <a:r>
              <a:rPr lang="ca-ES" sz="3800" dirty="0" err="1" smtClean="0"/>
              <a:t>verità</a:t>
            </a:r>
            <a:r>
              <a:rPr lang="ca-ES" sz="3800" dirty="0" smtClean="0"/>
              <a:t>; se </a:t>
            </a:r>
            <a:r>
              <a:rPr lang="ca-ES" sz="3800" dirty="0" err="1" smtClean="0"/>
              <a:t>Beuter</a:t>
            </a:r>
            <a:r>
              <a:rPr lang="ca-ES" sz="3800" dirty="0" smtClean="0"/>
              <a:t>, e </a:t>
            </a:r>
            <a:r>
              <a:rPr lang="ca-ES" sz="3800" dirty="0" err="1" smtClean="0"/>
              <a:t>sì</a:t>
            </a:r>
            <a:r>
              <a:rPr lang="ca-ES" sz="3800" dirty="0" smtClean="0"/>
              <a:t> </a:t>
            </a:r>
            <a:r>
              <a:rPr lang="ca-ES" sz="3800" dirty="0" err="1" smtClean="0"/>
              <a:t>nobile</a:t>
            </a:r>
            <a:r>
              <a:rPr lang="ca-ES" sz="3800" dirty="0" smtClean="0"/>
              <a:t> </a:t>
            </a:r>
            <a:r>
              <a:rPr lang="ca-ES" sz="3800" dirty="0" err="1" smtClean="0"/>
              <a:t>schiera</a:t>
            </a:r>
            <a:r>
              <a:rPr lang="ca-ES" sz="3800" dirty="0" smtClean="0"/>
              <a:t> di </a:t>
            </a:r>
            <a:r>
              <a:rPr lang="ca-ES" sz="3800" dirty="0" err="1" smtClean="0"/>
              <a:t>scrittorid</a:t>
            </a:r>
            <a:r>
              <a:rPr lang="ca-ES" sz="3800" dirty="0" smtClean="0"/>
              <a:t> ’</a:t>
            </a:r>
            <a:r>
              <a:rPr lang="ca-ES" sz="3800" dirty="0" err="1" smtClean="0"/>
              <a:t>ogni</a:t>
            </a:r>
            <a:r>
              <a:rPr lang="ca-ES" sz="3800" dirty="0" smtClean="0"/>
              <a:t> </a:t>
            </a:r>
            <a:r>
              <a:rPr lang="ca-ES" sz="3800" dirty="0" err="1" smtClean="0"/>
              <a:t>nazione</a:t>
            </a:r>
            <a:r>
              <a:rPr lang="ca-ES" sz="3800" dirty="0" smtClean="0"/>
              <a:t> </a:t>
            </a:r>
            <a:r>
              <a:rPr lang="ca-ES" sz="3800" dirty="0" err="1" smtClean="0"/>
              <a:t>danno</a:t>
            </a:r>
            <a:r>
              <a:rPr lang="ca-ES" sz="3800" dirty="0" smtClean="0"/>
              <a:t> </a:t>
            </a:r>
            <a:r>
              <a:rPr lang="ca-ES" sz="3800" dirty="0" err="1" smtClean="0"/>
              <a:t>senza</a:t>
            </a:r>
            <a:r>
              <a:rPr lang="ca-ES" sz="3800" dirty="0" smtClean="0"/>
              <a:t> </a:t>
            </a:r>
            <a:r>
              <a:rPr lang="ca-ES" sz="3800" dirty="0" err="1" smtClean="0"/>
              <a:t>esitanza</a:t>
            </a:r>
            <a:r>
              <a:rPr lang="ca-ES" sz="3800" dirty="0" smtClean="0"/>
              <a:t> questa gloria a Mossèn </a:t>
            </a:r>
            <a:r>
              <a:rPr lang="ca-ES" sz="3800" dirty="0" err="1" smtClean="0"/>
              <a:t>Giordi</a:t>
            </a:r>
            <a:r>
              <a:rPr lang="ca-ES" sz="3800" dirty="0" smtClean="0"/>
              <a:t>; se </a:t>
            </a:r>
            <a:r>
              <a:rPr lang="ca-ES" sz="3800" dirty="0" err="1" smtClean="0"/>
              <a:t>il</a:t>
            </a:r>
            <a:r>
              <a:rPr lang="ca-ES" sz="3800" dirty="0" smtClean="0"/>
              <a:t> </a:t>
            </a:r>
            <a:r>
              <a:rPr lang="ca-ES" sz="3800" dirty="0" err="1" smtClean="0"/>
              <a:t>marchese</a:t>
            </a:r>
            <a:r>
              <a:rPr lang="ca-ES" sz="3800" dirty="0" smtClean="0"/>
              <a:t> di </a:t>
            </a:r>
            <a:r>
              <a:rPr lang="ca-ES" sz="3800" dirty="0" err="1" smtClean="0"/>
              <a:t>Santillana</a:t>
            </a:r>
            <a:r>
              <a:rPr lang="ca-ES" sz="3800" dirty="0" smtClean="0"/>
              <a:t> </a:t>
            </a:r>
            <a:r>
              <a:rPr lang="ca-ES" sz="3800" dirty="0" err="1" smtClean="0"/>
              <a:t>dice</a:t>
            </a:r>
            <a:r>
              <a:rPr lang="ca-ES" sz="3800" dirty="0" smtClean="0"/>
              <a:t> </a:t>
            </a:r>
            <a:r>
              <a:rPr lang="ca-ES" sz="3800" dirty="0" err="1" smtClean="0"/>
              <a:t>che</a:t>
            </a:r>
            <a:r>
              <a:rPr lang="ca-ES" sz="3800" dirty="0" smtClean="0"/>
              <a:t> Mossèn </a:t>
            </a:r>
            <a:r>
              <a:rPr lang="ca-ES" sz="3800" dirty="0" err="1" smtClean="0"/>
              <a:t>Giordi</a:t>
            </a:r>
            <a:r>
              <a:rPr lang="ca-ES" sz="3800" dirty="0" smtClean="0"/>
              <a:t> </a:t>
            </a:r>
            <a:r>
              <a:rPr lang="ca-ES" sz="3800" dirty="0" err="1" smtClean="0"/>
              <a:t>compilò</a:t>
            </a:r>
            <a:r>
              <a:rPr lang="ca-ES" sz="3800" dirty="0" smtClean="0"/>
              <a:t> </a:t>
            </a:r>
            <a:r>
              <a:rPr lang="ca-ES" sz="3800" dirty="0" err="1" smtClean="0"/>
              <a:t>molte</a:t>
            </a:r>
            <a:r>
              <a:rPr lang="ca-ES" sz="3800" dirty="0" smtClean="0"/>
              <a:t> </a:t>
            </a:r>
            <a:r>
              <a:rPr lang="ca-ES" sz="3800" dirty="0" err="1" smtClean="0"/>
              <a:t>antiche</a:t>
            </a:r>
            <a:r>
              <a:rPr lang="ca-ES" sz="3800" dirty="0" smtClean="0"/>
              <a:t> </a:t>
            </a:r>
            <a:r>
              <a:rPr lang="ca-ES" sz="3800" dirty="0" err="1" smtClean="0"/>
              <a:t>canzoni</a:t>
            </a:r>
            <a:r>
              <a:rPr lang="ca-ES" sz="3800" dirty="0" smtClean="0"/>
              <a:t> di Piero March, non </a:t>
            </a:r>
            <a:r>
              <a:rPr lang="ca-ES" sz="3800" dirty="0" err="1" smtClean="0"/>
              <a:t>potremo</a:t>
            </a:r>
            <a:r>
              <a:rPr lang="ca-ES" sz="3800" dirty="0" smtClean="0"/>
              <a:t> noi </a:t>
            </a:r>
            <a:r>
              <a:rPr lang="ca-ES" sz="3800" dirty="0" err="1" smtClean="0"/>
              <a:t>dire</a:t>
            </a:r>
            <a:r>
              <a:rPr lang="ca-ES" sz="3800" dirty="0" smtClean="0"/>
              <a:t>, </a:t>
            </a:r>
            <a:r>
              <a:rPr lang="ca-ES" sz="3800" dirty="0" err="1" smtClean="0"/>
              <a:t>che</a:t>
            </a:r>
            <a:r>
              <a:rPr lang="ca-ES" sz="3800" dirty="0" smtClean="0"/>
              <a:t> </a:t>
            </a:r>
            <a:r>
              <a:rPr lang="ca-ES" sz="3800" b="1" dirty="0" err="1" smtClean="0"/>
              <a:t>il</a:t>
            </a:r>
            <a:r>
              <a:rPr lang="ca-ES" sz="3800" b="1" dirty="0" smtClean="0"/>
              <a:t> Petrarca </a:t>
            </a:r>
            <a:r>
              <a:rPr lang="ca-ES" sz="3800" b="1" dirty="0" err="1" smtClean="0"/>
              <a:t>prendesse</a:t>
            </a:r>
            <a:r>
              <a:rPr lang="ca-ES" sz="3800" b="1" dirty="0" smtClean="0"/>
              <a:t> dal </a:t>
            </a:r>
            <a:r>
              <a:rPr lang="ca-ES" sz="3800" b="1" dirty="0" err="1" smtClean="0"/>
              <a:t>Giordi</a:t>
            </a:r>
            <a:r>
              <a:rPr lang="ca-ES" sz="3800" b="1" dirty="0" smtClean="0"/>
              <a:t> </a:t>
            </a:r>
            <a:r>
              <a:rPr lang="ca-ES" sz="3800" b="1" dirty="0" err="1" smtClean="0"/>
              <a:t>alcuni</a:t>
            </a:r>
            <a:r>
              <a:rPr lang="ca-ES" sz="3800" b="1" dirty="0" smtClean="0"/>
              <a:t> </a:t>
            </a:r>
            <a:r>
              <a:rPr lang="ca-ES" sz="3800" b="1" dirty="0" err="1" smtClean="0"/>
              <a:t>pensierio</a:t>
            </a:r>
            <a:r>
              <a:rPr lang="ca-ES" sz="3800" b="1" dirty="0" smtClean="0"/>
              <a:t> </a:t>
            </a:r>
            <a:r>
              <a:rPr lang="ca-ES" sz="3800" b="1" dirty="0" err="1" smtClean="0"/>
              <a:t>dalcuni</a:t>
            </a:r>
            <a:r>
              <a:rPr lang="ca-ES" sz="3800" b="1" dirty="0" smtClean="0"/>
              <a:t> versi </a:t>
            </a:r>
            <a:r>
              <a:rPr lang="ca-ES" sz="3800" b="1" dirty="0" err="1" smtClean="0"/>
              <a:t>dove</a:t>
            </a:r>
            <a:r>
              <a:rPr lang="ca-ES" sz="3800" b="1" dirty="0" smtClean="0"/>
              <a:t> </a:t>
            </a:r>
            <a:r>
              <a:rPr lang="ca-ES" sz="3800" b="1" dirty="0" err="1" smtClean="0"/>
              <a:t>appunto</a:t>
            </a:r>
            <a:r>
              <a:rPr lang="ca-ES" sz="3800" b="1" dirty="0" smtClean="0"/>
              <a:t> </a:t>
            </a:r>
            <a:r>
              <a:rPr lang="ca-ES" sz="3800" b="1" dirty="0" err="1" smtClean="0"/>
              <a:t>compilate</a:t>
            </a:r>
            <a:r>
              <a:rPr lang="ca-ES" sz="3800" b="1" dirty="0" smtClean="0"/>
              <a:t> </a:t>
            </a:r>
            <a:r>
              <a:rPr lang="ca-ES" sz="3800" b="1" dirty="0" err="1" smtClean="0"/>
              <a:t>fossero</a:t>
            </a:r>
            <a:r>
              <a:rPr lang="ca-ES" sz="3800" b="1" dirty="0" smtClean="0"/>
              <a:t> </a:t>
            </a:r>
            <a:r>
              <a:rPr lang="ca-ES" sz="3800" b="1" dirty="0" err="1" smtClean="0"/>
              <a:t>le</a:t>
            </a:r>
            <a:r>
              <a:rPr lang="ca-ES" sz="3800" b="1" dirty="0" smtClean="0"/>
              <a:t> </a:t>
            </a:r>
            <a:r>
              <a:rPr lang="ca-ES" sz="3800" b="1" dirty="0" err="1" smtClean="0"/>
              <a:t>poesie</a:t>
            </a:r>
            <a:r>
              <a:rPr lang="ca-ES" sz="3800" b="1" dirty="0" smtClean="0"/>
              <a:t> del March? </a:t>
            </a:r>
            <a:r>
              <a:rPr lang="ca-ES" sz="3800" dirty="0" smtClean="0"/>
              <a:t>La </a:t>
            </a:r>
            <a:r>
              <a:rPr lang="ca-ES" sz="3800" dirty="0" err="1" smtClean="0"/>
              <a:t>scarsezza</a:t>
            </a:r>
            <a:r>
              <a:rPr lang="ca-ES" sz="3800" dirty="0" smtClean="0"/>
              <a:t> di </a:t>
            </a:r>
            <a:r>
              <a:rPr lang="ca-ES" sz="3800" dirty="0" err="1" smtClean="0"/>
              <a:t>notizie</a:t>
            </a:r>
            <a:r>
              <a:rPr lang="ca-ES" sz="3800" dirty="0" smtClean="0"/>
              <a:t> </a:t>
            </a:r>
            <a:r>
              <a:rPr lang="ca-ES" sz="3800" dirty="0" err="1" smtClean="0"/>
              <a:t>che</a:t>
            </a:r>
            <a:r>
              <a:rPr lang="ca-ES" sz="3800" dirty="0" smtClean="0"/>
              <a:t> </a:t>
            </a:r>
            <a:r>
              <a:rPr lang="ca-ES" sz="3800" dirty="0" err="1" smtClean="0"/>
              <a:t>abbiamo</a:t>
            </a:r>
            <a:r>
              <a:rPr lang="ca-ES" sz="3800" dirty="0" smtClean="0"/>
              <a:t> </a:t>
            </a:r>
            <a:r>
              <a:rPr lang="ca-ES" sz="3800" dirty="0" err="1" smtClean="0"/>
              <a:t>degli</a:t>
            </a:r>
            <a:r>
              <a:rPr lang="ca-ES" sz="3800" dirty="0" smtClean="0"/>
              <a:t> </a:t>
            </a:r>
            <a:r>
              <a:rPr lang="ca-ES" sz="3800" dirty="0" err="1" smtClean="0"/>
              <a:t>antichi</a:t>
            </a:r>
            <a:r>
              <a:rPr lang="ca-ES" sz="3800" dirty="0" smtClean="0"/>
              <a:t> poeti </a:t>
            </a:r>
            <a:r>
              <a:rPr lang="ca-ES" sz="3800" dirty="0" err="1" smtClean="0"/>
              <a:t>spagnuoli</a:t>
            </a:r>
            <a:r>
              <a:rPr lang="ca-ES" sz="3800" dirty="0" smtClean="0"/>
              <a:t> mi </a:t>
            </a:r>
            <a:r>
              <a:rPr lang="ca-ES" sz="3800" dirty="0" err="1" smtClean="0"/>
              <a:t>dà</a:t>
            </a:r>
            <a:r>
              <a:rPr lang="ca-ES" sz="3800" dirty="0" smtClean="0"/>
              <a:t> </a:t>
            </a:r>
            <a:r>
              <a:rPr lang="ca-ES" sz="3800" dirty="0" err="1" smtClean="0"/>
              <a:t>qualche</a:t>
            </a:r>
            <a:r>
              <a:rPr lang="ca-ES" sz="3800" dirty="0" smtClean="0"/>
              <a:t> </a:t>
            </a:r>
            <a:r>
              <a:rPr lang="ca-ES" sz="3800" dirty="0" err="1" smtClean="0"/>
              <a:t>diritto</a:t>
            </a:r>
            <a:r>
              <a:rPr lang="ca-ES" sz="3800" dirty="0" smtClean="0"/>
              <a:t> di </a:t>
            </a:r>
            <a:r>
              <a:rPr lang="ca-ES" sz="3800" dirty="0" err="1" smtClean="0"/>
              <a:t>avanzare</a:t>
            </a:r>
            <a:r>
              <a:rPr lang="ca-ES" sz="3800" dirty="0" smtClean="0"/>
              <a:t> con </a:t>
            </a:r>
            <a:r>
              <a:rPr lang="ca-ES" sz="3800" dirty="0" err="1" smtClean="0"/>
              <a:t>troppo</a:t>
            </a:r>
            <a:r>
              <a:rPr lang="ca-ES" sz="3800" dirty="0" smtClean="0"/>
              <a:t> </a:t>
            </a:r>
            <a:r>
              <a:rPr lang="ca-ES" sz="3800" dirty="0" err="1" smtClean="0"/>
              <a:t>deboli</a:t>
            </a:r>
            <a:r>
              <a:rPr lang="ca-ES" sz="3800" dirty="0" smtClean="0"/>
              <a:t> </a:t>
            </a:r>
            <a:r>
              <a:rPr lang="ca-ES" sz="3800" dirty="0" err="1" smtClean="0"/>
              <a:t>fondamenti</a:t>
            </a:r>
            <a:r>
              <a:rPr lang="ca-ES" sz="3800" dirty="0" smtClean="0"/>
              <a:t> questa </a:t>
            </a:r>
            <a:r>
              <a:rPr lang="ca-ES" sz="3800" dirty="0" err="1" smtClean="0"/>
              <a:t>congettura</a:t>
            </a:r>
            <a:r>
              <a:rPr lang="ca-ES" sz="3800" dirty="0" smtClean="0"/>
              <a:t> e di </a:t>
            </a:r>
            <a:r>
              <a:rPr lang="ca-ES" sz="3800" dirty="0" err="1" smtClean="0"/>
              <a:t>pregare</a:t>
            </a:r>
            <a:r>
              <a:rPr lang="ca-ES" sz="3800" dirty="0" smtClean="0"/>
              <a:t> </a:t>
            </a:r>
            <a:r>
              <a:rPr lang="ca-ES" sz="3800" dirty="0" err="1" smtClean="0"/>
              <a:t>gli</a:t>
            </a:r>
            <a:r>
              <a:rPr lang="ca-ES" sz="3800" dirty="0" smtClean="0"/>
              <a:t> </a:t>
            </a:r>
            <a:r>
              <a:rPr lang="ca-ES" sz="3800" dirty="0" err="1" smtClean="0"/>
              <a:t>eruditi</a:t>
            </a:r>
            <a:r>
              <a:rPr lang="ca-ES" sz="3800" dirty="0" smtClean="0"/>
              <a:t> </a:t>
            </a:r>
            <a:r>
              <a:rPr lang="ca-ES" sz="3800" dirty="0" err="1" smtClean="0"/>
              <a:t>spagnuoli</a:t>
            </a:r>
            <a:r>
              <a:rPr lang="ca-ES" sz="3800" dirty="0" smtClean="0"/>
              <a:t> a </a:t>
            </a:r>
            <a:r>
              <a:rPr lang="ca-ES" sz="3800" dirty="0" err="1" smtClean="0"/>
              <a:t>fare</a:t>
            </a:r>
            <a:r>
              <a:rPr lang="ca-ES" sz="3800" dirty="0" smtClean="0"/>
              <a:t> </a:t>
            </a:r>
            <a:r>
              <a:rPr lang="ca-ES" sz="3800" dirty="0" err="1" smtClean="0"/>
              <a:t>le</a:t>
            </a:r>
            <a:r>
              <a:rPr lang="ca-ES" sz="3800" dirty="0" smtClean="0"/>
              <a:t> </a:t>
            </a:r>
            <a:r>
              <a:rPr lang="ca-ES" sz="3800" dirty="0" err="1" smtClean="0"/>
              <a:t>ricerche</a:t>
            </a:r>
            <a:r>
              <a:rPr lang="ca-ES" sz="3800" dirty="0" smtClean="0"/>
              <a:t> </a:t>
            </a:r>
            <a:r>
              <a:rPr lang="ca-ES" sz="3800" dirty="0" err="1" smtClean="0"/>
              <a:t>opportune</a:t>
            </a:r>
            <a:r>
              <a:rPr lang="ca-ES" sz="3800" dirty="0" smtClean="0"/>
              <a:t> per </a:t>
            </a:r>
            <a:r>
              <a:rPr lang="ca-ES" sz="3800" dirty="0" err="1" smtClean="0"/>
              <a:t>verificarla</a:t>
            </a:r>
            <a:r>
              <a:rPr lang="ca-ES" sz="3800" dirty="0" smtClean="0"/>
              <a:t>” </a:t>
            </a:r>
          </a:p>
          <a:p>
            <a:pPr algn="just">
              <a:lnSpc>
                <a:spcPct val="160000"/>
              </a:lnSpc>
              <a:buNone/>
            </a:pPr>
            <a:r>
              <a:rPr lang="ca-ES" sz="3800" dirty="0" smtClean="0"/>
              <a:t>				(1782-1785: I, 238-329).</a:t>
            </a:r>
            <a:endParaRPr lang="es-ES" sz="38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err="1" smtClean="0"/>
              <a:t>Comparació</a:t>
            </a:r>
            <a:r>
              <a:rPr lang="es-ES" sz="3600" dirty="0" smtClean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2844" y="2285992"/>
            <a:ext cx="4000528" cy="37862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a-ES" sz="2400" dirty="0" smtClean="0">
                <a:latin typeface="Bodoni MT" pitchFamily="18" charset="0"/>
              </a:rPr>
              <a:t>		</a:t>
            </a:r>
            <a:endParaRPr lang="ca-ES" sz="2000" dirty="0" smtClean="0">
              <a:latin typeface="Bodoni MT" pitchFamily="18" charset="0"/>
            </a:endParaRPr>
          </a:p>
          <a:p>
            <a:pPr>
              <a:buNone/>
            </a:pPr>
            <a:endParaRPr lang="ca-ES" sz="2000" dirty="0" smtClean="0">
              <a:latin typeface="Bodoni MT" pitchFamily="18" charset="0"/>
            </a:endParaRPr>
          </a:p>
          <a:p>
            <a:pPr algn="ctr">
              <a:buNone/>
            </a:pPr>
            <a:r>
              <a:rPr lang="ca-ES" sz="2000" dirty="0" smtClean="0">
                <a:latin typeface="Bodoni MT" pitchFamily="18" charset="0"/>
              </a:rPr>
              <a:t>	</a:t>
            </a:r>
          </a:p>
          <a:p>
            <a:pPr algn="ctr">
              <a:buNone/>
            </a:pPr>
            <a:r>
              <a:rPr lang="ca-ES" sz="2000" u="sng" dirty="0" smtClean="0">
                <a:latin typeface="Bodoni MT" pitchFamily="18" charset="0"/>
              </a:rPr>
              <a:t>Cançó </a:t>
            </a:r>
            <a:r>
              <a:rPr lang="ca-ES" sz="2000" u="sng" dirty="0" err="1" smtClean="0">
                <a:latin typeface="Bodoni MT" pitchFamily="18" charset="0"/>
              </a:rPr>
              <a:t>d’opòsits</a:t>
            </a:r>
            <a:endParaRPr lang="ca-ES" sz="2000" u="sng" dirty="0" smtClean="0">
              <a:latin typeface="Bodoni MT" pitchFamily="18" charset="0"/>
            </a:endParaRPr>
          </a:p>
          <a:p>
            <a:pPr>
              <a:buNone/>
            </a:pPr>
            <a:endParaRPr lang="ca-ES" sz="2000" dirty="0" smtClean="0">
              <a:latin typeface="Bodoni MT" pitchFamily="18" charset="0"/>
            </a:endParaRPr>
          </a:p>
          <a:p>
            <a:pPr algn="ctr">
              <a:buNone/>
            </a:pPr>
            <a:r>
              <a:rPr lang="ca-ES" sz="1700" dirty="0" smtClean="0">
                <a:latin typeface="Bodoni MT" pitchFamily="18" charset="0"/>
              </a:rPr>
              <a:t>“E non he pau, e no </a:t>
            </a:r>
            <a:r>
              <a:rPr lang="ca-ES" sz="1700" dirty="0" err="1" smtClean="0">
                <a:latin typeface="Bodoni MT" pitchFamily="18" charset="0"/>
              </a:rPr>
              <a:t>tinch</a:t>
            </a:r>
            <a:r>
              <a:rPr lang="ca-ES" sz="1700" dirty="0" smtClean="0">
                <a:latin typeface="Bodoni MT" pitchFamily="18" charset="0"/>
              </a:rPr>
              <a:t> </a:t>
            </a:r>
            <a:r>
              <a:rPr lang="ca-ES" sz="1700" dirty="0" err="1" smtClean="0">
                <a:latin typeface="Bodoni MT" pitchFamily="18" charset="0"/>
              </a:rPr>
              <a:t>quim’guerreig</a:t>
            </a:r>
            <a:r>
              <a:rPr lang="ca-ES" sz="1700" dirty="0" smtClean="0">
                <a:latin typeface="Bodoni MT" pitchFamily="18" charset="0"/>
              </a:rPr>
              <a:t>:</a:t>
            </a:r>
          </a:p>
          <a:p>
            <a:pPr algn="ctr">
              <a:buNone/>
            </a:pPr>
            <a:r>
              <a:rPr lang="ca-ES" sz="1700" dirty="0" smtClean="0">
                <a:latin typeface="Bodoni MT" pitchFamily="18" charset="0"/>
              </a:rPr>
              <a:t>vol sobre el cel, e nom’ </a:t>
            </a:r>
            <a:r>
              <a:rPr lang="ca-ES" sz="1700" dirty="0" err="1" smtClean="0">
                <a:latin typeface="Bodoni MT" pitchFamily="18" charset="0"/>
              </a:rPr>
              <a:t>movi</a:t>
            </a:r>
            <a:r>
              <a:rPr lang="ca-ES" sz="1700" dirty="0" smtClean="0">
                <a:latin typeface="Bodoni MT" pitchFamily="18" charset="0"/>
              </a:rPr>
              <a:t> de terra;</a:t>
            </a:r>
          </a:p>
          <a:p>
            <a:pPr algn="ctr">
              <a:buNone/>
            </a:pPr>
            <a:r>
              <a:rPr lang="ca-ES" sz="1700" dirty="0" smtClean="0">
                <a:latin typeface="Bodoni MT" pitchFamily="18" charset="0"/>
              </a:rPr>
              <a:t> e no </a:t>
            </a:r>
            <a:r>
              <a:rPr lang="ca-ES" sz="1700" dirty="0" err="1" smtClean="0">
                <a:latin typeface="Bodoni MT" pitchFamily="18" charset="0"/>
              </a:rPr>
              <a:t>estrench</a:t>
            </a:r>
            <a:r>
              <a:rPr lang="ca-ES" sz="1700" dirty="0" smtClean="0">
                <a:latin typeface="Bodoni MT" pitchFamily="18" charset="0"/>
              </a:rPr>
              <a:t> res, e tot lo mon </a:t>
            </a:r>
            <a:r>
              <a:rPr lang="ca-ES" sz="1700" dirty="0" err="1" smtClean="0">
                <a:latin typeface="Bodoni MT" pitchFamily="18" charset="0"/>
              </a:rPr>
              <a:t>abràs</a:t>
            </a:r>
            <a:r>
              <a:rPr lang="ca-ES" sz="1700" dirty="0" smtClean="0">
                <a:latin typeface="Bodoni MT" pitchFamily="18" charset="0"/>
              </a:rPr>
              <a:t>:</a:t>
            </a:r>
          </a:p>
          <a:p>
            <a:pPr algn="ctr">
              <a:buNone/>
            </a:pPr>
            <a:r>
              <a:rPr lang="ca-ES" sz="1700" dirty="0" err="1" smtClean="0">
                <a:latin typeface="Bodoni MT" pitchFamily="18" charset="0"/>
              </a:rPr>
              <a:t>oy</a:t>
            </a:r>
            <a:r>
              <a:rPr lang="ca-ES" sz="1700" dirty="0" smtClean="0">
                <a:latin typeface="Bodoni MT" pitchFamily="18" charset="0"/>
              </a:rPr>
              <a:t> he de </a:t>
            </a:r>
            <a:r>
              <a:rPr lang="ca-ES" sz="1700" dirty="0" err="1" smtClean="0">
                <a:latin typeface="Bodoni MT" pitchFamily="18" charset="0"/>
              </a:rPr>
              <a:t>mí</a:t>
            </a:r>
            <a:r>
              <a:rPr lang="ca-ES" sz="1700" dirty="0" smtClean="0">
                <a:latin typeface="Bodoni MT" pitchFamily="18" charset="0"/>
              </a:rPr>
              <a:t>, e vull a altri gran be:</a:t>
            </a:r>
          </a:p>
          <a:p>
            <a:pPr algn="ctr">
              <a:buNone/>
            </a:pPr>
            <a:r>
              <a:rPr lang="ca-ES" sz="1700" dirty="0" smtClean="0">
                <a:latin typeface="Bodoni MT" pitchFamily="18" charset="0"/>
              </a:rPr>
              <a:t>si no es amor, </a:t>
            </a:r>
            <a:r>
              <a:rPr lang="ca-ES" sz="1700" dirty="0" err="1" smtClean="0">
                <a:latin typeface="Bodoni MT" pitchFamily="18" charset="0"/>
              </a:rPr>
              <a:t>donchs</a:t>
            </a:r>
            <a:r>
              <a:rPr lang="ca-ES" sz="1700" dirty="0" smtClean="0">
                <a:latin typeface="Bodoni MT" pitchFamily="18" charset="0"/>
              </a:rPr>
              <a:t> açò que serà?”</a:t>
            </a:r>
            <a:endParaRPr lang="es-ES" sz="1700" dirty="0">
              <a:latin typeface="Bodoni MT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857364"/>
            <a:ext cx="4357718" cy="44975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a-ES" sz="2000" u="sng" dirty="0" smtClean="0">
              <a:latin typeface="Bodoni MT" pitchFamily="18" charset="0"/>
            </a:endParaRPr>
          </a:p>
          <a:p>
            <a:pPr>
              <a:buNone/>
            </a:pPr>
            <a:endParaRPr lang="ca-ES" sz="2000" dirty="0" smtClean="0">
              <a:latin typeface="Bodoni MT" pitchFamily="18" charset="0"/>
            </a:endParaRPr>
          </a:p>
          <a:p>
            <a:pPr>
              <a:buNone/>
            </a:pPr>
            <a:endParaRPr lang="ca-ES" sz="2000" u="sng" dirty="0" smtClean="0">
              <a:latin typeface="Bodoni MT" pitchFamily="18" charset="0"/>
            </a:endParaRPr>
          </a:p>
          <a:p>
            <a:pPr>
              <a:buNone/>
            </a:pPr>
            <a:endParaRPr lang="ca-ES" sz="1600" u="sng" dirty="0" smtClean="0">
              <a:latin typeface="Bodoni MT" pitchFamily="18" charset="0"/>
            </a:endParaRPr>
          </a:p>
          <a:p>
            <a:pPr>
              <a:buNone/>
            </a:pPr>
            <a:r>
              <a:rPr lang="ca-ES" sz="1600" u="sng" dirty="0" smtClean="0">
                <a:latin typeface="Bodoni MT" pitchFamily="18" charset="0"/>
              </a:rPr>
              <a:t>Sonet 132 (sonet CI)</a:t>
            </a:r>
          </a:p>
          <a:p>
            <a:pPr>
              <a:buNone/>
            </a:pPr>
            <a:endParaRPr lang="ca-ES" sz="1600" u="sng" dirty="0" smtClean="0">
              <a:latin typeface="Bodoni MT" pitchFamily="18" charset="0"/>
            </a:endParaRPr>
          </a:p>
          <a:p>
            <a:pPr algn="ctr">
              <a:buNone/>
            </a:pPr>
            <a:r>
              <a:rPr lang="ca-ES" sz="1600" dirty="0" smtClean="0">
                <a:latin typeface="Bodoni MT" pitchFamily="18" charset="0"/>
              </a:rPr>
              <a:t>“</a:t>
            </a:r>
            <a:r>
              <a:rPr lang="ca-ES" sz="1600" dirty="0" err="1" smtClean="0">
                <a:latin typeface="Bodoni MT" pitchFamily="18" charset="0"/>
              </a:rPr>
              <a:t>S’amor</a:t>
            </a:r>
            <a:r>
              <a:rPr lang="ca-ES" sz="1600" dirty="0" smtClean="0">
                <a:latin typeface="Bodoni MT" pitchFamily="18" charset="0"/>
              </a:rPr>
              <a:t> non è </a:t>
            </a:r>
            <a:r>
              <a:rPr lang="ca-ES" sz="1600" dirty="0" err="1" smtClean="0">
                <a:latin typeface="Bodoni MT" pitchFamily="18" charset="0"/>
              </a:rPr>
              <a:t>che</a:t>
            </a:r>
            <a:r>
              <a:rPr lang="ca-ES" sz="1600" dirty="0" smtClean="0">
                <a:latin typeface="Bodoni MT" pitchFamily="18" charset="0"/>
              </a:rPr>
              <a:t> </a:t>
            </a:r>
            <a:r>
              <a:rPr lang="ca-ES" sz="1600" dirty="0" err="1" smtClean="0">
                <a:latin typeface="Bodoni MT" pitchFamily="18" charset="0"/>
              </a:rPr>
              <a:t>dunque</a:t>
            </a:r>
            <a:r>
              <a:rPr lang="ca-ES" sz="1600" dirty="0" smtClean="0">
                <a:latin typeface="Bodoni MT" pitchFamily="18" charset="0"/>
              </a:rPr>
              <a:t> è </a:t>
            </a:r>
            <a:r>
              <a:rPr lang="ca-ES" sz="1600" dirty="0" err="1" smtClean="0">
                <a:latin typeface="Bodoni MT" pitchFamily="18" charset="0"/>
              </a:rPr>
              <a:t>quel</a:t>
            </a:r>
            <a:r>
              <a:rPr lang="ca-ES" sz="1600" dirty="0" smtClean="0">
                <a:latin typeface="Bodoni MT" pitchFamily="18" charset="0"/>
              </a:rPr>
              <a:t> </a:t>
            </a:r>
            <a:r>
              <a:rPr lang="ca-ES" sz="1600" dirty="0" err="1" smtClean="0">
                <a:latin typeface="Bodoni MT" pitchFamily="18" charset="0"/>
              </a:rPr>
              <a:t>ch’io</a:t>
            </a:r>
            <a:r>
              <a:rPr lang="ca-ES" sz="1600" dirty="0" smtClean="0">
                <a:latin typeface="Bodoni MT" pitchFamily="18" charset="0"/>
              </a:rPr>
              <a:t> sento?” </a:t>
            </a:r>
          </a:p>
          <a:p>
            <a:pPr>
              <a:buNone/>
            </a:pPr>
            <a:endParaRPr lang="ca-ES" sz="1600" dirty="0" smtClean="0">
              <a:latin typeface="Bodoni MT" pitchFamily="18" charset="0"/>
            </a:endParaRPr>
          </a:p>
          <a:p>
            <a:pPr>
              <a:buNone/>
            </a:pPr>
            <a:endParaRPr lang="ca-ES" sz="1600" dirty="0" smtClean="0">
              <a:latin typeface="Bodoni MT" pitchFamily="18" charset="0"/>
            </a:endParaRPr>
          </a:p>
          <a:p>
            <a:pPr>
              <a:buNone/>
            </a:pPr>
            <a:r>
              <a:rPr lang="ca-ES" sz="1600" u="sng" dirty="0" smtClean="0">
                <a:latin typeface="Bodoni MT" pitchFamily="18" charset="0"/>
              </a:rPr>
              <a:t>Sonet 134 (sonet CIII)</a:t>
            </a:r>
          </a:p>
          <a:p>
            <a:pPr>
              <a:buNone/>
            </a:pPr>
            <a:endParaRPr lang="ca-ES" sz="1600" u="sng" dirty="0" smtClean="0">
              <a:latin typeface="Bodoni MT" pitchFamily="18" charset="0"/>
            </a:endParaRPr>
          </a:p>
          <a:p>
            <a:pPr>
              <a:buNone/>
            </a:pPr>
            <a:r>
              <a:rPr lang="ca-ES" sz="1600" dirty="0" smtClean="0">
                <a:latin typeface="Bodoni MT" pitchFamily="18" charset="0"/>
              </a:rPr>
              <a:t> “</a:t>
            </a:r>
            <a:r>
              <a:rPr lang="ca-ES" sz="1600" dirty="0" err="1" smtClean="0">
                <a:latin typeface="Bodoni MT" pitchFamily="18" charset="0"/>
              </a:rPr>
              <a:t>Pace</a:t>
            </a:r>
            <a:r>
              <a:rPr lang="ca-ES" sz="1600" dirty="0" smtClean="0">
                <a:latin typeface="Bodoni MT" pitchFamily="18" charset="0"/>
              </a:rPr>
              <a:t> non </a:t>
            </a:r>
            <a:r>
              <a:rPr lang="ca-ES" sz="1600" dirty="0" err="1" smtClean="0">
                <a:latin typeface="Bodoni MT" pitchFamily="18" charset="0"/>
              </a:rPr>
              <a:t>trovo</a:t>
            </a:r>
            <a:r>
              <a:rPr lang="ca-ES" sz="1600" dirty="0" smtClean="0">
                <a:latin typeface="Bodoni MT" pitchFamily="18" charset="0"/>
              </a:rPr>
              <a:t>, e non ho da far guerra,</a:t>
            </a:r>
          </a:p>
          <a:p>
            <a:pPr>
              <a:buNone/>
            </a:pPr>
            <a:r>
              <a:rPr lang="ca-ES" sz="1600" dirty="0" smtClean="0">
                <a:latin typeface="Bodoni MT" pitchFamily="18" charset="0"/>
              </a:rPr>
              <a:t>e volo </a:t>
            </a:r>
            <a:r>
              <a:rPr lang="ca-ES" sz="1600" dirty="0" err="1" smtClean="0">
                <a:latin typeface="Bodoni MT" pitchFamily="18" charset="0"/>
              </a:rPr>
              <a:t>sopra’l</a:t>
            </a:r>
            <a:r>
              <a:rPr lang="ca-ES" sz="1600" dirty="0" smtClean="0">
                <a:latin typeface="Bodoni MT" pitchFamily="18" charset="0"/>
              </a:rPr>
              <a:t> </a:t>
            </a:r>
            <a:r>
              <a:rPr lang="ca-ES" sz="1600" dirty="0" err="1" smtClean="0">
                <a:latin typeface="Bodoni MT" pitchFamily="18" charset="0"/>
              </a:rPr>
              <a:t>cielo</a:t>
            </a:r>
            <a:r>
              <a:rPr lang="ca-ES" sz="1600" dirty="0" smtClean="0">
                <a:latin typeface="Bodoni MT" pitchFamily="18" charset="0"/>
              </a:rPr>
              <a:t>, e </a:t>
            </a:r>
            <a:r>
              <a:rPr lang="ca-ES" sz="1600" dirty="0" err="1" smtClean="0">
                <a:latin typeface="Bodoni MT" pitchFamily="18" charset="0"/>
              </a:rPr>
              <a:t>giaccio</a:t>
            </a:r>
            <a:r>
              <a:rPr lang="ca-ES" sz="1600" dirty="0" smtClean="0">
                <a:latin typeface="Bodoni MT" pitchFamily="18" charset="0"/>
              </a:rPr>
              <a:t> in terra,</a:t>
            </a:r>
          </a:p>
          <a:p>
            <a:pPr>
              <a:buNone/>
            </a:pPr>
            <a:r>
              <a:rPr lang="ca-ES" sz="1600" dirty="0" smtClean="0">
                <a:latin typeface="Bodoni MT" pitchFamily="18" charset="0"/>
              </a:rPr>
              <a:t>e </a:t>
            </a:r>
            <a:r>
              <a:rPr lang="ca-ES" sz="1600" dirty="0" err="1" smtClean="0">
                <a:latin typeface="Bodoni MT" pitchFamily="18" charset="0"/>
              </a:rPr>
              <a:t>nulla</a:t>
            </a:r>
            <a:r>
              <a:rPr lang="ca-ES" sz="1600" dirty="0" smtClean="0">
                <a:latin typeface="Bodoni MT" pitchFamily="18" charset="0"/>
              </a:rPr>
              <a:t> </a:t>
            </a:r>
            <a:r>
              <a:rPr lang="ca-ES" sz="1600" dirty="0" err="1" smtClean="0">
                <a:latin typeface="Bodoni MT" pitchFamily="18" charset="0"/>
              </a:rPr>
              <a:t>stringo</a:t>
            </a:r>
            <a:r>
              <a:rPr lang="ca-ES" sz="1600" dirty="0" smtClean="0">
                <a:latin typeface="Bodoni MT" pitchFamily="18" charset="0"/>
              </a:rPr>
              <a:t>, e </a:t>
            </a:r>
            <a:r>
              <a:rPr lang="ca-ES" sz="1600" dirty="0" err="1" smtClean="0">
                <a:latin typeface="Bodoni MT" pitchFamily="18" charset="0"/>
              </a:rPr>
              <a:t>tutto’l</a:t>
            </a:r>
            <a:r>
              <a:rPr lang="ca-ES" sz="1600" dirty="0" smtClean="0">
                <a:latin typeface="Bodoni MT" pitchFamily="18" charset="0"/>
              </a:rPr>
              <a:t> </a:t>
            </a:r>
            <a:r>
              <a:rPr lang="ca-ES" sz="1600" dirty="0" err="1" smtClean="0">
                <a:latin typeface="Bodoni MT" pitchFamily="18" charset="0"/>
              </a:rPr>
              <a:t>mondo</a:t>
            </a:r>
            <a:r>
              <a:rPr lang="ca-ES" sz="1600" dirty="0" smtClean="0">
                <a:latin typeface="Bodoni MT" pitchFamily="18" charset="0"/>
              </a:rPr>
              <a:t> </a:t>
            </a:r>
            <a:r>
              <a:rPr lang="ca-ES" sz="1600" dirty="0" err="1" smtClean="0">
                <a:latin typeface="Bodoni MT" pitchFamily="18" charset="0"/>
              </a:rPr>
              <a:t>abbraccio</a:t>
            </a:r>
            <a:r>
              <a:rPr lang="ca-ES" sz="1600" dirty="0" smtClean="0">
                <a:latin typeface="Bodoni MT" pitchFamily="18" charset="0"/>
              </a:rPr>
              <a:t>,</a:t>
            </a:r>
          </a:p>
          <a:p>
            <a:pPr>
              <a:buNone/>
            </a:pPr>
            <a:r>
              <a:rPr lang="ca-ES" sz="1600" dirty="0" smtClean="0">
                <a:latin typeface="Bodoni MT" pitchFamily="18" charset="0"/>
              </a:rPr>
              <a:t>ed ho in odio me </a:t>
            </a:r>
            <a:r>
              <a:rPr lang="ca-ES" sz="1600" dirty="0" err="1" smtClean="0">
                <a:latin typeface="Bodoni MT" pitchFamily="18" charset="0"/>
              </a:rPr>
              <a:t>stesso</a:t>
            </a:r>
            <a:r>
              <a:rPr lang="ca-ES" sz="1600" dirty="0" smtClean="0">
                <a:latin typeface="Bodoni MT" pitchFamily="18" charset="0"/>
              </a:rPr>
              <a:t>, ed amo </a:t>
            </a:r>
            <a:r>
              <a:rPr lang="ca-ES" sz="1600" dirty="0" err="1" smtClean="0">
                <a:latin typeface="Bodoni MT" pitchFamily="18" charset="0"/>
              </a:rPr>
              <a:t>altrui</a:t>
            </a:r>
            <a:r>
              <a:rPr lang="ca-ES" sz="1600" dirty="0" smtClean="0">
                <a:latin typeface="Bodoni MT" pitchFamily="18" charset="0"/>
              </a:rPr>
              <a:t>”</a:t>
            </a:r>
          </a:p>
          <a:p>
            <a:pPr>
              <a:buNone/>
            </a:pPr>
            <a:endParaRPr lang="ca-ES" sz="1600" dirty="0" smtClean="0">
              <a:latin typeface="Bodoni MT" pitchFamily="18" charset="0"/>
            </a:endParaRPr>
          </a:p>
          <a:p>
            <a:pPr>
              <a:buNone/>
            </a:pPr>
            <a:endParaRPr lang="ca-ES" sz="1600" dirty="0" smtClean="0">
              <a:latin typeface="Bodoni MT" pitchFamily="18" charset="0"/>
            </a:endParaRPr>
          </a:p>
          <a:p>
            <a:pPr>
              <a:buNone/>
            </a:pPr>
            <a:endParaRPr lang="ca-ES" sz="1600" dirty="0" smtClean="0">
              <a:latin typeface="Bodoni MT" pitchFamily="18" charset="0"/>
            </a:endParaRPr>
          </a:p>
          <a:p>
            <a:pPr>
              <a:buNone/>
            </a:pPr>
            <a:endParaRPr lang="es-ES" sz="1600" dirty="0" smtClean="0">
              <a:latin typeface="Bodoni MT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2" y="2500306"/>
          <a:ext cx="87154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6434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Jordi</a:t>
                      </a:r>
                      <a:r>
                        <a:rPr lang="es-ES" baseline="0" dirty="0" smtClean="0"/>
                        <a:t> de </a:t>
                      </a:r>
                      <a:r>
                        <a:rPr lang="es-ES" baseline="0" dirty="0" err="1" smtClean="0"/>
                        <a:t>Sant</a:t>
                      </a:r>
                      <a:r>
                        <a:rPr lang="es-ES" baseline="0" dirty="0" smtClean="0"/>
                        <a:t> Jordi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Petrarca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7851648" cy="3786214"/>
          </a:xfrm>
        </p:spPr>
        <p:txBody>
          <a:bodyPr>
            <a:normAutofit fontScale="90000"/>
          </a:bodyPr>
          <a:lstStyle/>
          <a:p>
            <a:pPr lvl="0" algn="l"/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>Presentació de Joan Andrés i </a:t>
            </a:r>
            <a:r>
              <a:rPr lang="ca-ES" sz="6000" i="1" dirty="0" err="1" smtClean="0"/>
              <a:t>Dell’origine</a:t>
            </a:r>
            <a:r>
              <a:rPr lang="ca-ES" sz="6000" i="1" dirty="0" smtClean="0"/>
              <a:t/>
            </a:r>
            <a:br>
              <a:rPr lang="ca-ES" sz="6000" i="1" dirty="0" smtClean="0"/>
            </a:br>
            <a:r>
              <a:rPr lang="ca-ES" sz="6000" i="1" dirty="0" smtClean="0"/>
              <a:t>				</a:t>
            </a:r>
            <a:br>
              <a:rPr lang="ca-ES" sz="6000" i="1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literatura catalana en el </a:t>
            </a:r>
            <a:r>
              <a:rPr lang="es-ES" dirty="0" err="1" smtClean="0"/>
              <a:t>marc</a:t>
            </a:r>
            <a:r>
              <a:rPr lang="es-ES" dirty="0" smtClean="0"/>
              <a:t> de la </a:t>
            </a:r>
            <a:r>
              <a:rPr lang="es-ES" dirty="0" err="1" smtClean="0"/>
              <a:t>tesi</a:t>
            </a:r>
            <a:r>
              <a:rPr lang="es-ES" dirty="0" smtClean="0"/>
              <a:t> arabista </a:t>
            </a:r>
            <a:r>
              <a:rPr lang="es-ES" dirty="0" err="1" smtClean="0"/>
              <a:t>d’Andrés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 fontScale="92500" lnSpcReduction="20000"/>
          </a:bodyPr>
          <a:lstStyle/>
          <a:p>
            <a:r>
              <a:rPr lang="ca-ES" sz="1800" dirty="0" smtClean="0"/>
              <a:t>L’estudi de la llengua i de la literatura </a:t>
            </a:r>
            <a:r>
              <a:rPr lang="ca-ES" sz="1800" i="1" dirty="0" err="1" smtClean="0"/>
              <a:t>catalano-provenzale</a:t>
            </a:r>
            <a:r>
              <a:rPr lang="ca-ES" sz="1800" dirty="0" smtClean="0"/>
              <a:t> té com a objectiu demostrar la influència àrab en el naixement de l’Europa moderna a partir del seu establiment a la península Ibèrica. </a:t>
            </a:r>
          </a:p>
          <a:p>
            <a:endParaRPr lang="ca-ES" sz="1800" dirty="0" smtClean="0"/>
          </a:p>
          <a:p>
            <a:r>
              <a:rPr lang="ca-ES" sz="1800" dirty="0" smtClean="0"/>
              <a:t>Castella inicia el procés de les lletres modernes a partir de </a:t>
            </a:r>
            <a:r>
              <a:rPr lang="ca-ES" sz="1800" dirty="0" err="1" smtClean="0"/>
              <a:t>l’intercanvi</a:t>
            </a:r>
            <a:r>
              <a:rPr lang="ca-ES" sz="1800" dirty="0" smtClean="0"/>
              <a:t> amb els àrabs, especialment a la cort del rei Alfons X el Savi a Toledo.</a:t>
            </a:r>
          </a:p>
          <a:p>
            <a:endParaRPr lang="ca-ES" sz="1800" dirty="0" smtClean="0"/>
          </a:p>
          <a:p>
            <a:r>
              <a:rPr lang="ca-ES" sz="1800" dirty="0" smtClean="0"/>
              <a:t> Catalunya tindrà la primera literatura escrita en llengua vernacla valorada i reconeguda a tota Europa. </a:t>
            </a:r>
          </a:p>
          <a:p>
            <a:endParaRPr lang="ca-ES" sz="1800" dirty="0" smtClean="0"/>
          </a:p>
          <a:p>
            <a:r>
              <a:rPr lang="ca-ES" sz="1800" dirty="0" smtClean="0"/>
              <a:t>La literatura </a:t>
            </a:r>
            <a:r>
              <a:rPr lang="ca-ES" sz="1800" i="1" dirty="0" err="1" smtClean="0"/>
              <a:t>catalano-provenzale</a:t>
            </a:r>
            <a:r>
              <a:rPr lang="ca-ES" sz="1800" dirty="0" smtClean="0"/>
              <a:t>  influeix en els pares de les lletres modernes: Dante, Petrarca, </a:t>
            </a:r>
            <a:r>
              <a:rPr lang="ca-ES" sz="1800" dirty="0" err="1" smtClean="0"/>
              <a:t>Boccaccio</a:t>
            </a:r>
            <a:r>
              <a:rPr lang="ca-ES" sz="1800" dirty="0" smtClean="0"/>
              <a:t>. En conseqüència li atorga un paper cabdal en el naixement de l’Europa moderna. </a:t>
            </a:r>
          </a:p>
          <a:p>
            <a:endParaRPr lang="ca-ES" sz="1800" dirty="0" smtClean="0"/>
          </a:p>
          <a:p>
            <a:r>
              <a:rPr lang="ca-ES" sz="1800" dirty="0" smtClean="0"/>
              <a:t>No obstant, considera que el Renaixement és possible només quan els autors comencen a imitar els grans mestres grecollatins.</a:t>
            </a:r>
            <a:endParaRPr lang="es-E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tesi</a:t>
            </a:r>
            <a:r>
              <a:rPr lang="es-ES" dirty="0" smtClean="0"/>
              <a:t> arabista </a:t>
            </a:r>
            <a:r>
              <a:rPr lang="es-ES" dirty="0" err="1" smtClean="0"/>
              <a:t>d’Andrés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60000"/>
              </a:lnSpc>
              <a:buNone/>
            </a:pPr>
            <a:endParaRPr lang="ca-ES" dirty="0" smtClean="0"/>
          </a:p>
          <a:p>
            <a:pPr algn="just">
              <a:lnSpc>
                <a:spcPct val="160000"/>
              </a:lnSpc>
              <a:buNone/>
            </a:pPr>
            <a:r>
              <a:rPr lang="ca-ES" dirty="0" smtClean="0"/>
              <a:t>	“Or </a:t>
            </a:r>
            <a:r>
              <a:rPr lang="ca-ES" dirty="0" err="1" smtClean="0"/>
              <a:t>ripigliando</a:t>
            </a:r>
            <a:r>
              <a:rPr lang="ca-ES" dirty="0" smtClean="0"/>
              <a:t> la via </a:t>
            </a:r>
            <a:r>
              <a:rPr lang="ca-ES" dirty="0" err="1" smtClean="0"/>
              <a:t>onde</a:t>
            </a:r>
            <a:r>
              <a:rPr lang="ca-ES" dirty="0" smtClean="0"/>
              <a:t> </a:t>
            </a:r>
            <a:r>
              <a:rPr lang="ca-ES" dirty="0" err="1" smtClean="0"/>
              <a:t>ci</a:t>
            </a:r>
            <a:r>
              <a:rPr lang="ca-ES" dirty="0" smtClean="0"/>
              <a:t> </a:t>
            </a:r>
            <a:r>
              <a:rPr lang="ca-ES" dirty="0" err="1" smtClean="0"/>
              <a:t>siam</a:t>
            </a:r>
            <a:r>
              <a:rPr lang="ca-ES" dirty="0" smtClean="0"/>
              <a:t> </a:t>
            </a:r>
            <a:r>
              <a:rPr lang="ca-ES" dirty="0" err="1" smtClean="0"/>
              <a:t>dipartiti</a:t>
            </a:r>
            <a:r>
              <a:rPr lang="ca-ES" dirty="0" smtClean="0"/>
              <a:t>, se </a:t>
            </a:r>
            <a:r>
              <a:rPr lang="ca-ES" dirty="0" err="1" smtClean="0"/>
              <a:t>il</a:t>
            </a:r>
            <a:r>
              <a:rPr lang="ca-ES" dirty="0" smtClean="0"/>
              <a:t> gusto </a:t>
            </a:r>
            <a:r>
              <a:rPr lang="ca-ES" dirty="0" err="1" smtClean="0"/>
              <a:t>arabico</a:t>
            </a:r>
            <a:r>
              <a:rPr lang="ca-ES" dirty="0" smtClean="0"/>
              <a:t> </a:t>
            </a:r>
            <a:r>
              <a:rPr lang="ca-ES" dirty="0" err="1" smtClean="0"/>
              <a:t>delle</a:t>
            </a:r>
            <a:r>
              <a:rPr lang="ca-ES" dirty="0" smtClean="0"/>
              <a:t> </a:t>
            </a:r>
            <a:r>
              <a:rPr lang="ca-ES" dirty="0" err="1" smtClean="0"/>
              <a:t>belle</a:t>
            </a:r>
            <a:r>
              <a:rPr lang="ca-ES" dirty="0" smtClean="0"/>
              <a:t> </a:t>
            </a:r>
            <a:r>
              <a:rPr lang="ca-ES" dirty="0" err="1" smtClean="0"/>
              <a:t>lettere</a:t>
            </a:r>
            <a:r>
              <a:rPr lang="ca-ES" dirty="0" smtClean="0"/>
              <a:t> è </a:t>
            </a:r>
            <a:r>
              <a:rPr lang="ca-ES" dirty="0" err="1" smtClean="0"/>
              <a:t>stato</a:t>
            </a:r>
            <a:r>
              <a:rPr lang="ca-ES" dirty="0" smtClean="0"/>
              <a:t> la </a:t>
            </a:r>
            <a:r>
              <a:rPr lang="ca-ES" dirty="0" err="1" smtClean="0"/>
              <a:t>sorgente</a:t>
            </a:r>
            <a:r>
              <a:rPr lang="ca-ES" dirty="0" smtClean="0"/>
              <a:t> </a:t>
            </a:r>
            <a:r>
              <a:rPr lang="ca-ES" dirty="0" err="1" smtClean="0"/>
              <a:t>ond’è</a:t>
            </a:r>
            <a:r>
              <a:rPr lang="ca-ES" dirty="0" smtClean="0"/>
              <a:t> </a:t>
            </a:r>
            <a:r>
              <a:rPr lang="ca-ES" dirty="0" err="1" smtClean="0"/>
              <a:t>derivato</a:t>
            </a:r>
            <a:r>
              <a:rPr lang="ca-ES" dirty="0" smtClean="0"/>
              <a:t> </a:t>
            </a:r>
            <a:r>
              <a:rPr lang="ca-ES" dirty="0" err="1" smtClean="0"/>
              <a:t>il</a:t>
            </a:r>
            <a:r>
              <a:rPr lang="ca-ES" dirty="0" smtClean="0"/>
              <a:t> </a:t>
            </a:r>
            <a:r>
              <a:rPr lang="ca-ES" dirty="0" err="1" smtClean="0"/>
              <a:t>provenzale</a:t>
            </a:r>
            <a:r>
              <a:rPr lang="ca-ES" dirty="0" smtClean="0"/>
              <a:t>;  se </a:t>
            </a:r>
            <a:r>
              <a:rPr lang="ca-ES" dirty="0" err="1" smtClean="0"/>
              <a:t>il</a:t>
            </a:r>
            <a:r>
              <a:rPr lang="ca-ES" dirty="0" smtClean="0"/>
              <a:t> </a:t>
            </a:r>
            <a:r>
              <a:rPr lang="ca-ES" dirty="0" err="1" smtClean="0"/>
              <a:t>provenzale</a:t>
            </a:r>
            <a:r>
              <a:rPr lang="ca-ES" dirty="0" smtClean="0"/>
              <a:t> si è </a:t>
            </a:r>
            <a:r>
              <a:rPr lang="ca-ES" dirty="0" err="1" smtClean="0"/>
              <a:t>poi</a:t>
            </a:r>
            <a:r>
              <a:rPr lang="ca-ES" dirty="0" smtClean="0"/>
              <a:t> </a:t>
            </a:r>
            <a:r>
              <a:rPr lang="ca-ES" dirty="0" err="1" smtClean="0"/>
              <a:t>comunicato</a:t>
            </a:r>
            <a:r>
              <a:rPr lang="ca-ES" dirty="0" smtClean="0"/>
              <a:t> a </a:t>
            </a:r>
            <a:r>
              <a:rPr lang="ca-ES" dirty="0" err="1" smtClean="0"/>
              <a:t>tutta</a:t>
            </a:r>
            <a:r>
              <a:rPr lang="ca-ES" dirty="0" smtClean="0"/>
              <a:t> l’Europa; se </a:t>
            </a:r>
            <a:r>
              <a:rPr lang="ca-ES" dirty="0" err="1" smtClean="0"/>
              <a:t>particolarmente</a:t>
            </a:r>
            <a:r>
              <a:rPr lang="ca-ES" dirty="0" smtClean="0"/>
              <a:t> </a:t>
            </a:r>
            <a:r>
              <a:rPr lang="ca-ES" dirty="0" err="1" smtClean="0"/>
              <a:t>nella</a:t>
            </a:r>
            <a:r>
              <a:rPr lang="ca-ES" dirty="0" smtClean="0"/>
              <a:t> poesia e prosa italiana di Dante, del Petrarca e del </a:t>
            </a:r>
            <a:r>
              <a:rPr lang="ca-ES" dirty="0" err="1" smtClean="0"/>
              <a:t>Boccaccio</a:t>
            </a:r>
            <a:r>
              <a:rPr lang="ca-ES" dirty="0" smtClean="0"/>
              <a:t> ha </a:t>
            </a:r>
            <a:r>
              <a:rPr lang="ca-ES" dirty="0" err="1" smtClean="0"/>
              <a:t>avuta</a:t>
            </a:r>
            <a:r>
              <a:rPr lang="ca-ES" dirty="0" smtClean="0"/>
              <a:t> </a:t>
            </a:r>
            <a:r>
              <a:rPr lang="ca-ES" dirty="0" err="1" smtClean="0"/>
              <a:t>molt’influenza</a:t>
            </a:r>
            <a:r>
              <a:rPr lang="ca-ES" dirty="0" smtClean="0"/>
              <a:t>; se Dante, </a:t>
            </a:r>
            <a:r>
              <a:rPr lang="ca-ES" dirty="0" err="1" smtClean="0"/>
              <a:t>il</a:t>
            </a:r>
            <a:r>
              <a:rPr lang="ca-ES" dirty="0" smtClean="0"/>
              <a:t> Petrarca e </a:t>
            </a:r>
            <a:r>
              <a:rPr lang="it-IT" dirty="0" smtClean="0"/>
              <a:t>il</a:t>
            </a:r>
            <a:r>
              <a:rPr lang="ca-ES" dirty="0" smtClean="0"/>
              <a:t> </a:t>
            </a:r>
            <a:r>
              <a:rPr lang="ca-ES" dirty="0" err="1" smtClean="0"/>
              <a:t>Boccaccio</a:t>
            </a:r>
            <a:r>
              <a:rPr lang="ca-ES" dirty="0" smtClean="0"/>
              <a:t> sono i </a:t>
            </a:r>
            <a:r>
              <a:rPr lang="ca-ES" dirty="0" err="1" smtClean="0"/>
              <a:t>maestri</a:t>
            </a:r>
            <a:r>
              <a:rPr lang="ca-ES" dirty="0" smtClean="0"/>
              <a:t> del </a:t>
            </a:r>
            <a:r>
              <a:rPr lang="ca-ES" dirty="0" err="1" smtClean="0"/>
              <a:t>moderno</a:t>
            </a:r>
            <a:r>
              <a:rPr lang="ca-ES" dirty="0" smtClean="0"/>
              <a:t> gusto </a:t>
            </a:r>
            <a:r>
              <a:rPr lang="ca-ES" dirty="0" err="1" smtClean="0"/>
              <a:t>nelle</a:t>
            </a:r>
            <a:r>
              <a:rPr lang="ca-ES" dirty="0" smtClean="0"/>
              <a:t> </a:t>
            </a:r>
            <a:r>
              <a:rPr lang="ca-ES" dirty="0" err="1" smtClean="0"/>
              <a:t>lettere</a:t>
            </a:r>
            <a:r>
              <a:rPr lang="ca-ES" dirty="0" smtClean="0"/>
              <a:t> </a:t>
            </a:r>
            <a:r>
              <a:rPr lang="ca-ES" dirty="0" err="1" smtClean="0"/>
              <a:t>amene</a:t>
            </a:r>
            <a:r>
              <a:rPr lang="ca-ES" dirty="0" smtClean="0"/>
              <a:t>, non </a:t>
            </a:r>
            <a:r>
              <a:rPr lang="ca-ES" dirty="0" err="1" smtClean="0"/>
              <a:t>dovremo</a:t>
            </a:r>
            <a:r>
              <a:rPr lang="ca-ES" dirty="0" smtClean="0"/>
              <a:t> noi esser grati e </a:t>
            </a:r>
            <a:r>
              <a:rPr lang="ca-ES" b="1" dirty="0" err="1" smtClean="0"/>
              <a:t>riconoscenti</a:t>
            </a:r>
            <a:r>
              <a:rPr lang="ca-ES" b="1" dirty="0" smtClean="0"/>
              <a:t> a </a:t>
            </a:r>
            <a:r>
              <a:rPr lang="ca-ES" b="1" dirty="0" err="1" smtClean="0"/>
              <a:t>gli</a:t>
            </a:r>
            <a:r>
              <a:rPr lang="ca-ES" b="1" dirty="0" smtClean="0"/>
              <a:t> </a:t>
            </a:r>
            <a:r>
              <a:rPr lang="ca-ES" b="1" dirty="0" err="1" smtClean="0"/>
              <a:t>arabi</a:t>
            </a:r>
            <a:r>
              <a:rPr lang="ca-ES" b="1" dirty="0" smtClean="0"/>
              <a:t> e non solo </a:t>
            </a:r>
            <a:r>
              <a:rPr lang="ca-ES" b="1" dirty="0" err="1" smtClean="0"/>
              <a:t>tenerci</a:t>
            </a:r>
            <a:r>
              <a:rPr lang="ca-ES" b="1" dirty="0" smtClean="0"/>
              <a:t> </a:t>
            </a:r>
            <a:r>
              <a:rPr lang="ca-ES" b="1" dirty="0" err="1" smtClean="0"/>
              <a:t>lontani</a:t>
            </a:r>
            <a:r>
              <a:rPr lang="ca-ES" b="1" dirty="0" smtClean="0"/>
              <a:t> dal </a:t>
            </a:r>
            <a:r>
              <a:rPr lang="ca-ES" b="1" dirty="0" err="1" smtClean="0"/>
              <a:t>rigettare</a:t>
            </a:r>
            <a:r>
              <a:rPr lang="ca-ES" b="1" dirty="0" smtClean="0"/>
              <a:t> con </a:t>
            </a:r>
            <a:r>
              <a:rPr lang="ca-ES" b="1" dirty="0" err="1" smtClean="0"/>
              <a:t>beffa</a:t>
            </a:r>
            <a:r>
              <a:rPr lang="ca-ES" b="1" dirty="0" smtClean="0"/>
              <a:t> e con </a:t>
            </a:r>
            <a:r>
              <a:rPr lang="ca-ES" b="1" dirty="0" err="1" smtClean="0"/>
              <a:t>ischerno</a:t>
            </a:r>
            <a:r>
              <a:rPr lang="ca-ES" b="1" dirty="0" smtClean="0"/>
              <a:t> </a:t>
            </a:r>
            <a:r>
              <a:rPr lang="ca-ES" b="1" dirty="0" err="1" smtClean="0"/>
              <a:t>il</a:t>
            </a:r>
            <a:r>
              <a:rPr lang="ca-ES" b="1" dirty="0" smtClean="0"/>
              <a:t> </a:t>
            </a:r>
            <a:r>
              <a:rPr lang="ca-ES" b="1" dirty="0" err="1" smtClean="0"/>
              <a:t>nome</a:t>
            </a:r>
            <a:r>
              <a:rPr lang="ca-ES" b="1" dirty="0" smtClean="0"/>
              <a:t> solo </a:t>
            </a:r>
            <a:r>
              <a:rPr lang="ca-ES" b="1" dirty="0" err="1" smtClean="0"/>
              <a:t>dell’arabica</a:t>
            </a:r>
            <a:r>
              <a:rPr lang="ca-ES" b="1" dirty="0" smtClean="0"/>
              <a:t> </a:t>
            </a:r>
            <a:r>
              <a:rPr lang="ca-ES" b="1" dirty="0" err="1" smtClean="0"/>
              <a:t>letteratura</a:t>
            </a:r>
            <a:r>
              <a:rPr lang="ca-ES" b="1" dirty="0" smtClean="0"/>
              <a:t>, ma </a:t>
            </a:r>
            <a:r>
              <a:rPr lang="ca-ES" b="1" dirty="0" err="1" smtClean="0"/>
              <a:t>confessare</a:t>
            </a:r>
            <a:r>
              <a:rPr lang="ca-ES" b="1" dirty="0" smtClean="0"/>
              <a:t> con </a:t>
            </a:r>
            <a:r>
              <a:rPr lang="ca-ES" b="1" dirty="0" err="1" smtClean="0"/>
              <a:t>ingenua</a:t>
            </a:r>
            <a:r>
              <a:rPr lang="ca-ES" b="1" dirty="0" smtClean="0"/>
              <a:t> </a:t>
            </a:r>
            <a:r>
              <a:rPr lang="ca-ES" b="1" dirty="0" err="1" smtClean="0"/>
              <a:t>sincerità</a:t>
            </a:r>
            <a:r>
              <a:rPr lang="ca-ES" b="1" dirty="0" smtClean="0"/>
              <a:t>, </a:t>
            </a:r>
            <a:r>
              <a:rPr lang="ca-ES" b="1" dirty="0" err="1" smtClean="0"/>
              <a:t>che</a:t>
            </a:r>
            <a:r>
              <a:rPr lang="ca-ES" b="1" dirty="0" smtClean="0"/>
              <a:t> da essa </a:t>
            </a:r>
            <a:r>
              <a:rPr lang="ca-ES" b="1" dirty="0" err="1" smtClean="0"/>
              <a:t>devesi</a:t>
            </a:r>
            <a:r>
              <a:rPr lang="ca-ES" b="1" dirty="0" smtClean="0"/>
              <a:t> </a:t>
            </a:r>
            <a:r>
              <a:rPr lang="ca-ES" b="1" dirty="0" err="1" smtClean="0"/>
              <a:t>prendere</a:t>
            </a:r>
            <a:r>
              <a:rPr lang="ca-ES" b="1" dirty="0" smtClean="0"/>
              <a:t> </a:t>
            </a:r>
            <a:r>
              <a:rPr lang="ca-ES" b="1" dirty="0" err="1" smtClean="0"/>
              <a:t>l’origine</a:t>
            </a:r>
            <a:r>
              <a:rPr lang="ca-ES" b="1" dirty="0" smtClean="0"/>
              <a:t> </a:t>
            </a:r>
            <a:r>
              <a:rPr lang="ca-ES" b="1" dirty="0" err="1" smtClean="0"/>
              <a:t>della</a:t>
            </a:r>
            <a:r>
              <a:rPr lang="ca-ES" b="1" dirty="0" smtClean="0"/>
              <a:t> nostra?” </a:t>
            </a:r>
            <a:r>
              <a:rPr lang="ca-ES" dirty="0" smtClean="0"/>
              <a:t>(1782-1785: I, 330).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Valoració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Valoració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3"/>
            <a:ext cx="4038600" cy="414037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b="1" dirty="0" err="1" smtClean="0"/>
              <a:t>Prestigi</a:t>
            </a:r>
            <a:r>
              <a:rPr lang="es-ES" b="1" dirty="0" smtClean="0"/>
              <a:t> </a:t>
            </a:r>
            <a:r>
              <a:rPr lang="es-ES" b="1" dirty="0" err="1" smtClean="0"/>
              <a:t>històric</a:t>
            </a:r>
            <a:r>
              <a:rPr lang="es-ES" dirty="0" smtClean="0"/>
              <a:t>: </a:t>
            </a:r>
            <a:r>
              <a:rPr lang="es-ES" dirty="0" err="1" smtClean="0"/>
              <a:t>és</a:t>
            </a:r>
            <a:r>
              <a:rPr lang="es-ES" dirty="0" smtClean="0"/>
              <a:t> la literatura europea </a:t>
            </a:r>
            <a:r>
              <a:rPr lang="es-ES" dirty="0" err="1" smtClean="0"/>
              <a:t>més</a:t>
            </a:r>
            <a:r>
              <a:rPr lang="es-ES" dirty="0" smtClean="0"/>
              <a:t> destacada de </a:t>
            </a:r>
            <a:r>
              <a:rPr lang="es-ES" dirty="0" err="1" smtClean="0"/>
              <a:t>l’època</a:t>
            </a:r>
            <a:r>
              <a:rPr lang="es-ES" dirty="0" smtClean="0"/>
              <a:t> medieval, la primera gran literatura en </a:t>
            </a:r>
            <a:r>
              <a:rPr lang="es-ES" dirty="0" err="1" smtClean="0"/>
              <a:t>llengua</a:t>
            </a:r>
            <a:r>
              <a:rPr lang="es-ES" dirty="0" smtClean="0"/>
              <a:t> </a:t>
            </a:r>
            <a:r>
              <a:rPr lang="es-ES" dirty="0" err="1" smtClean="0"/>
              <a:t>vernacla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</a:t>
            </a:r>
            <a:r>
              <a:rPr lang="es-ES" b="1" dirty="0" err="1" smtClean="0"/>
              <a:t>Funció</a:t>
            </a:r>
            <a:r>
              <a:rPr lang="es-ES" b="1" dirty="0" smtClean="0"/>
              <a:t> </a:t>
            </a:r>
            <a:r>
              <a:rPr lang="es-ES" b="1" dirty="0" err="1" smtClean="0"/>
              <a:t>catalitzadora</a:t>
            </a:r>
            <a:r>
              <a:rPr lang="es-ES" dirty="0" smtClean="0"/>
              <a:t>: impulsa el </a:t>
            </a:r>
            <a:r>
              <a:rPr lang="es-ES" dirty="0" err="1" smtClean="0"/>
              <a:t>moviment</a:t>
            </a:r>
            <a:r>
              <a:rPr lang="es-ES" dirty="0" smtClean="0"/>
              <a:t> </a:t>
            </a:r>
            <a:r>
              <a:rPr lang="es-ES" dirty="0" err="1" smtClean="0"/>
              <a:t>renaixentista</a:t>
            </a:r>
            <a:r>
              <a:rPr lang="es-ES" dirty="0" smtClean="0"/>
              <a:t>; </a:t>
            </a:r>
            <a:r>
              <a:rPr lang="es-ES" dirty="0" err="1" smtClean="0"/>
              <a:t>esdevé</a:t>
            </a:r>
            <a:r>
              <a:rPr lang="es-ES" dirty="0" smtClean="0"/>
              <a:t> </a:t>
            </a:r>
            <a:r>
              <a:rPr lang="es-ES" dirty="0" err="1" smtClean="0"/>
              <a:t>l’enllaç</a:t>
            </a:r>
            <a:r>
              <a:rPr lang="es-ES" dirty="0" smtClean="0"/>
              <a:t> entre </a:t>
            </a:r>
            <a:r>
              <a:rPr lang="es-ES" dirty="0" err="1" smtClean="0"/>
              <a:t>l’Edat</a:t>
            </a:r>
            <a:r>
              <a:rPr lang="es-ES" dirty="0" smtClean="0"/>
              <a:t> </a:t>
            </a:r>
            <a:r>
              <a:rPr lang="es-ES" dirty="0" err="1" smtClean="0"/>
              <a:t>Mitjana</a:t>
            </a:r>
            <a:r>
              <a:rPr lang="es-ES" dirty="0" smtClean="0"/>
              <a:t> i </a:t>
            </a:r>
            <a:r>
              <a:rPr lang="es-ES" dirty="0" err="1" smtClean="0"/>
              <a:t>l’Edat</a:t>
            </a:r>
            <a:r>
              <a:rPr lang="es-ES" dirty="0" smtClean="0"/>
              <a:t> Moderna.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3117"/>
            <a:ext cx="4038600" cy="4211808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err="1" smtClean="0"/>
              <a:t>Fora</a:t>
            </a:r>
            <a:r>
              <a:rPr lang="es-ES" b="1" dirty="0" smtClean="0"/>
              <a:t> del </a:t>
            </a:r>
            <a:r>
              <a:rPr lang="es-ES" b="1" dirty="0" err="1" smtClean="0"/>
              <a:t>cànon</a:t>
            </a:r>
            <a:r>
              <a:rPr lang="es-ES" dirty="0" smtClean="0"/>
              <a:t>: no </a:t>
            </a:r>
            <a:r>
              <a:rPr lang="es-ES" dirty="0" err="1" smtClean="0"/>
              <a:t>és</a:t>
            </a:r>
            <a:r>
              <a:rPr lang="es-ES" dirty="0" smtClean="0"/>
              <a:t> una literatura </a:t>
            </a:r>
            <a:r>
              <a:rPr lang="es-ES" dirty="0" err="1" smtClean="0"/>
              <a:t>modèlica</a:t>
            </a:r>
            <a:r>
              <a:rPr lang="es-ES" dirty="0" smtClean="0"/>
              <a:t> </a:t>
            </a:r>
            <a:r>
              <a:rPr lang="es-ES" dirty="0" err="1" smtClean="0"/>
              <a:t>perquè</a:t>
            </a:r>
            <a:r>
              <a:rPr lang="es-ES" dirty="0" smtClean="0"/>
              <a:t> no </a:t>
            </a:r>
            <a:r>
              <a:rPr lang="es-ES" dirty="0" err="1" smtClean="0"/>
              <a:t>posseeix</a:t>
            </a:r>
            <a:r>
              <a:rPr lang="es-ES" dirty="0" smtClean="0"/>
              <a:t> </a:t>
            </a:r>
            <a:r>
              <a:rPr lang="es-ES" dirty="0" err="1" smtClean="0"/>
              <a:t>qualitats</a:t>
            </a:r>
            <a:r>
              <a:rPr lang="es-ES" dirty="0" smtClean="0"/>
              <a:t> que </a:t>
            </a:r>
            <a:r>
              <a:rPr lang="es-ES" dirty="0" err="1" smtClean="0"/>
              <a:t>puguin</a:t>
            </a:r>
            <a:r>
              <a:rPr lang="es-ES" dirty="0" smtClean="0"/>
              <a:t> ser </a:t>
            </a:r>
            <a:r>
              <a:rPr lang="es-ES" dirty="0" err="1" smtClean="0"/>
              <a:t>útils</a:t>
            </a:r>
            <a:r>
              <a:rPr lang="es-ES" dirty="0" smtClean="0"/>
              <a:t> per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escriptors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lvl="1"/>
            <a:r>
              <a:rPr lang="es-ES" dirty="0" err="1" smtClean="0"/>
              <a:t>Nivell</a:t>
            </a:r>
            <a:r>
              <a:rPr lang="es-ES" dirty="0" smtClean="0"/>
              <a:t> </a:t>
            </a:r>
            <a:r>
              <a:rPr lang="es-ES" dirty="0" err="1" smtClean="0"/>
              <a:t>litrerari</a:t>
            </a:r>
            <a:r>
              <a:rPr lang="es-ES" dirty="0" smtClean="0"/>
              <a:t> </a:t>
            </a:r>
            <a:r>
              <a:rPr lang="es-ES" dirty="0" err="1" smtClean="0"/>
              <a:t>insuficient</a:t>
            </a:r>
            <a:r>
              <a:rPr lang="es-ES" dirty="0" smtClean="0"/>
              <a:t> a causa </a:t>
            </a:r>
            <a:r>
              <a:rPr lang="es-ES" dirty="0" err="1" smtClean="0"/>
              <a:t>d’una</a:t>
            </a:r>
            <a:r>
              <a:rPr lang="es-ES" dirty="0" smtClean="0"/>
              <a:t> manca de </a:t>
            </a:r>
            <a:r>
              <a:rPr lang="es-ES" dirty="0" err="1" smtClean="0"/>
              <a:t>professionalitat</a:t>
            </a:r>
            <a:r>
              <a:rPr lang="es-ES" dirty="0" smtClean="0"/>
              <a:t>: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autors</a:t>
            </a:r>
            <a:r>
              <a:rPr lang="es-ES" dirty="0" smtClean="0"/>
              <a:t> no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eclesiàstics</a:t>
            </a:r>
            <a:r>
              <a:rPr lang="es-ES" dirty="0" smtClean="0"/>
              <a:t> ni </a:t>
            </a:r>
            <a:r>
              <a:rPr lang="es-ES" dirty="0" err="1" smtClean="0"/>
              <a:t>erudits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ocorre</a:t>
            </a:r>
            <a:r>
              <a:rPr lang="es-ES" dirty="0" smtClean="0"/>
              <a:t> en la literatura </a:t>
            </a:r>
            <a:r>
              <a:rPr lang="es-ES" dirty="0" err="1" smtClean="0"/>
              <a:t>jueva</a:t>
            </a:r>
            <a:r>
              <a:rPr lang="es-ES" dirty="0" smtClean="0"/>
              <a:t> i </a:t>
            </a:r>
            <a:r>
              <a:rPr lang="es-ES" dirty="0" err="1" smtClean="0"/>
              <a:t>àrab</a:t>
            </a:r>
            <a:r>
              <a:rPr lang="es-ES" dirty="0" smtClean="0"/>
              <a:t>, </a:t>
            </a:r>
            <a:r>
              <a:rPr lang="es-ES" dirty="0" err="1" smtClean="0"/>
              <a:t>sinó</a:t>
            </a:r>
            <a:r>
              <a:rPr lang="es-ES" dirty="0" smtClean="0"/>
              <a:t> persones </a:t>
            </a:r>
            <a:r>
              <a:rPr lang="es-ES" dirty="0" err="1" smtClean="0"/>
              <a:t>sense</a:t>
            </a:r>
            <a:r>
              <a:rPr lang="es-ES" dirty="0" smtClean="0"/>
              <a:t> </a:t>
            </a:r>
            <a:r>
              <a:rPr lang="es-ES" dirty="0" err="1" smtClean="0"/>
              <a:t>estudis</a:t>
            </a:r>
            <a:r>
              <a:rPr lang="es-ES" dirty="0" smtClean="0"/>
              <a:t>,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militars</a:t>
            </a:r>
            <a:r>
              <a:rPr lang="es-ES" dirty="0" smtClean="0"/>
              <a:t>, </a:t>
            </a:r>
            <a:r>
              <a:rPr lang="es-ES" dirty="0" err="1" smtClean="0"/>
              <a:t>polítics</a:t>
            </a:r>
            <a:r>
              <a:rPr lang="es-ES" dirty="0" smtClean="0"/>
              <a:t> o dones.</a:t>
            </a:r>
          </a:p>
          <a:p>
            <a:endParaRPr lang="es-ES" dirty="0" smtClean="0"/>
          </a:p>
          <a:p>
            <a:r>
              <a:rPr lang="es-ES" dirty="0" smtClean="0"/>
              <a:t>La considera una </a:t>
            </a:r>
            <a:r>
              <a:rPr lang="es-ES" dirty="0" err="1" smtClean="0"/>
              <a:t>diversió</a:t>
            </a:r>
            <a:r>
              <a:rPr lang="es-ES" dirty="0" smtClean="0"/>
              <a:t> honesta i un </a:t>
            </a:r>
            <a:r>
              <a:rPr lang="es-ES" dirty="0" err="1" smtClean="0"/>
              <a:t>exercici</a:t>
            </a:r>
            <a:r>
              <a:rPr lang="es-ES" dirty="0" smtClean="0"/>
              <a:t> agradable.</a:t>
            </a:r>
          </a:p>
          <a:p>
            <a:r>
              <a:rPr lang="es-ES" dirty="0" err="1" smtClean="0"/>
              <a:t>Cap</a:t>
            </a:r>
            <a:r>
              <a:rPr lang="es-ES" dirty="0" smtClean="0"/>
              <a:t> autor no es </a:t>
            </a:r>
            <a:r>
              <a:rPr lang="es-ES" dirty="0" err="1" smtClean="0"/>
              <a:t>pot</a:t>
            </a:r>
            <a:r>
              <a:rPr lang="es-ES" dirty="0" smtClean="0"/>
              <a:t> comparar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grans</a:t>
            </a:r>
            <a:r>
              <a:rPr lang="es-ES" dirty="0" smtClean="0"/>
              <a:t> </a:t>
            </a:r>
            <a:r>
              <a:rPr lang="es-ES" dirty="0" err="1" smtClean="0"/>
              <a:t>mestres</a:t>
            </a:r>
            <a:r>
              <a:rPr lang="es-ES" dirty="0" smtClean="0"/>
              <a:t> </a:t>
            </a:r>
            <a:r>
              <a:rPr lang="es-ES" dirty="0" err="1" smtClean="0"/>
              <a:t>italians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Principals</a:t>
            </a:r>
            <a:r>
              <a:rPr lang="es-ES" dirty="0" smtClean="0"/>
              <a:t> </a:t>
            </a:r>
            <a:r>
              <a:rPr lang="es-ES" dirty="0" err="1" smtClean="0"/>
              <a:t>defectes</a:t>
            </a:r>
            <a:r>
              <a:rPr lang="es-ES" dirty="0" smtClean="0"/>
              <a:t> </a:t>
            </a:r>
            <a:r>
              <a:rPr lang="es-ES" dirty="0" err="1" smtClean="0"/>
              <a:t>atribuïts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71966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Versos </a:t>
            </a:r>
            <a:r>
              <a:rPr lang="es-ES" dirty="0" err="1" smtClean="0"/>
              <a:t>complicats</a:t>
            </a:r>
            <a:r>
              <a:rPr lang="es-ES" dirty="0" smtClean="0"/>
              <a:t> i rimes </a:t>
            </a:r>
            <a:r>
              <a:rPr lang="es-ES" dirty="0" err="1" smtClean="0"/>
              <a:t>estranyes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Diversitat</a:t>
            </a:r>
            <a:r>
              <a:rPr lang="es-ES" dirty="0" smtClean="0"/>
              <a:t> estilística (no </a:t>
            </a:r>
            <a:r>
              <a:rPr lang="es-ES" dirty="0" err="1" smtClean="0"/>
              <a:t>hi</a:t>
            </a:r>
            <a:r>
              <a:rPr lang="es-ES" dirty="0" smtClean="0"/>
              <a:t> ha </a:t>
            </a:r>
            <a:r>
              <a:rPr lang="es-ES" dirty="0" err="1" smtClean="0"/>
              <a:t>uniformitat</a:t>
            </a:r>
            <a:r>
              <a:rPr lang="es-ES" dirty="0" smtClean="0"/>
              <a:t>).</a:t>
            </a:r>
          </a:p>
          <a:p>
            <a:endParaRPr lang="es-ES" dirty="0" smtClean="0"/>
          </a:p>
          <a:p>
            <a:r>
              <a:rPr lang="es-ES" dirty="0" err="1" smtClean="0"/>
              <a:t>Excessiva</a:t>
            </a:r>
            <a:r>
              <a:rPr lang="es-ES" dirty="0" smtClean="0"/>
              <a:t> </a:t>
            </a:r>
            <a:r>
              <a:rPr lang="es-ES" dirty="0" err="1" smtClean="0"/>
              <a:t>complexitat</a:t>
            </a:r>
            <a:r>
              <a:rPr lang="es-ES" dirty="0" smtClean="0"/>
              <a:t> en </a:t>
            </a:r>
            <a:r>
              <a:rPr lang="es-ES" dirty="0" err="1" smtClean="0"/>
              <a:t>els</a:t>
            </a:r>
            <a:r>
              <a:rPr lang="es-ES" dirty="0" smtClean="0"/>
              <a:t> discursos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pastors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Temàtica</a:t>
            </a:r>
            <a:r>
              <a:rPr lang="es-ES" dirty="0" smtClean="0"/>
              <a:t> amorosa: </a:t>
            </a:r>
            <a:r>
              <a:rPr lang="es-ES" dirty="0" err="1" smtClean="0"/>
              <a:t>monòtona</a:t>
            </a:r>
            <a:r>
              <a:rPr lang="es-ES" dirty="0" smtClean="0"/>
              <a:t> i </a:t>
            </a:r>
            <a:r>
              <a:rPr lang="es-ES" dirty="0" err="1" smtClean="0"/>
              <a:t>avorrida</a:t>
            </a:r>
            <a:r>
              <a:rPr lang="es-ES" dirty="0" smtClean="0"/>
              <a:t> (reiterativa). </a:t>
            </a:r>
            <a:r>
              <a:rPr lang="es-ES" dirty="0" err="1" smtClean="0"/>
              <a:t>Aquesta</a:t>
            </a:r>
            <a:r>
              <a:rPr lang="es-ES" dirty="0" smtClean="0"/>
              <a:t> </a:t>
            </a:r>
            <a:r>
              <a:rPr lang="es-ES" dirty="0" err="1" smtClean="0"/>
              <a:t>opinió</a:t>
            </a:r>
            <a:r>
              <a:rPr lang="es-ES" dirty="0" smtClean="0"/>
              <a:t> la </a:t>
            </a:r>
            <a:r>
              <a:rPr lang="es-ES" dirty="0" err="1" smtClean="0"/>
              <a:t>podem</a:t>
            </a:r>
            <a:r>
              <a:rPr lang="es-ES" dirty="0" smtClean="0"/>
              <a:t> </a:t>
            </a:r>
            <a:r>
              <a:rPr lang="es-ES" dirty="0" err="1" smtClean="0"/>
              <a:t>llegir</a:t>
            </a:r>
            <a:r>
              <a:rPr lang="es-ES" dirty="0" smtClean="0"/>
              <a:t> també </a:t>
            </a:r>
            <a:r>
              <a:rPr lang="es-ES" i="1" dirty="0" smtClean="0"/>
              <a:t>al </a:t>
            </a:r>
            <a:r>
              <a:rPr lang="es-ES" i="1" dirty="0" err="1" smtClean="0"/>
              <a:t>Journal</a:t>
            </a:r>
            <a:r>
              <a:rPr lang="es-ES" i="1" dirty="0" smtClean="0"/>
              <a:t> </a:t>
            </a:r>
            <a:r>
              <a:rPr lang="es-ES" i="1" dirty="0" err="1" smtClean="0"/>
              <a:t>encyclopedique</a:t>
            </a:r>
            <a:r>
              <a:rPr lang="es-ES" i="1" dirty="0" smtClean="0"/>
              <a:t> </a:t>
            </a:r>
            <a:r>
              <a:rPr lang="es-ES" i="1" dirty="0" err="1" smtClean="0"/>
              <a:t>ou</a:t>
            </a:r>
            <a:r>
              <a:rPr lang="es-ES" i="1" dirty="0" smtClean="0"/>
              <a:t> </a:t>
            </a:r>
            <a:r>
              <a:rPr lang="es-ES" i="1" dirty="0" err="1" smtClean="0"/>
              <a:t>universel</a:t>
            </a:r>
            <a:r>
              <a:rPr lang="es-ES" i="1" dirty="0" smtClean="0"/>
              <a:t> de </a:t>
            </a:r>
            <a:r>
              <a:rPr lang="es-ES" i="1" dirty="0" err="1" smtClean="0"/>
              <a:t>Bouillon</a:t>
            </a:r>
            <a:r>
              <a:rPr lang="es-ES" dirty="0" smtClean="0"/>
              <a:t> (1781).</a:t>
            </a:r>
          </a:p>
          <a:p>
            <a:endParaRPr lang="es-ES" dirty="0" smtClean="0"/>
          </a:p>
          <a:p>
            <a:r>
              <a:rPr lang="es-ES" dirty="0" err="1" smtClean="0"/>
              <a:t>Immoralitat</a:t>
            </a:r>
            <a:r>
              <a:rPr lang="es-ES" dirty="0" smtClean="0"/>
              <a:t>: </a:t>
            </a:r>
            <a:r>
              <a:rPr lang="es-ES" dirty="0" err="1" smtClean="0"/>
              <a:t>infidelitats</a:t>
            </a:r>
            <a:r>
              <a:rPr lang="es-ES" dirty="0" smtClean="0"/>
              <a:t>, </a:t>
            </a:r>
            <a:r>
              <a:rPr lang="es-ES" dirty="0" err="1" smtClean="0"/>
              <a:t>amors</a:t>
            </a:r>
            <a:r>
              <a:rPr lang="es-ES" dirty="0" smtClean="0"/>
              <a:t> </a:t>
            </a:r>
            <a:r>
              <a:rPr lang="es-ES" dirty="0" err="1" smtClean="0"/>
              <a:t>passionals</a:t>
            </a:r>
            <a:r>
              <a:rPr lang="es-ES" dirty="0" smtClean="0"/>
              <a:t>, disputes i </a:t>
            </a:r>
            <a:r>
              <a:rPr lang="es-ES" dirty="0" err="1" smtClean="0"/>
              <a:t>tençons</a:t>
            </a:r>
            <a:r>
              <a:rPr lang="es-ES" dirty="0" smtClean="0"/>
              <a:t> </a:t>
            </a:r>
            <a:r>
              <a:rPr lang="es-ES" dirty="0" err="1" smtClean="0"/>
              <a:t>immorals</a:t>
            </a:r>
            <a:r>
              <a:rPr lang="es-ES" dirty="0" smtClean="0"/>
              <a:t> i </a:t>
            </a:r>
            <a:r>
              <a:rPr lang="es-ES" dirty="0" err="1" smtClean="0"/>
              <a:t>grolleres</a:t>
            </a:r>
            <a:r>
              <a:rPr lang="es-ES" dirty="0" smtClean="0"/>
              <a:t>, </a:t>
            </a:r>
            <a:r>
              <a:rPr lang="es-ES" dirty="0" err="1" smtClean="0"/>
              <a:t>expressions</a:t>
            </a:r>
            <a:r>
              <a:rPr lang="es-ES" dirty="0" smtClean="0"/>
              <a:t> </a:t>
            </a:r>
            <a:r>
              <a:rPr lang="es-ES" dirty="0" err="1" smtClean="0"/>
              <a:t>vulgars</a:t>
            </a:r>
            <a:r>
              <a:rPr lang="es-ES" dirty="0" smtClean="0"/>
              <a:t> (</a:t>
            </a:r>
            <a:r>
              <a:rPr lang="es-ES" dirty="0" err="1" smtClean="0"/>
              <a:t>l’obra</a:t>
            </a:r>
            <a:r>
              <a:rPr lang="es-ES" dirty="0" smtClean="0"/>
              <a:t> de Guillem IX </a:t>
            </a:r>
            <a:r>
              <a:rPr lang="es-ES" dirty="0" err="1" smtClean="0"/>
              <a:t>d’Aquitània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escandalosa).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285860"/>
            <a:ext cx="7772400" cy="1928826"/>
          </a:xfrm>
        </p:spPr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Autofit/>
          </a:bodyPr>
          <a:lstStyle/>
          <a:p>
            <a:endParaRPr lang="es-ES" sz="1800" b="1" dirty="0" smtClean="0"/>
          </a:p>
          <a:p>
            <a:r>
              <a:rPr lang="es-ES" sz="1800" b="1" dirty="0" smtClean="0"/>
              <a:t>No </a:t>
            </a:r>
            <a:r>
              <a:rPr lang="es-ES" sz="1800" b="1" dirty="0" err="1" smtClean="0"/>
              <a:t>és</a:t>
            </a:r>
            <a:r>
              <a:rPr lang="es-ES" sz="1800" b="1" dirty="0" smtClean="0"/>
              <a:t> una literatura </a:t>
            </a:r>
            <a:r>
              <a:rPr lang="es-ES" sz="1800" b="1" dirty="0" err="1" smtClean="0"/>
              <a:t>modèlica</a:t>
            </a:r>
            <a:r>
              <a:rPr lang="es-ES" sz="1800" b="1" dirty="0" smtClean="0"/>
              <a:t>,  </a:t>
            </a:r>
            <a:r>
              <a:rPr lang="es-ES" sz="1800" b="1" dirty="0" err="1" smtClean="0"/>
              <a:t>però</a:t>
            </a:r>
            <a:r>
              <a:rPr lang="es-ES" sz="1800" b="1" dirty="0" smtClean="0"/>
              <a:t> cal estudiar-la </a:t>
            </a:r>
            <a:r>
              <a:rPr lang="es-ES" sz="1800" b="1" dirty="0" err="1" smtClean="0"/>
              <a:t>dins</a:t>
            </a:r>
            <a:r>
              <a:rPr lang="es-ES" sz="1800" b="1" dirty="0" smtClean="0"/>
              <a:t> de la </a:t>
            </a:r>
            <a:r>
              <a:rPr lang="es-ES" sz="1800" b="1" dirty="0" err="1" smtClean="0"/>
              <a:t>història</a:t>
            </a:r>
            <a:r>
              <a:rPr lang="es-ES" sz="1800" b="1" dirty="0" smtClean="0"/>
              <a:t> del </a:t>
            </a:r>
            <a:r>
              <a:rPr lang="es-ES" sz="1800" b="1" dirty="0" err="1" smtClean="0"/>
              <a:t>coneixement</a:t>
            </a:r>
            <a:r>
              <a:rPr lang="es-ES" sz="1800" b="1" dirty="0" smtClean="0"/>
              <a:t>.</a:t>
            </a:r>
            <a:r>
              <a:rPr lang="es-ES" sz="1800" dirty="0" smtClean="0"/>
              <a:t> En la defensa del </a:t>
            </a:r>
            <a:r>
              <a:rPr lang="es-ES" sz="1800" dirty="0" err="1" smtClean="0"/>
              <a:t>paper</a:t>
            </a:r>
            <a:r>
              <a:rPr lang="es-ES" sz="1800" dirty="0" smtClean="0"/>
              <a:t> </a:t>
            </a:r>
            <a:r>
              <a:rPr lang="es-ES" sz="1800" dirty="0" err="1" smtClean="0"/>
              <a:t>fonamental</a:t>
            </a:r>
            <a:r>
              <a:rPr lang="es-ES" sz="1800" dirty="0" smtClean="0"/>
              <a:t> de la cultura </a:t>
            </a:r>
            <a:r>
              <a:rPr lang="es-ES" sz="1800" dirty="0" err="1" smtClean="0"/>
              <a:t>hispànica</a:t>
            </a:r>
            <a:r>
              <a:rPr lang="es-ES" sz="1800" dirty="0" smtClean="0"/>
              <a:t> en la </a:t>
            </a:r>
            <a:r>
              <a:rPr lang="es-ES" sz="1800" dirty="0" err="1" smtClean="0"/>
              <a:t>història</a:t>
            </a:r>
            <a:r>
              <a:rPr lang="es-ES" sz="1800" dirty="0" smtClean="0"/>
              <a:t> de la literatura moderna </a:t>
            </a:r>
            <a:r>
              <a:rPr lang="es-ES" sz="1800" dirty="0" err="1" smtClean="0"/>
              <a:t>concendeix</a:t>
            </a:r>
            <a:r>
              <a:rPr lang="es-ES" sz="1800" dirty="0" smtClean="0"/>
              <a:t> un </a:t>
            </a:r>
            <a:r>
              <a:rPr lang="es-ES" sz="1800" dirty="0" err="1" smtClean="0"/>
              <a:t>lloc</a:t>
            </a:r>
            <a:r>
              <a:rPr lang="es-ES" sz="1800" dirty="0" smtClean="0"/>
              <a:t> </a:t>
            </a:r>
            <a:r>
              <a:rPr lang="es-ES" sz="1800" dirty="0" err="1" smtClean="0"/>
              <a:t>d’honor</a:t>
            </a:r>
            <a:r>
              <a:rPr lang="es-ES" sz="1800" dirty="0" smtClean="0"/>
              <a:t> a la literatura catalana, no </a:t>
            </a:r>
            <a:r>
              <a:rPr lang="es-ES" sz="1800" dirty="0" err="1" smtClean="0"/>
              <a:t>només</a:t>
            </a:r>
            <a:r>
              <a:rPr lang="es-ES" sz="1800" dirty="0" smtClean="0"/>
              <a:t> en </a:t>
            </a:r>
            <a:r>
              <a:rPr lang="es-ES" sz="1800" dirty="0" err="1" smtClean="0"/>
              <a:t>l’ambit</a:t>
            </a:r>
            <a:r>
              <a:rPr lang="es-ES" sz="1800" dirty="0" smtClean="0"/>
              <a:t> local </a:t>
            </a:r>
            <a:r>
              <a:rPr lang="es-ES" sz="1800" dirty="0" err="1" smtClean="0"/>
              <a:t>sinó</a:t>
            </a:r>
            <a:r>
              <a:rPr lang="es-ES" sz="1800" dirty="0" smtClean="0"/>
              <a:t> </a:t>
            </a:r>
            <a:r>
              <a:rPr lang="es-ES" sz="1800" dirty="0" err="1" smtClean="0"/>
              <a:t>europeu</a:t>
            </a:r>
            <a:r>
              <a:rPr lang="es-ES" sz="1800" dirty="0" smtClean="0"/>
              <a:t>, </a:t>
            </a:r>
            <a:r>
              <a:rPr lang="es-ES" sz="1800" dirty="0" err="1" smtClean="0"/>
              <a:t>com</a:t>
            </a:r>
            <a:r>
              <a:rPr lang="es-ES" sz="1800" dirty="0" smtClean="0"/>
              <a:t> a impulsora del </a:t>
            </a:r>
            <a:r>
              <a:rPr lang="es-ES" sz="1800" dirty="0" err="1" smtClean="0"/>
              <a:t>moviment</a:t>
            </a:r>
            <a:r>
              <a:rPr lang="es-ES" sz="1800" dirty="0" smtClean="0"/>
              <a:t> </a:t>
            </a:r>
            <a:r>
              <a:rPr lang="es-ES" sz="1800" dirty="0" err="1" smtClean="0"/>
              <a:t>renaixentista</a:t>
            </a:r>
            <a:r>
              <a:rPr lang="es-ES" sz="1800" dirty="0" smtClean="0"/>
              <a:t>. </a:t>
            </a:r>
          </a:p>
          <a:p>
            <a:endParaRPr lang="es-ES" sz="1800" b="1" dirty="0" smtClean="0"/>
          </a:p>
          <a:p>
            <a:endParaRPr lang="es-ES" sz="1800" b="1" dirty="0" smtClean="0"/>
          </a:p>
          <a:p>
            <a:r>
              <a:rPr lang="es-ES" sz="1800" b="1" dirty="0" err="1" smtClean="0"/>
              <a:t>L’estudi</a:t>
            </a:r>
            <a:r>
              <a:rPr lang="es-ES" sz="1800" b="1" dirty="0" smtClean="0"/>
              <a:t> de la literatura </a:t>
            </a:r>
            <a:r>
              <a:rPr lang="es-ES" sz="1800" b="1" i="1" dirty="0" err="1" smtClean="0"/>
              <a:t>provenzale</a:t>
            </a:r>
            <a:r>
              <a:rPr lang="es-ES" sz="1800" b="1" dirty="0" smtClean="0"/>
              <a:t> comporta una defensa del </a:t>
            </a:r>
            <a:r>
              <a:rPr lang="es-ES" sz="1800" b="1" dirty="0" err="1" smtClean="0"/>
              <a:t>català</a:t>
            </a: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 lvl="1"/>
            <a:r>
              <a:rPr lang="es-ES" sz="1800" dirty="0" err="1" smtClean="0"/>
              <a:t>Llengua</a:t>
            </a:r>
            <a:r>
              <a:rPr lang="es-ES" sz="1800" dirty="0" smtClean="0"/>
              <a:t> que </a:t>
            </a:r>
            <a:r>
              <a:rPr lang="es-ES" sz="1800" dirty="0" err="1" smtClean="0"/>
              <a:t>procedeix</a:t>
            </a:r>
            <a:r>
              <a:rPr lang="es-ES" sz="1800" dirty="0" smtClean="0"/>
              <a:t> del </a:t>
            </a:r>
            <a:r>
              <a:rPr lang="es-ES" sz="1800" dirty="0" err="1" smtClean="0"/>
              <a:t>llatí</a:t>
            </a:r>
            <a:r>
              <a:rPr lang="es-ES" sz="1800" dirty="0" smtClean="0"/>
              <a:t>, no </a:t>
            </a:r>
            <a:r>
              <a:rPr lang="es-ES" sz="1800" dirty="0" err="1" smtClean="0"/>
              <a:t>és</a:t>
            </a:r>
            <a:r>
              <a:rPr lang="es-ES" sz="1800" dirty="0" smtClean="0"/>
              <a:t> un </a:t>
            </a:r>
            <a:r>
              <a:rPr lang="es-ES" sz="1800" dirty="0" err="1" smtClean="0"/>
              <a:t>dialecte</a:t>
            </a:r>
            <a:r>
              <a:rPr lang="es-ES" sz="1800" dirty="0" smtClean="0"/>
              <a:t>.</a:t>
            </a:r>
          </a:p>
          <a:p>
            <a:pPr lvl="1">
              <a:buNone/>
            </a:pPr>
            <a:endParaRPr lang="es-ES" sz="1800" dirty="0" smtClean="0"/>
          </a:p>
          <a:p>
            <a:pPr lvl="1"/>
            <a:r>
              <a:rPr lang="es-ES" sz="1800" dirty="0" err="1" smtClean="0"/>
              <a:t>Llengua</a:t>
            </a:r>
            <a:r>
              <a:rPr lang="es-ES" sz="1800" dirty="0" smtClean="0"/>
              <a:t>  de la </a:t>
            </a:r>
            <a:r>
              <a:rPr lang="es-ES" sz="1800" dirty="0" err="1" smtClean="0"/>
              <a:t>poesia</a:t>
            </a:r>
            <a:r>
              <a:rPr lang="es-ES" sz="1800" dirty="0" smtClean="0"/>
              <a:t> </a:t>
            </a:r>
            <a:r>
              <a:rPr lang="es-ES" sz="1800" dirty="0" err="1" smtClean="0"/>
              <a:t>trobadoresca</a:t>
            </a:r>
            <a:r>
              <a:rPr lang="es-ES" sz="1800" dirty="0" smtClean="0"/>
              <a:t>, </a:t>
            </a:r>
            <a:r>
              <a:rPr lang="es-ES" sz="1800" dirty="0" err="1" smtClean="0"/>
              <a:t>prestigi</a:t>
            </a:r>
            <a:r>
              <a:rPr lang="es-ES" sz="1800" dirty="0" smtClean="0"/>
              <a:t> des del </a:t>
            </a:r>
            <a:r>
              <a:rPr lang="es-ES" sz="1800" dirty="0" err="1" smtClean="0"/>
              <a:t>Renaixement</a:t>
            </a:r>
            <a:r>
              <a:rPr lang="es-ES" sz="1800" dirty="0" smtClean="0"/>
              <a:t>:</a:t>
            </a:r>
          </a:p>
          <a:p>
            <a:pPr lvl="1">
              <a:buNone/>
            </a:pPr>
            <a:endParaRPr lang="es-ES" sz="1800" dirty="0" smtClean="0"/>
          </a:p>
          <a:p>
            <a:pPr lvl="2"/>
            <a:r>
              <a:rPr lang="es-ES" sz="1800" dirty="0" smtClean="0"/>
              <a:t>Primera </a:t>
            </a:r>
            <a:r>
              <a:rPr lang="es-ES" sz="1800" dirty="0" err="1" smtClean="0"/>
              <a:t>poesia</a:t>
            </a:r>
            <a:r>
              <a:rPr lang="es-ES" sz="1800" dirty="0" smtClean="0"/>
              <a:t> escrita en </a:t>
            </a:r>
            <a:r>
              <a:rPr lang="es-ES" sz="1800" dirty="0" err="1" smtClean="0"/>
              <a:t>llengua</a:t>
            </a:r>
            <a:r>
              <a:rPr lang="es-ES" sz="1800" dirty="0" smtClean="0"/>
              <a:t> </a:t>
            </a:r>
            <a:r>
              <a:rPr lang="es-ES" sz="1800" dirty="0" err="1" smtClean="0"/>
              <a:t>vernacla</a:t>
            </a:r>
            <a:r>
              <a:rPr lang="es-ES" sz="1800" dirty="0" smtClean="0"/>
              <a:t>.</a:t>
            </a:r>
          </a:p>
          <a:p>
            <a:pPr lvl="2"/>
            <a:r>
              <a:rPr lang="es-ES" sz="1800" dirty="0" smtClean="0"/>
              <a:t> Ha </a:t>
            </a:r>
            <a:r>
              <a:rPr lang="es-ES" sz="1800" dirty="0" err="1" smtClean="0"/>
              <a:t>exercit</a:t>
            </a:r>
            <a:r>
              <a:rPr lang="es-ES" sz="1800" dirty="0" smtClean="0"/>
              <a:t> una gran </a:t>
            </a:r>
            <a:r>
              <a:rPr lang="es-ES" sz="1800" dirty="0" err="1" smtClean="0"/>
              <a:t>influència</a:t>
            </a:r>
            <a:r>
              <a:rPr lang="es-ES" sz="1800" dirty="0" smtClean="0"/>
              <a:t> a Europa: Petrarca, Dante, </a:t>
            </a:r>
            <a:r>
              <a:rPr lang="es-ES" sz="1800" dirty="0" err="1" smtClean="0"/>
              <a:t>Bocaccio</a:t>
            </a:r>
            <a:r>
              <a:rPr lang="es-ES" sz="1800" dirty="0" smtClean="0"/>
              <a:t>.</a:t>
            </a:r>
          </a:p>
          <a:p>
            <a:pPr lvl="1">
              <a:buNone/>
            </a:pPr>
            <a:endParaRPr lang="es-ES" sz="1800" dirty="0" smtClean="0"/>
          </a:p>
          <a:p>
            <a:endParaRPr lang="es-E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43040" y="2500306"/>
            <a:ext cx="5214974" cy="157163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/>
          <a:p>
            <a:pPr algn="ctr">
              <a:spcBef>
                <a:spcPts val="250"/>
              </a:spcBef>
              <a:buClr>
                <a:schemeClr val="accent3"/>
              </a:buClr>
              <a:buSzPct val="95000"/>
            </a:pPr>
            <a:r>
              <a:rPr lang="es-ES" sz="2400" dirty="0" smtClean="0">
                <a:solidFill>
                  <a:schemeClr val="tx1"/>
                </a:solidFill>
              </a:rPr>
              <a:t>Joan  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Andrés i </a:t>
            </a:r>
            <a:r>
              <a:rPr lang="es-ES" sz="2400" dirty="0" err="1" smtClean="0">
                <a:solidFill>
                  <a:schemeClr val="tx1"/>
                </a:solidFill>
              </a:rPr>
              <a:t>Morell</a:t>
            </a:r>
            <a:r>
              <a:rPr lang="es-ES" sz="2400" dirty="0" smtClean="0">
                <a:solidFill>
                  <a:schemeClr val="tx1"/>
                </a:solidFill>
              </a:rPr>
              <a:t>  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6929486" cy="571504"/>
          </a:xfrm>
        </p:spPr>
        <p:txBody>
          <a:bodyPr>
            <a:normAutofit/>
          </a:bodyPr>
          <a:lstStyle/>
          <a:p>
            <a:pPr algn="r"/>
            <a:r>
              <a:rPr lang="es-ES" sz="2000" dirty="0" smtClean="0"/>
              <a:t>1740, Planes de la </a:t>
            </a:r>
            <a:r>
              <a:rPr lang="es-ES" sz="2000" dirty="0" err="1" smtClean="0"/>
              <a:t>Baronia</a:t>
            </a:r>
            <a:r>
              <a:rPr lang="es-ES" sz="2000" dirty="0" smtClean="0"/>
              <a:t> (Alacant)- Roma, 1817</a:t>
            </a:r>
            <a:endParaRPr lang="es-ES" sz="2000" dirty="0"/>
          </a:p>
        </p:txBody>
      </p:sp>
      <p:pic>
        <p:nvPicPr>
          <p:cNvPr id="5" name="4 Marcador de posición de imagen" descr="Joan Andrés imat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419" r="13419"/>
          <a:stretch>
            <a:fillRect/>
          </a:stretch>
        </p:blipFill>
        <p:spPr>
          <a:xfrm>
            <a:off x="2928926" y="785794"/>
            <a:ext cx="5786478" cy="47738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s-ES" dirty="0" smtClean="0"/>
              <a:t>Joan Andrés i </a:t>
            </a:r>
            <a:r>
              <a:rPr lang="es-ES" i="1" dirty="0" err="1" smtClean="0"/>
              <a:t>Dell’origine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sz="2400" dirty="0" err="1" smtClean="0"/>
              <a:t>L’</a:t>
            </a:r>
            <a:r>
              <a:rPr lang="ca-ES" sz="2400" i="1" dirty="0" err="1" smtClean="0"/>
              <a:t>abate</a:t>
            </a:r>
            <a:r>
              <a:rPr lang="ca-ES" sz="2400" dirty="0" smtClean="0"/>
              <a:t> Joan Andrés i Morell és un historiador i crític literari valencià molt reconegut durant la Il·lustració.</a:t>
            </a:r>
          </a:p>
          <a:p>
            <a:r>
              <a:rPr lang="ca-ES" sz="2400" dirty="0" smtClean="0"/>
              <a:t>Era parent de Gregori </a:t>
            </a:r>
            <a:r>
              <a:rPr lang="ca-ES" sz="2400" dirty="0" err="1" smtClean="0"/>
              <a:t>Maians</a:t>
            </a:r>
            <a:r>
              <a:rPr lang="ca-ES" sz="2400" dirty="0" smtClean="0"/>
              <a:t>, mestre i referent d’Andrés.</a:t>
            </a:r>
          </a:p>
          <a:p>
            <a:r>
              <a:rPr lang="ca-ES" sz="2400" dirty="0" smtClean="0"/>
              <a:t>Com a conseqüència de la supressió de la companyia de Jesús, s’exilia a Itàlia; no tornarà a la península Ibèrica.</a:t>
            </a:r>
          </a:p>
          <a:p>
            <a:r>
              <a:rPr lang="ca-ES" sz="2400" dirty="0" smtClean="0"/>
              <a:t>La seva obra és escrita en italià.</a:t>
            </a:r>
          </a:p>
          <a:p>
            <a:r>
              <a:rPr lang="ca-ES" sz="2400" i="1" dirty="0" err="1" smtClean="0"/>
              <a:t>Dell’origine</a:t>
            </a:r>
            <a:r>
              <a:rPr lang="ca-ES" sz="2400" i="1" dirty="0" smtClean="0"/>
              <a:t>, progressi e </a:t>
            </a:r>
            <a:r>
              <a:rPr lang="ca-ES" sz="2400" i="1" dirty="0" err="1" smtClean="0"/>
              <a:t>stato</a:t>
            </a:r>
            <a:r>
              <a:rPr lang="ca-ES" sz="2400" i="1" dirty="0" smtClean="0"/>
              <a:t> </a:t>
            </a:r>
            <a:r>
              <a:rPr lang="ca-ES" sz="2400" i="1" dirty="0" err="1" smtClean="0"/>
              <a:t>attuale</a:t>
            </a:r>
            <a:r>
              <a:rPr lang="ca-ES" sz="2400" i="1" dirty="0" smtClean="0"/>
              <a:t> </a:t>
            </a:r>
            <a:r>
              <a:rPr lang="ca-ES" sz="2400" i="1" dirty="0" err="1" smtClean="0"/>
              <a:t>d’ogni</a:t>
            </a:r>
            <a:r>
              <a:rPr lang="ca-ES" sz="2400" i="1" dirty="0" smtClean="0"/>
              <a:t> </a:t>
            </a:r>
            <a:r>
              <a:rPr lang="ca-ES" sz="2400" i="1" dirty="0" err="1" smtClean="0"/>
              <a:t>letteratura</a:t>
            </a:r>
            <a:r>
              <a:rPr lang="ca-ES" sz="2400" dirty="0" smtClean="0"/>
              <a:t> és una història universal de la cultura escrita (bones lletres, ciències naturals i ciències eclesiàstiques) que esdevé un dels tractats de caràcter enciclopèdic més destacats del segle </a:t>
            </a:r>
            <a:r>
              <a:rPr lang="ca-ES" sz="2400" dirty="0" err="1" smtClean="0"/>
              <a:t>XVIII</a:t>
            </a:r>
            <a:r>
              <a:rPr lang="ca-ES" sz="2400" dirty="0" smtClean="0"/>
              <a:t>, on s’expliquen els progressos de la humanitat i es mostren els camins més convenients per millorar en totes les disciplines.</a:t>
            </a:r>
          </a:p>
          <a:p>
            <a:r>
              <a:rPr lang="ca-ES" sz="2400" dirty="0" smtClean="0"/>
              <a:t>Es publica del 1782 al 1799 en 7 volums.</a:t>
            </a:r>
          </a:p>
          <a:p>
            <a:endParaRPr lang="ca-ES" sz="2400" dirty="0" smtClean="0"/>
          </a:p>
          <a:p>
            <a:endParaRPr lang="ca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857628"/>
            <a:ext cx="7772400" cy="1362456"/>
          </a:xfrm>
        </p:spPr>
        <p:txBody>
          <a:bodyPr/>
          <a:lstStyle/>
          <a:p>
            <a:pPr lvl="0"/>
            <a:r>
              <a:rPr lang="ca-ES" sz="6000" dirty="0" smtClean="0"/>
              <a:t>L’estudi de la literatura i el debat sobre el progrés</a:t>
            </a:r>
            <a:br>
              <a:rPr lang="ca-ES" sz="6000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18418"/>
          </a:xfrm>
        </p:spPr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debat</a:t>
            </a:r>
            <a:r>
              <a:rPr lang="es-ES" dirty="0" smtClean="0"/>
              <a:t> sobre el </a:t>
            </a:r>
            <a:r>
              <a:rPr lang="es-ES" dirty="0" err="1" smtClean="0"/>
              <a:t>progrés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Progrés</a:t>
            </a:r>
            <a:r>
              <a:rPr lang="es-ES" dirty="0" smtClean="0"/>
              <a:t> lineal i </a:t>
            </a:r>
            <a:r>
              <a:rPr lang="es-ES" dirty="0" err="1" smtClean="0"/>
              <a:t>continu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err="1" smtClean="0"/>
              <a:t>Progrés</a:t>
            </a:r>
            <a:r>
              <a:rPr lang="es-ES" dirty="0" smtClean="0"/>
              <a:t> en espiral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643182"/>
            <a:ext cx="4040188" cy="3717138"/>
          </a:xfrm>
        </p:spPr>
        <p:txBody>
          <a:bodyPr>
            <a:normAutofit/>
          </a:bodyPr>
          <a:lstStyle/>
          <a:p>
            <a:r>
              <a:rPr lang="ca-ES" sz="2000" dirty="0" smtClean="0"/>
              <a:t>Entès des de la llum de la filosofia i de la raó.</a:t>
            </a:r>
          </a:p>
          <a:p>
            <a:r>
              <a:rPr lang="ca-ES" sz="2000" dirty="0" smtClean="0"/>
              <a:t>Progrés (en singular) lineal i ascendent, sempre continu.</a:t>
            </a:r>
          </a:p>
          <a:p>
            <a:r>
              <a:rPr lang="ca-ES" sz="2000" u="sng" dirty="0" smtClean="0"/>
              <a:t>Europa central</a:t>
            </a:r>
            <a:r>
              <a:rPr lang="ca-ES" sz="2000" dirty="0" smtClean="0"/>
              <a:t>: </a:t>
            </a:r>
            <a:r>
              <a:rPr lang="ca-ES" sz="2000" dirty="0" err="1" smtClean="0"/>
              <a:t>Montesquieu</a:t>
            </a:r>
            <a:r>
              <a:rPr lang="ca-ES" sz="2000" dirty="0" smtClean="0"/>
              <a:t>, Voltaire, </a:t>
            </a:r>
            <a:r>
              <a:rPr lang="ca-ES" sz="2000" dirty="0" err="1" smtClean="0"/>
              <a:t>Madame</a:t>
            </a:r>
            <a:r>
              <a:rPr lang="ca-ES" sz="2000" dirty="0" smtClean="0"/>
              <a:t> de </a:t>
            </a:r>
            <a:r>
              <a:rPr lang="ca-ES" sz="2000" dirty="0" err="1" smtClean="0"/>
              <a:t>Staël</a:t>
            </a:r>
            <a:r>
              <a:rPr lang="ca-ES" sz="2000" dirty="0" smtClean="0"/>
              <a:t>.</a:t>
            </a:r>
          </a:p>
          <a:p>
            <a:r>
              <a:rPr lang="ca-ES" sz="2000" dirty="0" smtClean="0"/>
              <a:t>Releguen al passat la grandesa de les civilitzacions mediterrànies: el sud com a passat d’Europa, concebut com a endarreriment.</a:t>
            </a:r>
          </a:p>
          <a:p>
            <a:pPr algn="ctr"/>
            <a:endParaRPr lang="ca-ES" sz="2000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643182"/>
            <a:ext cx="4041775" cy="3717138"/>
          </a:xfrm>
        </p:spPr>
        <p:txBody>
          <a:bodyPr>
            <a:normAutofit fontScale="92500"/>
          </a:bodyPr>
          <a:lstStyle/>
          <a:p>
            <a:r>
              <a:rPr lang="es-ES" sz="2000" dirty="0" err="1" smtClean="0"/>
              <a:t>Plantejament</a:t>
            </a:r>
            <a:r>
              <a:rPr lang="es-ES" sz="2000" dirty="0" smtClean="0"/>
              <a:t> </a:t>
            </a:r>
            <a:r>
              <a:rPr lang="es-ES" sz="2000" dirty="0" err="1" smtClean="0"/>
              <a:t>històric</a:t>
            </a:r>
            <a:r>
              <a:rPr lang="es-ES" sz="2000" dirty="0" smtClean="0"/>
              <a:t>.</a:t>
            </a:r>
          </a:p>
          <a:p>
            <a:r>
              <a:rPr lang="ca-ES" sz="2000" dirty="0" smtClean="0"/>
              <a:t>Patró cíclic, civilitzacions successives. Prenen com a model el “</a:t>
            </a:r>
            <a:r>
              <a:rPr lang="ca-ES" sz="2000" i="1" dirty="0" err="1" smtClean="0"/>
              <a:t>corsi</a:t>
            </a:r>
            <a:r>
              <a:rPr lang="ca-ES" sz="2000" i="1" dirty="0" smtClean="0"/>
              <a:t> e </a:t>
            </a:r>
            <a:r>
              <a:rPr lang="ca-ES" sz="2000" i="1" dirty="0" err="1" smtClean="0"/>
              <a:t>ricorsi</a:t>
            </a:r>
            <a:r>
              <a:rPr lang="ca-ES" sz="2000" i="1" dirty="0" smtClean="0"/>
              <a:t>” </a:t>
            </a:r>
            <a:r>
              <a:rPr lang="ca-ES" sz="2000" dirty="0" smtClean="0"/>
              <a:t>de</a:t>
            </a:r>
            <a:r>
              <a:rPr lang="ca-ES" sz="2000" i="1" dirty="0" smtClean="0"/>
              <a:t> </a:t>
            </a:r>
            <a:r>
              <a:rPr lang="ca-ES" sz="2000" dirty="0" smtClean="0"/>
              <a:t>la </a:t>
            </a:r>
            <a:r>
              <a:rPr lang="ca-ES" sz="2000" i="1" dirty="0" err="1" smtClean="0"/>
              <a:t>Scienza</a:t>
            </a:r>
            <a:r>
              <a:rPr lang="ca-ES" sz="2000" i="1" dirty="0" smtClean="0"/>
              <a:t> </a:t>
            </a:r>
            <a:r>
              <a:rPr lang="ca-ES" sz="2000" i="1" dirty="0" err="1" smtClean="0"/>
              <a:t>Nuova</a:t>
            </a:r>
            <a:r>
              <a:rPr lang="ca-ES" sz="2000" i="1" dirty="0" smtClean="0"/>
              <a:t> de </a:t>
            </a:r>
            <a:r>
              <a:rPr lang="ca-ES" sz="2000" dirty="0" err="1" smtClean="0"/>
              <a:t>Vico</a:t>
            </a:r>
            <a:r>
              <a:rPr lang="ca-ES" sz="2000" dirty="0" smtClean="0"/>
              <a:t>.</a:t>
            </a:r>
          </a:p>
          <a:p>
            <a:r>
              <a:rPr lang="ca-ES" sz="2000" dirty="0" smtClean="0"/>
              <a:t>Parlem de progressos (en plural).</a:t>
            </a:r>
            <a:endParaRPr lang="es-ES" sz="2000" dirty="0" smtClean="0"/>
          </a:p>
          <a:p>
            <a:r>
              <a:rPr lang="es-ES" sz="2000" u="sng" dirty="0" smtClean="0"/>
              <a:t>Europa </a:t>
            </a:r>
            <a:r>
              <a:rPr lang="es-ES" sz="2000" u="sng" dirty="0" err="1" smtClean="0"/>
              <a:t>mediterrània</a:t>
            </a:r>
            <a:r>
              <a:rPr lang="es-ES" sz="2000" dirty="0" smtClean="0"/>
              <a:t>: Andrés i </a:t>
            </a:r>
            <a:r>
              <a:rPr lang="es-ES" sz="2000" dirty="0" err="1" smtClean="0"/>
              <a:t>els</a:t>
            </a:r>
            <a:r>
              <a:rPr lang="es-ES" sz="2000" dirty="0" smtClean="0"/>
              <a:t> </a:t>
            </a:r>
            <a:r>
              <a:rPr lang="es-ES" sz="2000" dirty="0" err="1" smtClean="0"/>
              <a:t>intel·lectuals</a:t>
            </a:r>
            <a:r>
              <a:rPr lang="es-ES" sz="2000" dirty="0" smtClean="0"/>
              <a:t> </a:t>
            </a:r>
            <a:r>
              <a:rPr lang="es-ES" sz="2000" dirty="0" err="1" smtClean="0"/>
              <a:t>italians</a:t>
            </a:r>
            <a:r>
              <a:rPr lang="es-ES" sz="2000" dirty="0" smtClean="0"/>
              <a:t> (</a:t>
            </a:r>
            <a:r>
              <a:rPr lang="es-ES" sz="2000" dirty="0" err="1" smtClean="0"/>
              <a:t>Tiraboschi</a:t>
            </a:r>
            <a:r>
              <a:rPr lang="es-ES" sz="2000" dirty="0" smtClean="0"/>
              <a:t>)</a:t>
            </a:r>
          </a:p>
          <a:p>
            <a:r>
              <a:rPr lang="ca-ES" sz="2000" dirty="0" smtClean="0"/>
              <a:t>Plantegen una Europa més equilibrada entre el centre i el sud.</a:t>
            </a:r>
            <a:endParaRPr lang="es-ES" sz="2000" dirty="0" smtClean="0"/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endParaRPr lang="es-ES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6766" cy="77554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Possibles</a:t>
            </a:r>
            <a:r>
              <a:rPr lang="es-ES" dirty="0" smtClean="0"/>
              <a:t> </a:t>
            </a:r>
            <a:r>
              <a:rPr lang="es-ES" dirty="0" err="1" smtClean="0"/>
              <a:t>factors</a:t>
            </a:r>
            <a:r>
              <a:rPr lang="es-ES" dirty="0" smtClean="0"/>
              <a:t> de </a:t>
            </a:r>
            <a:r>
              <a:rPr lang="es-ES" dirty="0" err="1" smtClean="0"/>
              <a:t>progrés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a-ES" dirty="0" smtClean="0">
                <a:solidFill>
                  <a:srgbClr val="6A7B2D"/>
                </a:solidFill>
              </a:rPr>
              <a:t>COMUNS ALS DEBATS DE L’ÈPOCA</a:t>
            </a:r>
          </a:p>
          <a:p>
            <a:r>
              <a:rPr lang="ca-ES" dirty="0" smtClean="0">
                <a:solidFill>
                  <a:srgbClr val="6A7B2D"/>
                </a:solidFill>
              </a:rPr>
              <a:t>El clima (</a:t>
            </a:r>
            <a:r>
              <a:rPr lang="ca-ES" i="1" dirty="0" smtClean="0">
                <a:solidFill>
                  <a:srgbClr val="6A7B2D"/>
                </a:solidFill>
              </a:rPr>
              <a:t>De </a:t>
            </a:r>
            <a:r>
              <a:rPr lang="ca-ES" i="1" dirty="0" err="1" smtClean="0">
                <a:solidFill>
                  <a:srgbClr val="6A7B2D"/>
                </a:solidFill>
              </a:rPr>
              <a:t>l’esprit</a:t>
            </a:r>
            <a:r>
              <a:rPr lang="ca-ES" i="1" dirty="0" smtClean="0">
                <a:solidFill>
                  <a:srgbClr val="6A7B2D"/>
                </a:solidFill>
              </a:rPr>
              <a:t> des </a:t>
            </a:r>
            <a:r>
              <a:rPr lang="ca-ES" i="1" dirty="0" err="1" smtClean="0">
                <a:solidFill>
                  <a:srgbClr val="6A7B2D"/>
                </a:solidFill>
              </a:rPr>
              <a:t>lois</a:t>
            </a:r>
            <a:r>
              <a:rPr lang="ca-ES" dirty="0" smtClean="0">
                <a:solidFill>
                  <a:srgbClr val="6A7B2D"/>
                </a:solidFill>
              </a:rPr>
              <a:t> de </a:t>
            </a:r>
            <a:r>
              <a:rPr lang="ca-ES" dirty="0" err="1" smtClean="0">
                <a:solidFill>
                  <a:srgbClr val="6A7B2D"/>
                </a:solidFill>
              </a:rPr>
              <a:t>Montesquieu</a:t>
            </a:r>
            <a:r>
              <a:rPr lang="ca-ES" dirty="0" smtClean="0">
                <a:solidFill>
                  <a:srgbClr val="6A7B2D"/>
                </a:solidFill>
              </a:rPr>
              <a:t>).</a:t>
            </a:r>
          </a:p>
          <a:p>
            <a:r>
              <a:rPr lang="ca-ES" dirty="0" smtClean="0">
                <a:solidFill>
                  <a:srgbClr val="6A7B2D"/>
                </a:solidFill>
              </a:rPr>
              <a:t>La llibertat: </a:t>
            </a:r>
            <a:r>
              <a:rPr lang="ca-ES" u="sng" dirty="0" smtClean="0">
                <a:solidFill>
                  <a:srgbClr val="6A7B2D"/>
                </a:solidFill>
              </a:rPr>
              <a:t>personal</a:t>
            </a:r>
            <a:r>
              <a:rPr lang="ca-ES" dirty="0" smtClean="0">
                <a:solidFill>
                  <a:srgbClr val="6A7B2D"/>
                </a:solidFill>
              </a:rPr>
              <a:t> o política (</a:t>
            </a:r>
            <a:r>
              <a:rPr lang="ca-ES" dirty="0" err="1" smtClean="0">
                <a:solidFill>
                  <a:srgbClr val="6A7B2D"/>
                </a:solidFill>
              </a:rPr>
              <a:t>Montesquieu</a:t>
            </a:r>
            <a:r>
              <a:rPr lang="ca-ES" dirty="0" smtClean="0">
                <a:solidFill>
                  <a:srgbClr val="6A7B2D"/>
                </a:solidFill>
              </a:rPr>
              <a:t>).</a:t>
            </a:r>
          </a:p>
          <a:p>
            <a:r>
              <a:rPr lang="ca-ES" dirty="0" smtClean="0">
                <a:solidFill>
                  <a:srgbClr val="6A7B2D"/>
                </a:solidFill>
              </a:rPr>
              <a:t>La situació geogràfica (comerç, comunicació).</a:t>
            </a:r>
          </a:p>
          <a:p>
            <a:pPr>
              <a:buNone/>
            </a:pPr>
            <a:endParaRPr lang="ca-ES" dirty="0" smtClean="0">
              <a:solidFill>
                <a:srgbClr val="6A7B2D"/>
              </a:solidFill>
            </a:endParaRPr>
          </a:p>
          <a:p>
            <a:pPr>
              <a:buNone/>
            </a:pPr>
            <a:r>
              <a:rPr lang="ca-ES" b="1" dirty="0" smtClean="0"/>
              <a:t>EN LA GRÈCIA CLÀSSICA</a:t>
            </a:r>
          </a:p>
          <a:p>
            <a:r>
              <a:rPr lang="ca-ES" b="1" dirty="0" smtClean="0"/>
              <a:t>L’accés obert al coneixement.</a:t>
            </a:r>
          </a:p>
          <a:p>
            <a:r>
              <a:rPr lang="ca-ES" b="1" dirty="0" smtClean="0"/>
              <a:t>Difusió de les obres i reconeixement públic.</a:t>
            </a:r>
          </a:p>
          <a:p>
            <a:r>
              <a:rPr lang="ca-ES" dirty="0" smtClean="0"/>
              <a:t> </a:t>
            </a:r>
            <a:r>
              <a:rPr lang="ca-ES" b="1" dirty="0" smtClean="0"/>
              <a:t>Interdisciplinarietat (la utilitat de conrear les diferents disciplines alhora, perquè filosofia - poesia).</a:t>
            </a:r>
          </a:p>
          <a:p>
            <a:endParaRPr lang="ca-ES" b="1" dirty="0" smtClean="0"/>
          </a:p>
          <a:p>
            <a:pPr>
              <a:buNone/>
            </a:pPr>
            <a:r>
              <a:rPr lang="ca-ES" b="1" dirty="0" smtClean="0"/>
              <a:t>EN LA SOCITAT MODERNA</a:t>
            </a:r>
          </a:p>
          <a:p>
            <a:r>
              <a:rPr lang="ca-ES" dirty="0" smtClean="0"/>
              <a:t>Aplicació d’un mètode científic</a:t>
            </a:r>
          </a:p>
          <a:p>
            <a:r>
              <a:rPr lang="ca-ES" dirty="0" smtClean="0"/>
              <a:t>Voluntat de recerca i recopilació del saber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Recerca i </a:t>
            </a:r>
            <a:r>
              <a:rPr lang="es-ES" dirty="0" err="1" smtClean="0"/>
              <a:t>recopilació</a:t>
            </a:r>
            <a:r>
              <a:rPr lang="es-ES" dirty="0" smtClean="0"/>
              <a:t> del saber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428867"/>
            <a:ext cx="3900486" cy="392605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b="1" dirty="0" smtClean="0"/>
              <a:t>La </a:t>
            </a:r>
            <a:r>
              <a:rPr lang="es-ES" b="1" dirty="0" err="1" smtClean="0"/>
              <a:t>redacció</a:t>
            </a:r>
            <a:r>
              <a:rPr lang="es-ES" b="1" dirty="0" smtClean="0"/>
              <a:t> de la </a:t>
            </a:r>
            <a:r>
              <a:rPr lang="es-ES" b="1" dirty="0" err="1" smtClean="0"/>
              <a:t>història</a:t>
            </a:r>
            <a:r>
              <a:rPr lang="es-ES" b="1" dirty="0" smtClean="0"/>
              <a:t> </a:t>
            </a:r>
            <a:r>
              <a:rPr lang="es-ES" b="1" dirty="0" err="1" smtClean="0"/>
              <a:t>dels</a:t>
            </a:r>
            <a:r>
              <a:rPr lang="es-ES" b="1" dirty="0" smtClean="0"/>
              <a:t> </a:t>
            </a:r>
            <a:r>
              <a:rPr lang="es-ES" b="1" dirty="0" err="1" smtClean="0"/>
              <a:t>progressos</a:t>
            </a:r>
            <a:r>
              <a:rPr lang="es-ES" b="1" dirty="0" smtClean="0"/>
              <a:t>: </a:t>
            </a:r>
          </a:p>
          <a:p>
            <a:pPr algn="just">
              <a:buNone/>
            </a:pPr>
            <a:endParaRPr lang="es-ES" b="1" dirty="0" smtClean="0"/>
          </a:p>
          <a:p>
            <a:pPr algn="just">
              <a:buNone/>
            </a:pPr>
            <a:r>
              <a:rPr lang="es-ES" dirty="0" smtClean="0"/>
              <a:t>    	La </a:t>
            </a:r>
            <a:r>
              <a:rPr lang="es-ES" dirty="0" err="1" smtClean="0"/>
              <a:t>desaparició</a:t>
            </a:r>
            <a:r>
              <a:rPr lang="es-ES" dirty="0" smtClean="0"/>
              <a:t> del </a:t>
            </a:r>
            <a:r>
              <a:rPr lang="es-ES" dirty="0" err="1" smtClean="0"/>
              <a:t>coneixement</a:t>
            </a:r>
            <a:r>
              <a:rPr lang="es-ES" dirty="0" smtClean="0"/>
              <a:t> comporta una gran </a:t>
            </a:r>
            <a:r>
              <a:rPr lang="es-ES" dirty="0" err="1" smtClean="0"/>
              <a:t>pèrdua</a:t>
            </a:r>
            <a:r>
              <a:rPr lang="es-ES" dirty="0" smtClean="0"/>
              <a:t> de </a:t>
            </a:r>
            <a:r>
              <a:rPr lang="es-ES" dirty="0" err="1" smtClean="0"/>
              <a:t>temps</a:t>
            </a:r>
            <a:r>
              <a:rPr lang="es-ES" dirty="0" smtClean="0"/>
              <a:t> i </a:t>
            </a:r>
            <a:r>
              <a:rPr lang="es-ES" dirty="0" err="1" smtClean="0"/>
              <a:t>d’esforços</a:t>
            </a:r>
            <a:r>
              <a:rPr lang="es-ES" dirty="0" smtClean="0"/>
              <a:t>           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	</a:t>
            </a:r>
            <a:r>
              <a:rPr lang="es-ES" dirty="0" err="1" smtClean="0"/>
              <a:t>justificació</a:t>
            </a:r>
            <a:r>
              <a:rPr lang="es-ES" dirty="0" smtClean="0"/>
              <a:t> de la </a:t>
            </a:r>
            <a:r>
              <a:rPr lang="es-ES" dirty="0" err="1" smtClean="0"/>
              <a:t>seva</a:t>
            </a:r>
            <a:r>
              <a:rPr lang="es-ES" dirty="0" smtClean="0"/>
              <a:t> magna obra de </a:t>
            </a:r>
            <a:r>
              <a:rPr lang="es-ES" dirty="0" err="1" smtClean="0"/>
              <a:t>caràcter</a:t>
            </a:r>
            <a:r>
              <a:rPr lang="es-ES" dirty="0" smtClean="0"/>
              <a:t> </a:t>
            </a:r>
            <a:r>
              <a:rPr lang="es-ES" dirty="0" err="1" smtClean="0"/>
              <a:t>enciclopèdic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210080" cy="39260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b="1" dirty="0" err="1" smtClean="0"/>
              <a:t>Desenvolupament</a:t>
            </a:r>
            <a:r>
              <a:rPr lang="es-ES" b="1" dirty="0" smtClean="0"/>
              <a:t> de </a:t>
            </a:r>
            <a:r>
              <a:rPr lang="es-ES" b="1" dirty="0" err="1" smtClean="0"/>
              <a:t>l’antiquària</a:t>
            </a:r>
            <a:r>
              <a:rPr lang="es-ES" dirty="0" smtClean="0"/>
              <a:t>: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ca-ES" dirty="0" smtClean="0"/>
              <a:t>	Disciplina nascuda al Renaixement que requereix al segle XVIII de la implantació del mètode científic; el seu camp de recerca es limita al món grecollatí. </a:t>
            </a:r>
          </a:p>
          <a:p>
            <a:pPr algn="just">
              <a:buNone/>
            </a:pPr>
            <a:endParaRPr lang="ca-ES" dirty="0" smtClean="0"/>
          </a:p>
          <a:p>
            <a:pPr algn="just">
              <a:buNone/>
            </a:pPr>
            <a:r>
              <a:rPr lang="ca-ES" dirty="0" smtClean="0"/>
              <a:t>	La proposta de recerca d’Andrés abasta especialment les </a:t>
            </a:r>
            <a:r>
              <a:rPr lang="ca-ES" b="1" dirty="0" smtClean="0"/>
              <a:t>lletres medievals d’Europa i del món àrab</a:t>
            </a:r>
            <a:r>
              <a:rPr lang="ca-ES" dirty="0" smtClean="0"/>
              <a:t>, que considera imprescindibles per al progrés científic.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 rot="5400000" flipV="1">
            <a:off x="2000232" y="4143380"/>
            <a:ext cx="357190" cy="214314"/>
          </a:xfrm>
          <a:prstGeom prst="rightArrow">
            <a:avLst>
              <a:gd name="adj1" fmla="val 50000"/>
              <a:gd name="adj2" fmla="val 3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2012</Words>
  <Application>Microsoft Office PowerPoint</Application>
  <PresentationFormat>Presentación en pantalla (4:3)</PresentationFormat>
  <Paragraphs>274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Flujo</vt:lpstr>
      <vt:lpstr>La literatura catalana a Dell’origine, progressi e stato attuale d’ogni letteratura  de Joan Andrés i Morell</vt:lpstr>
      <vt:lpstr>Índex</vt:lpstr>
      <vt:lpstr>       Presentació de Joan Andrés i Dell’origine      </vt:lpstr>
      <vt:lpstr>Joan   Andrés i Morell   </vt:lpstr>
      <vt:lpstr>Joan Andrés i Dell’origine</vt:lpstr>
      <vt:lpstr>L’estudi de la literatura i el debat sobre el progrés </vt:lpstr>
      <vt:lpstr>El debat sobre el progrés</vt:lpstr>
      <vt:lpstr>Possibles factors de progrés</vt:lpstr>
      <vt:lpstr>Recerca i recopilació del saber</vt:lpstr>
      <vt:lpstr>Catalunya i l’origen de la literatura moderna </vt:lpstr>
      <vt:lpstr>El terme ‘provenzale’</vt:lpstr>
      <vt:lpstr>Orígens catalans de la llengua i literatura occitanes</vt:lpstr>
      <vt:lpstr>Presentación de PowerPoint</vt:lpstr>
      <vt:lpstr>Presentación de PowerPoint</vt:lpstr>
      <vt:lpstr>Carta a Tiraboschi        7-2-1788</vt:lpstr>
      <vt:lpstr>Els orígens de la literatura provenzale. Fonts bibliogràfiques</vt:lpstr>
      <vt:lpstr>La Crusca Provenzale d’Antoni Bastero i Lledó</vt:lpstr>
      <vt:lpstr>Idees principals de Bastero</vt:lpstr>
      <vt:lpstr>Bastero       -         Andrés</vt:lpstr>
      <vt:lpstr>Presentación de PowerPoint</vt:lpstr>
      <vt:lpstr>El cànon de la literatura catalano-provenzale </vt:lpstr>
      <vt:lpstr>Segle IX – principi del segle XVII</vt:lpstr>
      <vt:lpstr>Escriptors catalano-provençals</vt:lpstr>
      <vt:lpstr>Primeres arts poètiques, gramàtiques i diccionaris europeus en llengua vernacla</vt:lpstr>
      <vt:lpstr>Influència en la literatura italiana</vt:lpstr>
      <vt:lpstr>Presentación de PowerPoint</vt:lpstr>
      <vt:lpstr>Presentación de PowerPoint</vt:lpstr>
      <vt:lpstr>Influències en la lírica de Petrarca</vt:lpstr>
      <vt:lpstr>Comparació </vt:lpstr>
      <vt:lpstr>La literatura catalana en el marc de la tesi arabista d’Andrés </vt:lpstr>
      <vt:lpstr>La tesi arabista d’Andrés</vt:lpstr>
      <vt:lpstr>Valoració</vt:lpstr>
      <vt:lpstr>Valoració</vt:lpstr>
      <vt:lpstr>Principals defectes atribuïts</vt:lpstr>
      <vt:lpstr>Conclusions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literatura catalana a Dell’origine, progressi e stato attuale d’ogni letteratura de Joan Andrés</dc:title>
  <dc:creator>maria carmen molinos soler</dc:creator>
  <cp:lastModifiedBy>Lola Badia Pàmies</cp:lastModifiedBy>
  <cp:revision>124</cp:revision>
  <dcterms:created xsi:type="dcterms:W3CDTF">2020-11-27T09:32:08Z</dcterms:created>
  <dcterms:modified xsi:type="dcterms:W3CDTF">2020-12-07T09:37:45Z</dcterms:modified>
</cp:coreProperties>
</file>