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1" r:id="rId3"/>
    <p:sldId id="257" r:id="rId4"/>
    <p:sldId id="258" r:id="rId5"/>
    <p:sldId id="259" r:id="rId6"/>
    <p:sldId id="292" r:id="rId7"/>
    <p:sldId id="262" r:id="rId8"/>
    <p:sldId id="271" r:id="rId9"/>
    <p:sldId id="263" r:id="rId10"/>
    <p:sldId id="266" r:id="rId11"/>
    <p:sldId id="267" r:id="rId12"/>
    <p:sldId id="268" r:id="rId13"/>
    <p:sldId id="261" r:id="rId14"/>
    <p:sldId id="270" r:id="rId15"/>
    <p:sldId id="264" r:id="rId16"/>
    <p:sldId id="265" r:id="rId17"/>
    <p:sldId id="272" r:id="rId18"/>
    <p:sldId id="274" r:id="rId19"/>
    <p:sldId id="275" r:id="rId20"/>
    <p:sldId id="277" r:id="rId21"/>
    <p:sldId id="278" r:id="rId22"/>
    <p:sldId id="279" r:id="rId23"/>
    <p:sldId id="276" r:id="rId24"/>
    <p:sldId id="280" r:id="rId25"/>
    <p:sldId id="281" r:id="rId26"/>
    <p:sldId id="282" r:id="rId27"/>
    <p:sldId id="293" r:id="rId28"/>
    <p:sldId id="294" r:id="rId29"/>
    <p:sldId id="295" r:id="rId30"/>
    <p:sldId id="283" r:id="rId31"/>
    <p:sldId id="285" r:id="rId32"/>
    <p:sldId id="297" r:id="rId33"/>
    <p:sldId id="286" r:id="rId34"/>
    <p:sldId id="284" r:id="rId35"/>
    <p:sldId id="287" r:id="rId36"/>
    <p:sldId id="288" r:id="rId37"/>
    <p:sldId id="289" r:id="rId38"/>
    <p:sldId id="290" r:id="rId39"/>
    <p:sldId id="296" r:id="rId40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79366-8AF9-45B1-B134-B65C5A5BD2AD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F146B-63C4-436E-97B9-BB76E711CA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41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DE952-EB9B-490E-A9E1-3E5A915EF10B}" type="slidenum">
              <a:rPr lang="es-ES"/>
              <a:pPr/>
              <a:t>35</a:t>
            </a:fld>
            <a:endParaRPr lang="es-E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2AF6-38AC-4F50-83C5-09C1F3384160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303D-94E1-4AC9-93C5-D7915989EC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81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2AF6-38AC-4F50-83C5-09C1F3384160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303D-94E1-4AC9-93C5-D7915989EC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94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2AF6-38AC-4F50-83C5-09C1F3384160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303D-94E1-4AC9-93C5-D7915989EC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49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2AF6-38AC-4F50-83C5-09C1F3384160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303D-94E1-4AC9-93C5-D7915989EC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22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2AF6-38AC-4F50-83C5-09C1F3384160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303D-94E1-4AC9-93C5-D7915989EC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34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2AF6-38AC-4F50-83C5-09C1F3384160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303D-94E1-4AC9-93C5-D7915989EC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39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2AF6-38AC-4F50-83C5-09C1F3384160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303D-94E1-4AC9-93C5-D7915989EC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99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2AF6-38AC-4F50-83C5-09C1F3384160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303D-94E1-4AC9-93C5-D7915989EC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82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2AF6-38AC-4F50-83C5-09C1F3384160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303D-94E1-4AC9-93C5-D7915989EC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62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2AF6-38AC-4F50-83C5-09C1F3384160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303D-94E1-4AC9-93C5-D7915989EC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85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2AF6-38AC-4F50-83C5-09C1F3384160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303D-94E1-4AC9-93C5-D7915989EC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66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32AF6-38AC-4F50-83C5-09C1F3384160}" type="datetimeFigureOut">
              <a:rPr lang="es-ES" smtClean="0"/>
              <a:pPr/>
              <a:t>17/02/2021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3303D-94E1-4AC9-93C5-D7915989EC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50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blicacions.ub.edu/refs/07585_art-logica-Llull-suplement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tel.ub.edu/centrellull/c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pan.net/" TargetMode="External"/><Relationship Id="rId7" Type="http://schemas.openxmlformats.org/officeDocument/2006/relationships/hyperlink" Target="https://grupsderecerca.uab.cat/arnau/node/22" TargetMode="External"/><Relationship Id="rId2" Type="http://schemas.openxmlformats.org/officeDocument/2006/relationships/hyperlink" Target="https://db.narpan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nslat.narpan.net/" TargetMode="External"/><Relationship Id="rId5" Type="http://schemas.openxmlformats.org/officeDocument/2006/relationships/hyperlink" Target="https://candb.narpan.net/" TargetMode="External"/><Relationship Id="rId4" Type="http://schemas.openxmlformats.org/officeDocument/2006/relationships/hyperlink" Target="https://www.sciencia.cat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ggl.ub.edu/" TargetMode="External"/><Relationship Id="rId2" Type="http://schemas.openxmlformats.org/officeDocument/2006/relationships/hyperlink" Target="https://quisestlullus.narpan.net/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el.ub.edu/centrellull/ca/noticies/manicula-taller-d-edicio-i-anotacio-de-textos" TargetMode="External"/><Relationship Id="rId5" Type="http://schemas.openxmlformats.org/officeDocument/2006/relationships/hyperlink" Target="https://manicula.narpan.net/nova-edicio-de-les-obres-de-ramon-llull-neorl" TargetMode="External"/><Relationship Id="rId4" Type="http://schemas.openxmlformats.org/officeDocument/2006/relationships/hyperlink" Target="http://www.ub.edu/diccionari-dt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267795"/>
          </a:xfrm>
        </p:spPr>
        <p:txBody>
          <a:bodyPr>
            <a:noAutofit/>
          </a:bodyPr>
          <a:lstStyle/>
          <a:p>
            <a:pPr fontAlgn="base"/>
            <a:r>
              <a:rPr lang="ca-ES" sz="4000" dirty="0">
                <a:latin typeface="Trebuchet MS" panose="020B0603020202020204" pitchFamily="34" charset="0"/>
                <a:cs typeface="Times New Roman" panose="02020603050405020304" pitchFamily="18" charset="0"/>
              </a:rPr>
              <a:t>Passat, present i futur dels </a:t>
            </a:r>
            <a:r>
              <a:rPr lang="ca-ES" sz="4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projectes </a:t>
            </a:r>
            <a:r>
              <a:rPr lang="ca-ES" sz="4000" dirty="0">
                <a:latin typeface="Trebuchet MS" panose="020B0603020202020204" pitchFamily="34" charset="0"/>
                <a:cs typeface="Times New Roman" panose="02020603050405020304" pitchFamily="18" charset="0"/>
              </a:rPr>
              <a:t>l</a:t>
            </a:r>
            <a:r>
              <a:rPr lang="ca-ES" sz="4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ul·lians del</a:t>
            </a:r>
            <a:r>
              <a:rPr lang="ca-ES" sz="3600" dirty="0">
                <a:latin typeface="Bodoni MT" panose="02070603080606020203" pitchFamily="18" charset="0"/>
                <a:cs typeface="Times New Roman" panose="02020603050405020304" pitchFamily="18" charset="0"/>
              </a:rPr>
              <a:t/>
            </a:r>
            <a:br>
              <a:rPr lang="ca-ES" sz="3600" dirty="0">
                <a:latin typeface="Bodoni MT" panose="02070603080606020203" pitchFamily="18" charset="0"/>
                <a:cs typeface="Times New Roman" panose="02020603050405020304" pitchFamily="18" charset="0"/>
              </a:rPr>
            </a:br>
            <a:r>
              <a:rPr lang="ca-ES" sz="3200" b="1" dirty="0" smtClean="0"/>
              <a:t/>
            </a:r>
            <a:br>
              <a:rPr lang="ca-ES" sz="3200" b="1" dirty="0" smtClean="0"/>
            </a:br>
            <a:r>
              <a:rPr lang="ca-ES" sz="2000" dirty="0" smtClean="0"/>
              <a:t/>
            </a:r>
            <a:br>
              <a:rPr lang="ca-ES" sz="2000" dirty="0" smtClean="0"/>
            </a:br>
            <a:r>
              <a:rPr lang="ca-ES" sz="2000" dirty="0"/>
              <a:t/>
            </a:r>
            <a:br>
              <a:rPr lang="ca-ES" sz="2000" dirty="0"/>
            </a:br>
            <a:r>
              <a:rPr lang="ca-ES" sz="2000" dirty="0"/>
              <a:t/>
            </a:r>
            <a:br>
              <a:rPr lang="ca-ES" sz="2000" dirty="0"/>
            </a:br>
            <a:endParaRPr lang="es-ES" sz="2000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371600" y="3885200"/>
            <a:ext cx="6400800" cy="2784160"/>
          </a:xfrm>
        </p:spPr>
        <p:txBody>
          <a:bodyPr/>
          <a:lstStyle/>
          <a:p>
            <a:r>
              <a:rPr lang="ca-ES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Lola Badia &amp; Albert Soler</a:t>
            </a:r>
          </a:p>
          <a:p>
            <a:r>
              <a:rPr lang="ca-ES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dimarts, 16 febrer, 2021 - 18:30</a:t>
            </a:r>
            <a:endParaRPr lang="es-ES" sz="20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76" y="4869160"/>
            <a:ext cx="1296144" cy="140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58" y="1556792"/>
            <a:ext cx="453650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9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2915816" cy="5458618"/>
          </a:xfrm>
        </p:spPr>
        <p:txBody>
          <a:bodyPr/>
          <a:lstStyle/>
          <a:p>
            <a:r>
              <a:rPr lang="es-ES" dirty="0" smtClean="0"/>
              <a:t>Anthony Bonner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dirty="0" smtClean="0"/>
              <a:t>ab@anthonybonner.com</a:t>
            </a:r>
            <a:br>
              <a:rPr lang="es-ES" sz="2000" dirty="0" smtClean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Foto 2011</a:t>
            </a:r>
            <a:endParaRPr lang="es-E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1"/>
            <a:ext cx="4860000" cy="64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2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Secció</a:t>
            </a:r>
            <a:r>
              <a:rPr lang="es-ES" dirty="0" smtClean="0"/>
              <a:t> masculina parcial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b="1" dirty="0" err="1" smtClean="0"/>
              <a:t>mentoritzats</a:t>
            </a:r>
            <a:r>
              <a:rPr lang="es-ES" dirty="0" smtClean="0"/>
              <a:t> per A. Bonner </a:t>
            </a:r>
            <a:r>
              <a:rPr lang="es-ES" sz="4000" dirty="0" smtClean="0"/>
              <a:t>(2016)</a:t>
            </a:r>
            <a:endParaRPr lang="es-E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0200"/>
            <a:ext cx="6984775" cy="49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9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Del </a:t>
            </a:r>
            <a:r>
              <a:rPr lang="es-ES" dirty="0" err="1" smtClean="0"/>
              <a:t>mateix</a:t>
            </a:r>
            <a:r>
              <a:rPr lang="es-ES" dirty="0" smtClean="0"/>
              <a:t>: </a:t>
            </a:r>
            <a:r>
              <a:rPr lang="es-ES" dirty="0" err="1" smtClean="0"/>
              <a:t>elements</a:t>
            </a:r>
            <a:r>
              <a:rPr lang="es-ES" dirty="0" smtClean="0"/>
              <a:t> </a:t>
            </a:r>
            <a:r>
              <a:rPr lang="es-ES" dirty="0" err="1" smtClean="0"/>
              <a:t>femenins</a:t>
            </a:r>
            <a:r>
              <a:rPr lang="es-ES" dirty="0" smtClean="0"/>
              <a:t>, un de </a:t>
            </a:r>
            <a:r>
              <a:rPr lang="es-ES" dirty="0" err="1" smtClean="0"/>
              <a:t>nou</a:t>
            </a:r>
            <a:r>
              <a:rPr lang="es-ES" dirty="0" smtClean="0"/>
              <a:t> </a:t>
            </a:r>
            <a:r>
              <a:rPr lang="es-ES" dirty="0" err="1" smtClean="0"/>
              <a:t>masculí</a:t>
            </a:r>
            <a:r>
              <a:rPr lang="es-ES" dirty="0" smtClean="0"/>
              <a:t> i dos de </a:t>
            </a:r>
            <a:r>
              <a:rPr lang="es-ES" dirty="0" err="1" smtClean="0"/>
              <a:t>repetits</a:t>
            </a:r>
            <a:r>
              <a:rPr lang="es-ES" dirty="0" smtClean="0"/>
              <a:t> </a:t>
            </a:r>
            <a:r>
              <a:rPr lang="es-ES" sz="3600" dirty="0" smtClean="0"/>
              <a:t>(2011)</a:t>
            </a:r>
            <a:endParaRPr lang="es-E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960000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7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Anthony Bonner: </a:t>
            </a:r>
            <a:r>
              <a:rPr lang="es-ES" dirty="0" err="1" smtClean="0"/>
              <a:t>aportacions</a:t>
            </a:r>
            <a:r>
              <a:rPr lang="es-ES" dirty="0" smtClean="0"/>
              <a:t> </a:t>
            </a:r>
            <a:r>
              <a:rPr lang="es-ES" dirty="0" err="1" smtClean="0"/>
              <a:t>majors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25144"/>
          </a:xfrm>
        </p:spPr>
        <p:txBody>
          <a:bodyPr>
            <a:normAutofit lnSpcReduction="10000"/>
          </a:bodyPr>
          <a:lstStyle/>
          <a:p>
            <a:r>
              <a:rPr lang="en-US" sz="2400" i="1" dirty="0"/>
              <a:t>Llull, Ramon, Selected Works of Ramon Llull (1232-1316)</a:t>
            </a:r>
            <a:r>
              <a:rPr lang="en-US" sz="2400" dirty="0"/>
              <a:t>, ed. Anthony Bonner, 2 vols. (Princeton, N.J., 1985), xxxi + 1330 pp</a:t>
            </a:r>
          </a:p>
          <a:p>
            <a:r>
              <a:rPr lang="ca-ES" sz="2400" i="1" dirty="0"/>
              <a:t>Obres selectes de Ramon Llull (1232-1316)</a:t>
            </a:r>
            <a:r>
              <a:rPr lang="ca-ES" sz="2400" dirty="0"/>
              <a:t>, ed. Anthony Bonner, "Els Treballs i els Dies, 31-2" 2 vols. (</a:t>
            </a:r>
            <a:r>
              <a:rPr lang="ca-ES" sz="2400" dirty="0" smtClean="0"/>
              <a:t>Palma: </a:t>
            </a:r>
            <a:r>
              <a:rPr lang="ca-ES" sz="2400" dirty="0"/>
              <a:t>Editorial Moll, 1989), xxv + 605, 623 </a:t>
            </a:r>
            <a:r>
              <a:rPr lang="ca-ES" sz="2400" dirty="0" err="1"/>
              <a:t>pp</a:t>
            </a:r>
            <a:r>
              <a:rPr lang="ca-ES" sz="2400" dirty="0"/>
              <a:t>.</a:t>
            </a:r>
            <a:endParaRPr lang="ca-ES" sz="2400" dirty="0" smtClean="0"/>
          </a:p>
          <a:p>
            <a:r>
              <a:rPr lang="ca-ES" sz="2400" dirty="0"/>
              <a:t>Impulsor de les NEORL, gestor de </a:t>
            </a:r>
            <a:r>
              <a:rPr lang="ca-ES" sz="2400" dirty="0" smtClean="0"/>
              <a:t>SL</a:t>
            </a:r>
          </a:p>
          <a:p>
            <a:r>
              <a:rPr lang="ca-ES" sz="2400" i="1" dirty="0" err="1"/>
              <a:t>The</a:t>
            </a:r>
            <a:r>
              <a:rPr lang="ca-ES" sz="2400" i="1" dirty="0"/>
              <a:t> Art </a:t>
            </a:r>
            <a:r>
              <a:rPr lang="ca-ES" sz="2400" i="1" dirty="0" err="1"/>
              <a:t>and</a:t>
            </a:r>
            <a:r>
              <a:rPr lang="ca-ES" sz="2400" i="1" dirty="0"/>
              <a:t> Logic of Ramon Llull. A </a:t>
            </a:r>
            <a:r>
              <a:rPr lang="ca-ES" sz="2400" i="1" dirty="0" err="1"/>
              <a:t>User's</a:t>
            </a:r>
            <a:r>
              <a:rPr lang="ca-ES" sz="2400" i="1" dirty="0"/>
              <a:t> </a:t>
            </a:r>
            <a:r>
              <a:rPr lang="ca-ES" sz="2400" i="1" dirty="0" err="1"/>
              <a:t>Guide</a:t>
            </a:r>
            <a:r>
              <a:rPr lang="ca-ES" sz="2400" dirty="0"/>
              <a:t> "</a:t>
            </a:r>
            <a:r>
              <a:rPr lang="ca-ES" sz="2400" dirty="0" err="1"/>
              <a:t>Studien</a:t>
            </a:r>
            <a:r>
              <a:rPr lang="ca-ES" sz="2400" dirty="0"/>
              <a:t> </a:t>
            </a:r>
            <a:r>
              <a:rPr lang="ca-ES" sz="2400" dirty="0" err="1"/>
              <a:t>und</a:t>
            </a:r>
            <a:r>
              <a:rPr lang="ca-ES" sz="2400" dirty="0"/>
              <a:t> </a:t>
            </a:r>
            <a:r>
              <a:rPr lang="ca-ES" sz="2400" dirty="0" err="1"/>
              <a:t>Texte</a:t>
            </a:r>
            <a:r>
              <a:rPr lang="ca-ES" sz="2400" dirty="0"/>
              <a:t> </a:t>
            </a:r>
            <a:r>
              <a:rPr lang="ca-ES" sz="2400" dirty="0" err="1"/>
              <a:t>zur</a:t>
            </a:r>
            <a:r>
              <a:rPr lang="ca-ES" sz="2400" dirty="0"/>
              <a:t> </a:t>
            </a:r>
            <a:r>
              <a:rPr lang="ca-ES" sz="2400" dirty="0" err="1"/>
              <a:t>Geistesgeschichte</a:t>
            </a:r>
            <a:r>
              <a:rPr lang="ca-ES" sz="2400" dirty="0"/>
              <a:t> des </a:t>
            </a:r>
            <a:r>
              <a:rPr lang="ca-ES" sz="2400" dirty="0" err="1"/>
              <a:t>Mittelalters</a:t>
            </a:r>
            <a:r>
              <a:rPr lang="ca-ES" sz="2400" dirty="0"/>
              <a:t>" 95 (</a:t>
            </a:r>
            <a:r>
              <a:rPr lang="ca-ES" sz="2400" dirty="0" err="1"/>
              <a:t>Leiden</a:t>
            </a:r>
            <a:r>
              <a:rPr lang="ca-ES" sz="2400" dirty="0"/>
              <a:t> - Boston: Brill, 2007), 333 </a:t>
            </a:r>
            <a:r>
              <a:rPr lang="ca-ES" sz="2400" dirty="0" err="1"/>
              <a:t>pp</a:t>
            </a:r>
            <a:r>
              <a:rPr lang="ca-ES" sz="2400" dirty="0" smtClean="0"/>
              <a:t>.</a:t>
            </a:r>
          </a:p>
          <a:p>
            <a:r>
              <a:rPr lang="ca-ES" sz="2400" i="1" dirty="0"/>
              <a:t>L'Art i la lògica de Ramon Llull. Manual d'ús</a:t>
            </a:r>
            <a:r>
              <a:rPr lang="ca-ES" sz="2400" dirty="0"/>
              <a:t>, trad. Helena </a:t>
            </a:r>
            <a:r>
              <a:rPr lang="ca-ES" sz="2400" dirty="0" err="1"/>
              <a:t>Lamuela</a:t>
            </a:r>
            <a:r>
              <a:rPr lang="ca-ES" sz="2400" dirty="0"/>
              <a:t>, "Col·lecció Blaquerna" 9 (Barcelona / Palma: Universitat de Barcelona / Universitat de les Illes Balears, 2012), </a:t>
            </a:r>
            <a:r>
              <a:rPr lang="ca-ES" sz="2400" dirty="0" err="1"/>
              <a:t>pp</a:t>
            </a:r>
            <a:r>
              <a:rPr lang="ca-ES" sz="2400" dirty="0"/>
              <a:t>. xxvi + </a:t>
            </a:r>
            <a:r>
              <a:rPr lang="ca-ES" sz="2400" dirty="0" smtClean="0"/>
              <a:t>373. </a:t>
            </a:r>
          </a:p>
          <a:p>
            <a:endParaRPr lang="ca-ES" sz="2400" i="1" dirty="0"/>
          </a:p>
          <a:p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5360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Bonner al SLIMM i a </a:t>
            </a:r>
            <a:r>
              <a:rPr lang="es-ES" dirty="0" err="1"/>
              <a:t>l’Aula</a:t>
            </a:r>
            <a:r>
              <a:rPr lang="es-ES" dirty="0"/>
              <a:t> </a:t>
            </a:r>
            <a:r>
              <a:rPr lang="es-ES" dirty="0" err="1"/>
              <a:t>Lul·liana</a:t>
            </a:r>
            <a:r>
              <a:rPr lang="es-ES" dirty="0"/>
              <a:t> de Barcelona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996449"/>
              </p:ext>
            </p:extLst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a-ES" sz="1800" b="1" dirty="0" err="1" smtClean="0">
                          <a:solidFill>
                            <a:schemeClr val="tx1"/>
                          </a:solidFill>
                        </a:rPr>
                        <a:t>Slimm</a:t>
                      </a:r>
                      <a:r>
                        <a:rPr lang="ca-ES" sz="18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http://stel.ub.edu/slimm/ca</a:t>
                      </a:r>
                      <a:endParaRPr lang="ca-E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ca-ES" sz="18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ca-ES" sz="1800" b="0" i="1" dirty="0" smtClean="0">
                          <a:solidFill>
                            <a:schemeClr val="tx1"/>
                          </a:solidFill>
                        </a:rPr>
                        <a:t>Segona sessió sobre edició de textos medievals</a:t>
                      </a:r>
                      <a:endParaRPr lang="ca-E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dijous, 15 desembre, 1988</a:t>
                      </a:r>
                    </a:p>
                    <a:p>
                      <a:pPr marL="0" indent="0">
                        <a:buNone/>
                      </a:pPr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marL="0" indent="0">
                        <a:buNone/>
                      </a:pPr>
                      <a:r>
                        <a:rPr lang="ca-ES" sz="1800" b="0" i="1" dirty="0" smtClean="0">
                          <a:solidFill>
                            <a:schemeClr val="tx1"/>
                          </a:solidFill>
                        </a:rPr>
                        <a:t>Sobre l’experiència d’editar el «Llibre del gentil» de Ramon Llull</a:t>
                      </a:r>
                      <a:endParaRPr lang="ca-E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dilluns, 9 gener, 1989 </a:t>
                      </a:r>
                    </a:p>
                    <a:p>
                      <a:pPr marL="0" indent="0">
                        <a:buNone/>
                      </a:pPr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marL="0" indent="0">
                        <a:buNone/>
                      </a:pPr>
                      <a:r>
                        <a:rPr lang="ca-ES" sz="1800" b="0" i="1" dirty="0" smtClean="0">
                          <a:solidFill>
                            <a:schemeClr val="tx1"/>
                          </a:solidFill>
                        </a:rPr>
                        <a:t>El lul·lisme del Renaixement i del Barroc</a:t>
                      </a:r>
                      <a:endParaRPr lang="ca-E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dimecres, 18 novembre, 1992 </a:t>
                      </a:r>
                    </a:p>
                    <a:p>
                      <a:pPr marL="0" indent="0">
                        <a:buNone/>
                      </a:pPr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marL="0" indent="0">
                        <a:buNone/>
                      </a:pPr>
                      <a:r>
                        <a:rPr lang="ca-ES" sz="1800" b="0" i="1" dirty="0" smtClean="0">
                          <a:solidFill>
                            <a:schemeClr val="tx1"/>
                          </a:solidFill>
                        </a:rPr>
                        <a:t>El lul·lisme del Renaixement</a:t>
                      </a:r>
                      <a:endParaRPr lang="ca-E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dimarts, 18 gener, 1994 </a:t>
                      </a:r>
                    </a:p>
                    <a:p>
                      <a:pPr marL="0" indent="0">
                        <a:buNone/>
                      </a:pPr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marL="0" indent="0">
                        <a:buNone/>
                      </a:pPr>
                      <a:r>
                        <a:rPr lang="ca-ES" sz="1800" b="0" i="1" dirty="0" smtClean="0">
                          <a:solidFill>
                            <a:schemeClr val="tx1"/>
                          </a:solidFill>
                        </a:rPr>
                        <a:t>Definicions lul·lianes</a:t>
                      </a:r>
                      <a:endParaRPr lang="ca-E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dimarts, 18 desembre, 2001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fontAlgn="base">
                        <a:buNone/>
                      </a:pPr>
                      <a:r>
                        <a:rPr lang="ca-ES" sz="1800" b="1" dirty="0" smtClean="0">
                          <a:solidFill>
                            <a:schemeClr val="tx1"/>
                          </a:solidFill>
                        </a:rPr>
                        <a:t>Aula Lul·liana  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https://aulalulbcn.narpan.net/</a:t>
                      </a:r>
                      <a:endParaRPr lang="ca-E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fontAlgn="base">
                        <a:buNone/>
                      </a:pPr>
                      <a:endParaRPr lang="ca-E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fontAlgn="base">
                        <a:buNone/>
                      </a:pPr>
                      <a:endParaRPr lang="ca-E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fontAlgn="base">
                        <a:buNone/>
                      </a:pPr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L'art de Ramon Llull. Manual d'ús</a:t>
                      </a:r>
                    </a:p>
                    <a:p>
                      <a:pPr marL="0" indent="0">
                        <a:buNone/>
                      </a:pPr>
                      <a:r>
                        <a:rPr lang="ca-ES" sz="1800" b="0" dirty="0" smtClean="0">
                          <a:solidFill>
                            <a:schemeClr val="tx1"/>
                          </a:solidFill>
                        </a:rPr>
                        <a:t>Curs de dilluns 14 a dijous 17 d’abril de 2008, de 19 a 21 h</a:t>
                      </a:r>
                      <a:endParaRPr lang="ca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7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i="1" dirty="0" err="1" smtClean="0"/>
              <a:t>Suplement</a:t>
            </a:r>
            <a:r>
              <a:rPr lang="es-ES" dirty="0" smtClean="0"/>
              <a:t> a </a:t>
            </a:r>
            <a:r>
              <a:rPr lang="es-ES" dirty="0" err="1" smtClean="0"/>
              <a:t>l’</a:t>
            </a:r>
            <a:r>
              <a:rPr lang="es-ES" i="1" dirty="0" err="1" smtClean="0"/>
              <a:t>Art</a:t>
            </a:r>
            <a:r>
              <a:rPr lang="es-ES" i="1" dirty="0" smtClean="0"/>
              <a:t> i la </a:t>
            </a:r>
            <a:r>
              <a:rPr lang="es-ES" i="1" dirty="0" err="1" smtClean="0"/>
              <a:t>Lògica</a:t>
            </a:r>
            <a:r>
              <a:rPr lang="es-ES" i="1" dirty="0" smtClean="0"/>
              <a:t> de </a:t>
            </a:r>
            <a:r>
              <a:rPr lang="es-ES" i="1" dirty="0" err="1" smtClean="0"/>
              <a:t>Ramon</a:t>
            </a:r>
            <a:r>
              <a:rPr lang="es-ES" i="1" dirty="0" smtClean="0"/>
              <a:t> Llull</a:t>
            </a:r>
            <a:endParaRPr lang="es-ES" i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/>
              <a:t>Edicions</a:t>
            </a:r>
            <a:r>
              <a:rPr lang="es-ES" dirty="0"/>
              <a:t> de la </a:t>
            </a:r>
            <a:r>
              <a:rPr lang="es-ES" dirty="0" err="1"/>
              <a:t>Universitat</a:t>
            </a:r>
            <a:r>
              <a:rPr lang="es-ES" dirty="0"/>
              <a:t> de </a:t>
            </a:r>
            <a:r>
              <a:rPr lang="es-ES" dirty="0" smtClean="0"/>
              <a:t>Barcelona, </a:t>
            </a:r>
            <a:r>
              <a:rPr lang="es-ES" dirty="0" err="1" smtClean="0"/>
              <a:t>Col·lecció</a:t>
            </a:r>
            <a:r>
              <a:rPr lang="es-ES" dirty="0" smtClean="0"/>
              <a:t> Blaquerna, 53 pp.</a:t>
            </a:r>
          </a:p>
          <a:p>
            <a:pPr marL="0" indent="0">
              <a:buNone/>
            </a:pP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www.publicacions.ub.edu/refs/07585_art-logica-Llull-suplement.pdf</a:t>
            </a:r>
            <a:endParaRPr lang="es-ES" dirty="0" smtClean="0"/>
          </a:p>
          <a:p>
            <a:pPr marL="0" indent="0">
              <a:buNone/>
            </a:pPr>
            <a:r>
              <a:rPr lang="es-ES" dirty="0" err="1" smtClean="0"/>
              <a:t>Versió</a:t>
            </a:r>
            <a:r>
              <a:rPr lang="es-ES" dirty="0" smtClean="0"/>
              <a:t> </a:t>
            </a:r>
            <a:r>
              <a:rPr lang="es-ES" dirty="0" err="1" smtClean="0"/>
              <a:t>anglesa</a:t>
            </a:r>
            <a:r>
              <a:rPr lang="es-ES" dirty="0" smtClean="0"/>
              <a:t> </a:t>
            </a:r>
            <a:r>
              <a:rPr lang="es-ES" dirty="0" err="1" smtClean="0"/>
              <a:t>acoblable</a:t>
            </a:r>
            <a:r>
              <a:rPr lang="es-ES" dirty="0" smtClean="0"/>
              <a:t> al </a:t>
            </a:r>
            <a:r>
              <a:rPr lang="es-ES" dirty="0" err="1" smtClean="0"/>
              <a:t>llibre</a:t>
            </a:r>
            <a:r>
              <a:rPr lang="es-ES" dirty="0" smtClean="0"/>
              <a:t> de </a:t>
            </a:r>
            <a:r>
              <a:rPr lang="es-ES" dirty="0" err="1" smtClean="0"/>
              <a:t>Brill</a:t>
            </a:r>
            <a:r>
              <a:rPr lang="es-ES" dirty="0" smtClean="0"/>
              <a:t>, en </a:t>
            </a:r>
            <a:r>
              <a:rPr lang="es-ES" dirty="0" err="1" smtClean="0"/>
              <a:t>preparació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68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Un </a:t>
            </a:r>
            <a:r>
              <a:rPr lang="es-ES" sz="4000" dirty="0" err="1" smtClean="0"/>
              <a:t>llibre</a:t>
            </a:r>
            <a:r>
              <a:rPr lang="es-ES" sz="4000" dirty="0" smtClean="0"/>
              <a:t> </a:t>
            </a:r>
            <a:r>
              <a:rPr lang="es-ES" sz="4000" dirty="0" err="1" smtClean="0"/>
              <a:t>bonnerià</a:t>
            </a:r>
            <a:r>
              <a:rPr lang="es-ES" sz="4000" dirty="0" smtClean="0"/>
              <a:t> en </a:t>
            </a:r>
            <a:r>
              <a:rPr lang="es-ES" sz="4000" dirty="0" err="1" smtClean="0"/>
              <a:t>premsa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sz="2800" dirty="0" smtClean="0"/>
              <a:t>Anthony Bonner, </a:t>
            </a:r>
            <a:r>
              <a:rPr lang="ca-ES" sz="2800" i="1" dirty="0" smtClean="0"/>
              <a:t>Estudis Lul·lians </a:t>
            </a:r>
            <a:r>
              <a:rPr lang="ca-ES" sz="2800" i="1" dirty="0"/>
              <a:t>(1978-2019</a:t>
            </a:r>
            <a:r>
              <a:rPr lang="ca-ES" sz="2800" i="1" dirty="0" smtClean="0"/>
              <a:t>)</a:t>
            </a:r>
            <a:r>
              <a:rPr lang="ca-ES" sz="2800" dirty="0" smtClean="0"/>
              <a:t>, edició </a:t>
            </a:r>
            <a:r>
              <a:rPr lang="ca-ES" sz="2800" dirty="0"/>
              <a:t>de Lola Badia i Eugènia </a:t>
            </a:r>
            <a:r>
              <a:rPr lang="ca-ES" sz="2800" dirty="0" smtClean="0"/>
              <a:t>Gisbert, pròleg de Lola Badia, Publicacions de la Universitat de Barcelona, «Col·lecció </a:t>
            </a:r>
            <a:r>
              <a:rPr lang="ca-ES" sz="2800" dirty="0"/>
              <a:t>Blaquerna» 14 (2021</a:t>
            </a:r>
            <a:r>
              <a:rPr lang="ca-ES" sz="2800" dirty="0" smtClean="0"/>
              <a:t>). </a:t>
            </a:r>
            <a:endParaRPr lang="ca-ES" sz="2800" dirty="0"/>
          </a:p>
          <a:p>
            <a:r>
              <a:rPr lang="ca-ES" sz="2800" cap="small" dirty="0"/>
              <a:t>Part I. El paper de Art lul·liana</a:t>
            </a:r>
            <a:endParaRPr lang="ca-ES" sz="2800" dirty="0"/>
          </a:p>
          <a:p>
            <a:r>
              <a:rPr lang="ca-ES" sz="2800" cap="small" dirty="0"/>
              <a:t>Part II. Llull com a autor</a:t>
            </a:r>
            <a:endParaRPr lang="ca-ES" sz="2800" dirty="0"/>
          </a:p>
          <a:p>
            <a:r>
              <a:rPr lang="ca-ES" sz="2800" cap="small" dirty="0"/>
              <a:t>Part III. Pensament </a:t>
            </a:r>
            <a:r>
              <a:rPr lang="ca-ES" sz="2800" cap="small" dirty="0" err="1"/>
              <a:t>diagràmàtic</a:t>
            </a:r>
            <a:r>
              <a:rPr lang="ca-ES" sz="2800" cap="small" dirty="0"/>
              <a:t>  (en col·laboració amb Albert Soler)</a:t>
            </a:r>
            <a:endParaRPr lang="ca-ES" sz="2800" dirty="0"/>
          </a:p>
          <a:p>
            <a:r>
              <a:rPr lang="ca-ES" sz="2800" cap="small" dirty="0"/>
              <a:t>Part IV. Aspectes </a:t>
            </a:r>
            <a:r>
              <a:rPr lang="ca-ES" sz="2800" cap="small" dirty="0" err="1"/>
              <a:t>historics</a:t>
            </a:r>
            <a:r>
              <a:rPr lang="ca-ES" sz="2800" cap="small" dirty="0"/>
              <a:t>, filològics i </a:t>
            </a:r>
            <a:r>
              <a:rPr lang="ca-ES" sz="2800" cap="small" dirty="0" smtClean="0"/>
              <a:t>interpretatius</a:t>
            </a:r>
          </a:p>
          <a:p>
            <a:r>
              <a:rPr lang="ca-ES" sz="2800" cap="small" dirty="0"/>
              <a:t>Part V. Lul·lisme i altres temes</a:t>
            </a:r>
            <a:endParaRPr lang="ca-ES" sz="2800" dirty="0"/>
          </a:p>
          <a:p>
            <a:endParaRPr lang="ca-ES" sz="2800" dirty="0"/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3728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s-ES" dirty="0" smtClean="0"/>
              <a:t>NGGL  http</a:t>
            </a:r>
            <a:r>
              <a:rPr lang="es-ES" dirty="0"/>
              <a:t>://nggl.ub.edu/</a:t>
            </a:r>
            <a:br>
              <a:rPr lang="es-ES" dirty="0"/>
            </a:br>
            <a:endParaRPr lang="es-ES" dirty="0"/>
          </a:p>
        </p:txBody>
      </p:sp>
      <p:pic>
        <p:nvPicPr>
          <p:cNvPr id="4" name="Contenidor de contingut 3" descr="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984" y="2132856"/>
            <a:ext cx="4176000" cy="3600000"/>
          </a:xfrm>
        </p:spPr>
      </p:pic>
      <p:sp>
        <p:nvSpPr>
          <p:cNvPr id="5" name="Rectangle 4"/>
          <p:cNvSpPr/>
          <p:nvPr/>
        </p:nvSpPr>
        <p:spPr>
          <a:xfrm>
            <a:off x="2051720" y="3244334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200" dirty="0" smtClean="0"/>
          </a:p>
          <a:p>
            <a:pPr algn="ctr"/>
            <a:endParaRPr lang="es-ES" sz="3200" dirty="0" smtClean="0"/>
          </a:p>
          <a:p>
            <a:pPr algn="ctr"/>
            <a:r>
              <a:rPr lang="es-ES" sz="3200" dirty="0" smtClean="0"/>
              <a:t>                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1. </a:t>
            </a:r>
            <a:r>
              <a:rPr lang="ca-ES" i="1" dirty="0" smtClean="0"/>
              <a:t>Glossari General Lul·lià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ca-ES" dirty="0" smtClean="0"/>
              <a:t>Miquel Colom</a:t>
            </a:r>
          </a:p>
          <a:p>
            <a:pPr marL="514350" indent="-514350"/>
            <a:r>
              <a:rPr lang="ca-ES" dirty="0" smtClean="0"/>
              <a:t>Moll, 1982-1985 (redacció 1977)</a:t>
            </a:r>
          </a:p>
          <a:p>
            <a:pPr marL="514350" indent="-514350"/>
            <a:r>
              <a:rPr lang="ca-ES" dirty="0" smtClean="0"/>
              <a:t>5 volums (apèndix i 2 suplements) </a:t>
            </a:r>
          </a:p>
          <a:p>
            <a:pPr marL="514350" indent="-514350"/>
            <a:r>
              <a:rPr lang="ca-ES" dirty="0" smtClean="0"/>
              <a:t>20.000 entrades </a:t>
            </a:r>
          </a:p>
          <a:p>
            <a:pPr marL="514350" indent="-514350"/>
            <a:r>
              <a:rPr lang="ca-ES" dirty="0" smtClean="0"/>
              <a:t>54 obres buidades (obra catalana)</a:t>
            </a:r>
          </a:p>
          <a:p>
            <a:pPr marL="514350" indent="-514350"/>
            <a:r>
              <a:rPr lang="ca-ES" dirty="0" smtClean="0"/>
              <a:t>diccionari de mots</a:t>
            </a:r>
          </a:p>
          <a:p>
            <a:pPr marL="514350" indent="-514350"/>
            <a:r>
              <a:rPr lang="ca-ES" dirty="0" smtClean="0"/>
              <a:t>Apartat “Glossari”</a:t>
            </a:r>
          </a:p>
          <a:p>
            <a:pPr marL="514350" indent="-514350"/>
            <a:endParaRPr lang="es-ES" dirty="0"/>
          </a:p>
        </p:txBody>
      </p:sp>
      <p:pic>
        <p:nvPicPr>
          <p:cNvPr id="4" name="Imatge 3" descr="Miquel Colom Mat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365104"/>
            <a:ext cx="1892300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2. </a:t>
            </a:r>
            <a:r>
              <a:rPr lang="ca-ES" i="1" dirty="0" smtClean="0"/>
              <a:t>Diccionari de definicions lul·lianes</a:t>
            </a:r>
            <a:r>
              <a:rPr lang="ca-ES" dirty="0" smtClean="0"/>
              <a:t> 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Anthony </a:t>
            </a:r>
            <a:r>
              <a:rPr lang="ca-ES" dirty="0" err="1" smtClean="0"/>
              <a:t>Bonner</a:t>
            </a:r>
            <a:r>
              <a:rPr lang="ca-ES" dirty="0" smtClean="0"/>
              <a:t> i Maria I. Ripoll</a:t>
            </a:r>
          </a:p>
          <a:p>
            <a:r>
              <a:rPr lang="ca-ES" dirty="0" smtClean="0"/>
              <a:t>600 definicions (catalanes i llatines)</a:t>
            </a:r>
          </a:p>
          <a:p>
            <a:r>
              <a:rPr lang="ca-ES" dirty="0" smtClean="0"/>
              <a:t>diccionari de conceptes</a:t>
            </a:r>
          </a:p>
          <a:p>
            <a:r>
              <a:rPr lang="ca-ES" dirty="0" smtClean="0"/>
              <a:t>apartat “Definicions”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El Centre de </a:t>
            </a:r>
            <a:r>
              <a:rPr lang="es-ES" sz="3600" dirty="0" err="1" smtClean="0"/>
              <a:t>Documentació</a:t>
            </a:r>
            <a:r>
              <a:rPr lang="es-ES" sz="3600" dirty="0" smtClean="0"/>
              <a:t> </a:t>
            </a:r>
            <a:r>
              <a:rPr lang="es-ES" sz="3600" dirty="0" err="1" smtClean="0"/>
              <a:t>Ramon</a:t>
            </a:r>
            <a:r>
              <a:rPr lang="es-ES" sz="3600" dirty="0" smtClean="0"/>
              <a:t> Llull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112568"/>
          </a:xfrm>
        </p:spPr>
        <p:txBody>
          <a:bodyPr>
            <a:normAutofit/>
          </a:bodyPr>
          <a:lstStyle/>
          <a:p>
            <a:r>
              <a:rPr lang="es-ES" sz="2400" dirty="0" err="1" smtClean="0"/>
              <a:t>Inscrit</a:t>
            </a:r>
            <a:r>
              <a:rPr lang="es-ES" sz="2400" dirty="0" smtClean="0"/>
              <a:t> a la </a:t>
            </a:r>
            <a:r>
              <a:rPr lang="es-ES" sz="2400" dirty="0" err="1" smtClean="0"/>
              <a:t>Facultat</a:t>
            </a:r>
            <a:r>
              <a:rPr lang="es-ES" sz="2400" dirty="0" smtClean="0"/>
              <a:t> de </a:t>
            </a:r>
            <a:r>
              <a:rPr lang="es-ES" sz="2400" dirty="0" err="1" smtClean="0"/>
              <a:t>Filologia</a:t>
            </a:r>
            <a:r>
              <a:rPr lang="es-ES" sz="2400" dirty="0" smtClean="0"/>
              <a:t> i </a:t>
            </a:r>
            <a:r>
              <a:rPr lang="es-ES" sz="2400" dirty="0" err="1" smtClean="0"/>
              <a:t>Comunicació</a:t>
            </a:r>
            <a:r>
              <a:rPr lang="es-ES" sz="2400" dirty="0" smtClean="0"/>
              <a:t> i </a:t>
            </a:r>
            <a:r>
              <a:rPr lang="es-ES" sz="2400" dirty="0" err="1" smtClean="0"/>
              <a:t>adherit</a:t>
            </a:r>
            <a:r>
              <a:rPr lang="es-ES" sz="2400" dirty="0" smtClean="0"/>
              <a:t> a </a:t>
            </a:r>
            <a:r>
              <a:rPr lang="es-ES" sz="2400" dirty="0" err="1" smtClean="0"/>
              <a:t>l’IRCVM</a:t>
            </a:r>
            <a:endParaRPr lang="es-ES" sz="2400" dirty="0" smtClean="0"/>
          </a:p>
          <a:p>
            <a:r>
              <a:rPr lang="es-ES" sz="2400" dirty="0" err="1" smtClean="0"/>
              <a:t>Integrat</a:t>
            </a:r>
            <a:r>
              <a:rPr lang="es-ES" sz="2400" dirty="0" smtClean="0"/>
              <a:t> per personal de plantilla del </a:t>
            </a:r>
            <a:r>
              <a:rPr lang="es-ES" sz="2400" dirty="0" err="1" smtClean="0"/>
              <a:t>Departament</a:t>
            </a:r>
            <a:r>
              <a:rPr lang="es-ES" sz="2400" dirty="0" smtClean="0"/>
              <a:t> de </a:t>
            </a:r>
            <a:r>
              <a:rPr lang="es-ES" sz="2400" dirty="0" err="1" smtClean="0"/>
              <a:t>Filologia</a:t>
            </a:r>
            <a:r>
              <a:rPr lang="es-ES" sz="2400" dirty="0" smtClean="0"/>
              <a:t> Catalana i Lingüística General</a:t>
            </a:r>
          </a:p>
          <a:p>
            <a:r>
              <a:rPr lang="es-ES" sz="2400" dirty="0" smtClean="0"/>
              <a:t>Tres </a:t>
            </a:r>
            <a:r>
              <a:rPr lang="es-ES" sz="2400" dirty="0" err="1" smtClean="0"/>
              <a:t>línies</a:t>
            </a:r>
            <a:r>
              <a:rPr lang="es-ES" sz="2400" dirty="0" smtClean="0"/>
              <a:t> de recerca: </a:t>
            </a:r>
          </a:p>
          <a:p>
            <a:pPr lvl="1"/>
            <a:r>
              <a:rPr lang="es-ES" sz="2000" dirty="0" err="1" smtClean="0"/>
              <a:t>Ramon</a:t>
            </a:r>
            <a:r>
              <a:rPr lang="es-ES" sz="2000" dirty="0" smtClean="0"/>
              <a:t> Llull i el </a:t>
            </a:r>
            <a:r>
              <a:rPr lang="es-ES" sz="2000" dirty="0" err="1" smtClean="0"/>
              <a:t>lul·lisme</a:t>
            </a:r>
            <a:r>
              <a:rPr lang="es-ES" sz="2000" dirty="0" smtClean="0"/>
              <a:t>, </a:t>
            </a:r>
          </a:p>
          <a:p>
            <a:pPr lvl="1"/>
            <a:r>
              <a:rPr lang="es-ES" sz="2000" dirty="0" smtClean="0"/>
              <a:t>la Cultura Científico-</a:t>
            </a:r>
            <a:r>
              <a:rPr lang="es-ES" sz="2000" dirty="0" err="1" smtClean="0"/>
              <a:t>tècnica</a:t>
            </a:r>
            <a:r>
              <a:rPr lang="es-ES" sz="2000" dirty="0" smtClean="0"/>
              <a:t> </a:t>
            </a:r>
            <a:r>
              <a:rPr lang="es-ES" sz="2000" dirty="0" err="1" smtClean="0"/>
              <a:t>dels</a:t>
            </a:r>
            <a:r>
              <a:rPr lang="es-ES" sz="2000" dirty="0" smtClean="0"/>
              <a:t> </a:t>
            </a:r>
            <a:r>
              <a:rPr lang="es-ES" sz="2000" dirty="0" err="1" smtClean="0"/>
              <a:t>segles</a:t>
            </a:r>
            <a:r>
              <a:rPr lang="es-ES" sz="2000" dirty="0" smtClean="0"/>
              <a:t> XIV i XV a la Corona </a:t>
            </a:r>
            <a:r>
              <a:rPr lang="es-ES" sz="2000" dirty="0" err="1" smtClean="0"/>
              <a:t>d’Aragó</a:t>
            </a:r>
            <a:r>
              <a:rPr lang="es-ES" sz="2000" dirty="0" smtClean="0"/>
              <a:t> </a:t>
            </a:r>
          </a:p>
          <a:p>
            <a:pPr lvl="1"/>
            <a:r>
              <a:rPr lang="es-ES" sz="2000" dirty="0" smtClean="0"/>
              <a:t>i la </a:t>
            </a:r>
            <a:r>
              <a:rPr lang="ca-ES" sz="2000" dirty="0" smtClean="0"/>
              <a:t>Documentació </a:t>
            </a:r>
            <a:r>
              <a:rPr lang="ca-ES" sz="2000" dirty="0"/>
              <a:t>de la joglaria i la música a la Corona d’Aragó dels segles XIV i XV amb el rerefons de la poesia de tradició </a:t>
            </a:r>
            <a:r>
              <a:rPr lang="ca-ES" sz="2000" dirty="0" smtClean="0"/>
              <a:t>trobadoresca</a:t>
            </a:r>
          </a:p>
          <a:p>
            <a:r>
              <a:rPr lang="ca-ES" sz="2400" dirty="0" smtClean="0"/>
              <a:t>Finançaments: intern de la UB, convenis, projectes del Ministeri espanyol, de la Generalitat i de </a:t>
            </a:r>
            <a:r>
              <a:rPr lang="ca-ES" sz="2400" dirty="0" err="1" smtClean="0"/>
              <a:t>l’European</a:t>
            </a:r>
            <a:r>
              <a:rPr lang="ca-ES" sz="2400" dirty="0" smtClean="0"/>
              <a:t> </a:t>
            </a:r>
            <a:r>
              <a:rPr lang="ca-ES" sz="2400" dirty="0" err="1" smtClean="0"/>
              <a:t>Research</a:t>
            </a:r>
            <a:r>
              <a:rPr lang="ca-ES" sz="2400" dirty="0" smtClean="0"/>
              <a:t> </a:t>
            </a:r>
            <a:r>
              <a:rPr lang="ca-ES" sz="2400" dirty="0" err="1" smtClean="0"/>
              <a:t>Council</a:t>
            </a:r>
            <a:endParaRPr lang="es-ES" sz="2400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01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NGGL, cerca</a:t>
            </a:r>
            <a:endParaRPr lang="es-E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229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NGGL, cerca </a:t>
            </a:r>
            <a:endParaRPr lang="es-E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292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etxa esquerra 8"/>
          <p:cNvSpPr/>
          <p:nvPr/>
        </p:nvSpPr>
        <p:spPr>
          <a:xfrm>
            <a:off x="3923928" y="32849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txa esquerra 9"/>
          <p:cNvSpPr/>
          <p:nvPr/>
        </p:nvSpPr>
        <p:spPr>
          <a:xfrm>
            <a:off x="5148064" y="45091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NGGL, cerca</a:t>
            </a:r>
            <a:endParaRPr lang="es-E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37361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etxa cap avall 3"/>
          <p:cNvSpPr/>
          <p:nvPr/>
        </p:nvSpPr>
        <p:spPr>
          <a:xfrm>
            <a:off x="5220072" y="27089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NGGL, cerca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969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NGGL, cerca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296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etxa esquerra 3"/>
          <p:cNvSpPr/>
          <p:nvPr/>
        </p:nvSpPr>
        <p:spPr>
          <a:xfrm>
            <a:off x="6444208" y="393305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NGGL, cerca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29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etxa dreta 4"/>
          <p:cNvSpPr/>
          <p:nvPr/>
        </p:nvSpPr>
        <p:spPr>
          <a:xfrm>
            <a:off x="1979712" y="4005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NGGL. cerca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296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etxa dreta 4"/>
          <p:cNvSpPr/>
          <p:nvPr/>
        </p:nvSpPr>
        <p:spPr>
          <a:xfrm>
            <a:off x="1979712" y="40770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</a:t>
            </a:r>
            <a:r>
              <a:rPr lang="ca-ES" dirty="0" err="1" smtClean="0"/>
              <a:t>DTCA</a:t>
            </a:r>
            <a:endParaRPr lang="es-E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4331"/>
            <a:ext cx="822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DTCA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25 obres lematitzades</a:t>
            </a:r>
          </a:p>
          <a:p>
            <a:r>
              <a:rPr lang="ca-ES" dirty="0" smtClean="0"/>
              <a:t>18.149 lemes</a:t>
            </a:r>
          </a:p>
          <a:p>
            <a:r>
              <a:rPr lang="ca-ES" dirty="0" smtClean="0"/>
              <a:t>66.895 formes </a:t>
            </a:r>
          </a:p>
          <a:p>
            <a:r>
              <a:rPr lang="ca-ES" dirty="0" smtClean="0"/>
              <a:t>2.070.393 concordances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Obres del </a:t>
            </a:r>
            <a:r>
              <a:rPr lang="ca-ES" dirty="0" err="1" smtClean="0"/>
              <a:t>DTCA</a:t>
            </a:r>
            <a:endParaRPr lang="es-E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6544" t="-6309" r="4461" b="5257"/>
          <a:stretch/>
        </p:blipFill>
        <p:spPr bwMode="auto">
          <a:xfrm>
            <a:off x="0" y="-1395536"/>
            <a:ext cx="9130608" cy="825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o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>
                <a:hlinkClick r:id="rId2"/>
              </a:rPr>
              <a:t>http://stel.ub.edu/centrellull/ca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908720"/>
            <a:ext cx="10794060" cy="584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etxa esquerra 9"/>
          <p:cNvSpPr/>
          <p:nvPr/>
        </p:nvSpPr>
        <p:spPr>
          <a:xfrm>
            <a:off x="2771800" y="29249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1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La </a:t>
            </a:r>
            <a:r>
              <a:rPr lang="ca-ES" dirty="0" err="1" smtClean="0"/>
              <a:t>NEORL</a:t>
            </a:r>
            <a:endParaRPr lang="es-E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67" y="-99392"/>
            <a:ext cx="9144000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Obres inèdites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a-ES" i="1" dirty="0" smtClean="0"/>
              <a:t>Llibre de virtuts e de pecats</a:t>
            </a:r>
            <a:r>
              <a:rPr lang="ca-ES" dirty="0" smtClean="0"/>
              <a:t> (</a:t>
            </a:r>
            <a:r>
              <a:rPr lang="ca-ES" dirty="0" err="1" smtClean="0"/>
              <a:t>NEORL</a:t>
            </a:r>
            <a:r>
              <a:rPr lang="ca-ES" dirty="0" smtClean="0"/>
              <a:t> I)</a:t>
            </a:r>
          </a:p>
          <a:p>
            <a:r>
              <a:rPr lang="ca-ES" i="1" dirty="0" smtClean="0"/>
              <a:t>Llibre dels articles de la fe</a:t>
            </a:r>
            <a:r>
              <a:rPr lang="ca-ES" dirty="0" smtClean="0"/>
              <a:t> i el </a:t>
            </a:r>
            <a:r>
              <a:rPr lang="ca-ES" i="1" dirty="0" smtClean="0"/>
              <a:t>Llibre què deu hom creure de Déu</a:t>
            </a:r>
            <a:r>
              <a:rPr lang="ca-ES" dirty="0" smtClean="0"/>
              <a:t> (</a:t>
            </a:r>
            <a:r>
              <a:rPr lang="ca-ES" dirty="0" err="1" smtClean="0"/>
              <a:t>NEORL</a:t>
            </a:r>
            <a:r>
              <a:rPr lang="ca-ES" dirty="0" smtClean="0"/>
              <a:t> III)</a:t>
            </a:r>
          </a:p>
          <a:p>
            <a:r>
              <a:rPr lang="ca-ES" i="1" dirty="0" smtClean="0"/>
              <a:t>Lògica nova</a:t>
            </a:r>
            <a:r>
              <a:rPr lang="ca-ES" dirty="0" smtClean="0"/>
              <a:t> (</a:t>
            </a:r>
            <a:r>
              <a:rPr lang="ca-ES" dirty="0" err="1" smtClean="0"/>
              <a:t>NEORL</a:t>
            </a:r>
            <a:r>
              <a:rPr lang="ca-ES" dirty="0" smtClean="0"/>
              <a:t> IV)</a:t>
            </a:r>
          </a:p>
          <a:p>
            <a:r>
              <a:rPr lang="ca-ES" i="1" dirty="0" smtClean="0"/>
              <a:t>Començaments de filosofia</a:t>
            </a:r>
            <a:r>
              <a:rPr lang="ca-ES" dirty="0" smtClean="0"/>
              <a:t> (</a:t>
            </a:r>
            <a:r>
              <a:rPr lang="ca-ES" dirty="0" err="1" smtClean="0"/>
              <a:t>NEORL</a:t>
            </a:r>
            <a:r>
              <a:rPr lang="ca-ES" dirty="0" smtClean="0"/>
              <a:t> VI)</a:t>
            </a:r>
          </a:p>
          <a:p>
            <a:endParaRPr lang="ca-ES" dirty="0" smtClean="0"/>
          </a:p>
          <a:p>
            <a:r>
              <a:rPr lang="ca-ES" i="1" dirty="0" smtClean="0"/>
              <a:t>De quadratura e </a:t>
            </a:r>
            <a:r>
              <a:rPr lang="ca-ES" i="1" dirty="0" err="1" smtClean="0"/>
              <a:t>triangulatura</a:t>
            </a:r>
            <a:r>
              <a:rPr lang="ca-ES" i="1" dirty="0" smtClean="0"/>
              <a:t> de cercle</a:t>
            </a:r>
            <a:endParaRPr lang="ca-ES" dirty="0" smtClean="0"/>
          </a:p>
          <a:p>
            <a:r>
              <a:rPr lang="ca-ES" i="1" dirty="0" smtClean="0"/>
              <a:t>Art de </a:t>
            </a:r>
            <a:r>
              <a:rPr lang="ca-ES" i="1" dirty="0" err="1" smtClean="0"/>
              <a:t>solre</a:t>
            </a:r>
            <a:r>
              <a:rPr lang="ca-ES" i="1" dirty="0" smtClean="0"/>
              <a:t> e fer qüestions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s-ES" sz="4000" dirty="0" err="1" smtClean="0"/>
              <a:t>Darreres</a:t>
            </a:r>
            <a:r>
              <a:rPr lang="es-ES" sz="4000" dirty="0" smtClean="0"/>
              <a:t> NEORL </a:t>
            </a:r>
            <a:r>
              <a:rPr lang="es-ES" sz="4000" dirty="0" err="1" smtClean="0"/>
              <a:t>derivades</a:t>
            </a:r>
            <a:r>
              <a:rPr lang="es-ES" sz="4000" dirty="0" smtClean="0"/>
              <a:t> de tesis del CDRL</a:t>
            </a:r>
            <a:endParaRPr lang="es-ES" sz="40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Francesc </a:t>
            </a:r>
            <a:r>
              <a:rPr lang="es-ES" dirty="0" err="1" smtClean="0"/>
              <a:t>Tous</a:t>
            </a:r>
            <a:r>
              <a:rPr lang="es-ES" dirty="0" smtClean="0"/>
              <a:t>, ed. </a:t>
            </a:r>
            <a:endParaRPr lang="es-ES" dirty="0"/>
          </a:p>
        </p:txBody>
      </p:sp>
      <p:pic>
        <p:nvPicPr>
          <p:cNvPr id="7" name="Contenidor de contingut 6" descr="Proverb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38428" y="2174875"/>
            <a:ext cx="2677732" cy="3990430"/>
          </a:xfrm>
        </p:spPr>
      </p:pic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Anna </a:t>
            </a:r>
            <a:r>
              <a:rPr lang="es-ES" dirty="0" err="1" smtClean="0"/>
              <a:t>Fernàndez</a:t>
            </a:r>
            <a:r>
              <a:rPr lang="es-ES" dirty="0" smtClean="0"/>
              <a:t> </a:t>
            </a:r>
            <a:r>
              <a:rPr lang="es-ES" dirty="0" err="1" smtClean="0"/>
              <a:t>Clot</a:t>
            </a:r>
            <a:r>
              <a:rPr lang="es-ES" dirty="0" smtClean="0"/>
              <a:t>, ed.</a:t>
            </a:r>
            <a:endParaRPr lang="es-ES" dirty="0"/>
          </a:p>
        </p:txBody>
      </p:sp>
      <p:pic>
        <p:nvPicPr>
          <p:cNvPr id="8" name="Contenidor de contingut 7" descr="Medicin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05276" y="2174874"/>
            <a:ext cx="2721272" cy="3990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i="1" dirty="0" smtClean="0"/>
              <a:t>Art demostrativa</a:t>
            </a:r>
            <a:r>
              <a:rPr lang="ca-ES" dirty="0" smtClean="0"/>
              <a:t> + </a:t>
            </a:r>
            <a:r>
              <a:rPr lang="ca-ES" i="1" dirty="0" smtClean="0"/>
              <a:t>Regles, copiades per Guillem Pagès</a:t>
            </a:r>
            <a:endParaRPr lang="es-ES" i="1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dirty="0"/>
          </a:p>
        </p:txBody>
      </p:sp>
      <p:pic>
        <p:nvPicPr>
          <p:cNvPr id="8" name="Contenidor de contingut 7" descr="MB220h-f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213000" cy="4284000"/>
          </a:xfrm>
        </p:spPr>
      </p:pic>
      <p:sp>
        <p:nvSpPr>
          <p:cNvPr id="6" name="Contenidor de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s-ES" sz="1000" dirty="0"/>
          </a:p>
        </p:txBody>
      </p:sp>
      <p:pic>
        <p:nvPicPr>
          <p:cNvPr id="9" name="Contenidor de contingut 8" descr="MB220h-f5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484784"/>
            <a:ext cx="4964427" cy="370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411760" y="1124744"/>
            <a:ext cx="3384376" cy="1728192"/>
          </a:xfrm>
        </p:spPr>
        <p:txBody>
          <a:bodyPr>
            <a:normAutofit/>
          </a:bodyPr>
          <a:lstStyle/>
          <a:p>
            <a:endParaRPr lang="es-ES" sz="1000" i="1" dirty="0"/>
          </a:p>
        </p:txBody>
      </p:sp>
      <p:pic>
        <p:nvPicPr>
          <p:cNvPr id="4" name="Contenidor de contingut 3" descr="lcontem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5974508">
            <a:off x="1634314" y="1012799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i="1" dirty="0" smtClean="0">
                <a:latin typeface="Verdana" pitchFamily="34" charset="0"/>
              </a:rPr>
              <a:t>Llibre de contemplació. </a:t>
            </a:r>
            <a:r>
              <a:rPr lang="ca-ES" sz="2400" dirty="0" smtClean="0">
                <a:latin typeface="Verdana" pitchFamily="34" charset="0"/>
              </a:rPr>
              <a:t>Manuscrit de la Sapiència (Palma)</a:t>
            </a:r>
            <a:endParaRPr lang="es-ES" sz="2400" dirty="0">
              <a:latin typeface="Verdana" pitchFamily="34" charset="0"/>
            </a:endParaRPr>
          </a:p>
        </p:txBody>
      </p:sp>
      <p:pic>
        <p:nvPicPr>
          <p:cNvPr id="35844" name="Picture 4" descr="F143-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Llull DB - Documents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4331"/>
            <a:ext cx="822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Fitxa Document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a-ES" dirty="0" smtClean="0"/>
              <a:t>Núm. Identificador.</a:t>
            </a:r>
            <a:endParaRPr lang="es-ES" dirty="0" smtClean="0"/>
          </a:p>
          <a:p>
            <a:pPr lvl="0"/>
            <a:r>
              <a:rPr lang="ca-ES" dirty="0" smtClean="0"/>
              <a:t>Dades generals sobre la fitxa: autoria / font (bibliografia o document original). </a:t>
            </a:r>
            <a:endParaRPr lang="es-ES" dirty="0" smtClean="0"/>
          </a:p>
          <a:p>
            <a:pPr lvl="0"/>
            <a:r>
              <a:rPr lang="ca-ES" dirty="0" smtClean="0"/>
              <a:t>Tipologia documental / matèries.</a:t>
            </a:r>
            <a:endParaRPr lang="es-ES" dirty="0" smtClean="0"/>
          </a:p>
          <a:p>
            <a:pPr lvl="0"/>
            <a:r>
              <a:rPr lang="ca-ES" dirty="0" smtClean="0"/>
              <a:t>Ciutat / institució / signatura / data de redacció i còpia del document.</a:t>
            </a:r>
            <a:endParaRPr lang="es-ES" dirty="0" smtClean="0"/>
          </a:p>
          <a:p>
            <a:pPr lvl="0"/>
            <a:r>
              <a:rPr lang="ca-ES" dirty="0" smtClean="0"/>
              <a:t>Llengua.</a:t>
            </a:r>
            <a:endParaRPr lang="es-ES" dirty="0" smtClean="0"/>
          </a:p>
          <a:p>
            <a:pPr lvl="0"/>
            <a:r>
              <a:rPr lang="ca-ES" dirty="0" smtClean="0"/>
              <a:t>Contingut: títol uniforme o regest breu; regest; edició / traducció (en principi a partir de la bibliografia, però contrastada amb l’original si escau); observacions.</a:t>
            </a:r>
            <a:endParaRPr lang="es-ES" dirty="0" smtClean="0"/>
          </a:p>
          <a:p>
            <a:pPr lvl="0"/>
            <a:r>
              <a:rPr lang="ca-ES" dirty="0" smtClean="0"/>
              <a:t>Bibliografia: edicions; reproduccions (enllaços a versions digitals); bibliografia secundària.</a:t>
            </a:r>
            <a:endParaRPr lang="es-E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Exemple de fitxa</a:t>
            </a:r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4331"/>
            <a:ext cx="822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Presència a les xarxes</a:t>
            </a:r>
            <a:endParaRPr lang="es-E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4331"/>
            <a:ext cx="822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s-ES" dirty="0" smtClean="0"/>
              <a:t>El </a:t>
            </a:r>
            <a:r>
              <a:rPr lang="es-ES" dirty="0" err="1" smtClean="0"/>
              <a:t>Llegat</a:t>
            </a:r>
            <a:r>
              <a:rPr lang="es-ES" dirty="0" smtClean="0"/>
              <a:t> Bonner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ca-ES" sz="2400" dirty="0"/>
              <a:t>El 8 de març del </a:t>
            </a:r>
            <a:r>
              <a:rPr lang="ca-ES" sz="2400" dirty="0" smtClean="0"/>
              <a:t>2001</a:t>
            </a:r>
            <a:r>
              <a:rPr lang="ca-ES" sz="2400" dirty="0"/>
              <a:t> Anthony Bonner va oficialitzar la donació dels seus arxius sobre Ramon Llull i el lul·lisme a la Universitat de Barcelona. </a:t>
            </a:r>
            <a:endParaRPr lang="ca-ES" sz="2400" dirty="0" smtClean="0"/>
          </a:p>
          <a:p>
            <a:pPr marL="0" indent="0" fontAlgn="base">
              <a:buNone/>
            </a:pPr>
            <a:r>
              <a:rPr lang="ca-ES" sz="2400" dirty="0" smtClean="0"/>
              <a:t>El 1995 la UB l’havia </a:t>
            </a:r>
            <a:r>
              <a:rPr lang="ca-ES" sz="2400" dirty="0"/>
              <a:t>investit doctor honoris causa.</a:t>
            </a:r>
          </a:p>
          <a:p>
            <a:pPr marL="0" indent="0" fontAlgn="base">
              <a:buNone/>
            </a:pPr>
            <a:r>
              <a:rPr lang="ca-ES" sz="2400" dirty="0"/>
              <a:t>El material </a:t>
            </a:r>
            <a:r>
              <a:rPr lang="ca-ES" sz="2400" dirty="0" smtClean="0"/>
              <a:t>del Llegat Bonner sobre Ramon </a:t>
            </a:r>
            <a:r>
              <a:rPr lang="ca-ES" sz="2400" dirty="0"/>
              <a:t>Llull i el lul·lisme </a:t>
            </a:r>
            <a:r>
              <a:rPr lang="ca-ES" sz="2400" dirty="0" smtClean="0"/>
              <a:t>aplega materials de treball per </a:t>
            </a:r>
            <a:r>
              <a:rPr lang="ca-ES" sz="2400" dirty="0"/>
              <a:t>controlar tota la informació relativa a obres, manuscrits, bibliografia, temes, catàlegs i </a:t>
            </a:r>
            <a:r>
              <a:rPr lang="ca-ES" sz="2400" dirty="0" err="1"/>
              <a:t>autoreferències</a:t>
            </a:r>
            <a:r>
              <a:rPr lang="ca-ES" sz="2400" dirty="0"/>
              <a:t> lul·lians.</a:t>
            </a:r>
          </a:p>
          <a:p>
            <a:pPr marL="0" indent="0" fontAlgn="base">
              <a:buNone/>
            </a:pPr>
            <a:r>
              <a:rPr lang="ca-ES" sz="2400" dirty="0" smtClean="0"/>
              <a:t>És una </a:t>
            </a:r>
            <a:r>
              <a:rPr lang="ca-ES" sz="2400" dirty="0"/>
              <a:t>eina de treball i està compost d'un arxiu, d'una col·lecció bibliogràfica i d'un fons de microfilms</a:t>
            </a:r>
            <a:r>
              <a:rPr lang="ca-ES" sz="2400" dirty="0" smtClean="0"/>
              <a:t>.</a:t>
            </a:r>
          </a:p>
          <a:p>
            <a:pPr marL="0" indent="0" fontAlgn="base">
              <a:buNone/>
            </a:pPr>
            <a:r>
              <a:rPr lang="ca-ES" sz="2400" dirty="0" smtClean="0"/>
              <a:t>Des de febrer de 2002, els fons del Llegat Bonner són consultables en xarxa mitjançant la Llull DB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7332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r>
              <a:rPr lang="es-ES" dirty="0" err="1" smtClean="0"/>
              <a:t>http</a:t>
            </a:r>
            <a:r>
              <a:rPr lang="es-ES" dirty="0" err="1"/>
              <a:t>://</a:t>
            </a:r>
            <a:r>
              <a:rPr lang="es-ES" dirty="0" err="1" smtClean="0"/>
              <a:t>www.ub.edu/llulldb</a:t>
            </a:r>
            <a:endParaRPr lang="es-E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7844"/>
            <a:ext cx="822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61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r>
              <a:rPr lang="es-ES" dirty="0" smtClean="0"/>
              <a:t>La </a:t>
            </a:r>
            <a:r>
              <a:rPr lang="es-ES" dirty="0" err="1" smtClean="0"/>
              <a:t>Llull</a:t>
            </a:r>
            <a:r>
              <a:rPr lang="es-ES" dirty="0" smtClean="0"/>
              <a:t> DB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Ideada</a:t>
            </a:r>
            <a:r>
              <a:rPr lang="en-US" sz="2400" dirty="0" smtClean="0"/>
              <a:t> per Anthony Bonner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realitzada</a:t>
            </a:r>
            <a:r>
              <a:rPr lang="en-US" sz="2400" dirty="0" smtClean="0"/>
              <a:t> a la </a:t>
            </a:r>
            <a:r>
              <a:rPr lang="en-US" sz="2400" dirty="0" err="1" smtClean="0"/>
              <a:t>xarxa</a:t>
            </a:r>
            <a:r>
              <a:rPr lang="en-US" sz="2400" dirty="0" smtClean="0"/>
              <a:t> per Miquel Hernández</a:t>
            </a:r>
          </a:p>
          <a:p>
            <a:r>
              <a:rPr lang="en-US" sz="2400" dirty="0" err="1" smtClean="0"/>
              <a:t>Llenguatge</a:t>
            </a:r>
            <a:r>
              <a:rPr lang="en-US" sz="2400" dirty="0" smtClean="0"/>
              <a:t> </a:t>
            </a:r>
            <a:r>
              <a:rPr lang="es-ES_tradnl" sz="2400" dirty="0" err="1" smtClean="0"/>
              <a:t>ASP+MSAccess</a:t>
            </a:r>
            <a:r>
              <a:rPr lang="es-ES_tradnl" sz="2400" dirty="0" smtClean="0"/>
              <a:t> en </a:t>
            </a:r>
            <a:r>
              <a:rPr lang="es-ES_tradnl" sz="2400" dirty="0" err="1" smtClean="0"/>
              <a:t>procés</a:t>
            </a:r>
            <a:r>
              <a:rPr lang="es-ES_tradnl" sz="2400" dirty="0" smtClean="0"/>
              <a:t> de </a:t>
            </a:r>
            <a:r>
              <a:rPr lang="es-ES_tradnl" sz="2400" dirty="0" err="1" smtClean="0"/>
              <a:t>traducció</a:t>
            </a:r>
            <a:r>
              <a:rPr lang="es-ES_tradnl" sz="2400" dirty="0" smtClean="0"/>
              <a:t> a </a:t>
            </a:r>
            <a:r>
              <a:rPr lang="es-ES_tradnl" sz="2400" dirty="0" err="1" smtClean="0"/>
              <a:t>llenguatge</a:t>
            </a:r>
            <a:r>
              <a:rPr lang="es-ES_tradnl" sz="2400" dirty="0"/>
              <a:t> </a:t>
            </a:r>
            <a:r>
              <a:rPr lang="es-ES_tradnl" sz="2400" dirty="0" err="1" smtClean="0"/>
              <a:t>PHP+MySQL</a:t>
            </a:r>
            <a:endParaRPr lang="es-ES_tradnl" sz="2400" dirty="0" smtClean="0"/>
          </a:p>
          <a:p>
            <a:r>
              <a:rPr lang="es-ES_tradnl" sz="2400" dirty="0" smtClean="0"/>
              <a:t>Cinc (</a:t>
            </a:r>
            <a:r>
              <a:rPr lang="es-ES_tradnl" sz="2400" dirty="0" err="1" smtClean="0"/>
              <a:t>aviat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sis</a:t>
            </a:r>
            <a:r>
              <a:rPr lang="es-ES_tradnl" sz="2400" dirty="0" smtClean="0"/>
              <a:t>) bases de </a:t>
            </a:r>
            <a:r>
              <a:rPr lang="es-ES_tradnl" sz="2400" dirty="0" err="1" smtClean="0"/>
              <a:t>dades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interconnectades</a:t>
            </a:r>
            <a:r>
              <a:rPr lang="es-ES_tradnl" sz="2400" dirty="0" smtClean="0"/>
              <a:t>: obres, </a:t>
            </a:r>
            <a:r>
              <a:rPr lang="es-ES_tradnl" sz="2400" dirty="0" err="1" smtClean="0"/>
              <a:t>manuscrits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catàlegs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bibliografia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lul·listes</a:t>
            </a:r>
            <a:endParaRPr lang="es-ES_tradnl" sz="2400" dirty="0" smtClean="0"/>
          </a:p>
          <a:p>
            <a:r>
              <a:rPr lang="en-US" sz="2400" dirty="0" smtClean="0"/>
              <a:t>Anthony </a:t>
            </a:r>
            <a:r>
              <a:rPr lang="en-US" sz="2400" dirty="0"/>
              <a:t>Bonner, Albert </a:t>
            </a:r>
            <a:r>
              <a:rPr lang="en-US" sz="2400" dirty="0" err="1"/>
              <a:t>Soler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Lola </a:t>
            </a:r>
            <a:r>
              <a:rPr lang="en-US" sz="2400" dirty="0" err="1"/>
              <a:t>Badia</a:t>
            </a:r>
            <a:r>
              <a:rPr lang="en-US" sz="2400" dirty="0"/>
              <a:t>, “A brief History of the </a:t>
            </a:r>
            <a:r>
              <a:rPr lang="en-US" sz="2400" i="1" dirty="0"/>
              <a:t>Llull DB</a:t>
            </a:r>
            <a:r>
              <a:rPr lang="en-US" sz="2400" dirty="0"/>
              <a:t> and Its Derivatives” </a:t>
            </a:r>
            <a:r>
              <a:rPr lang="en-US" sz="2400" i="1" dirty="0"/>
              <a:t>Digital Philology. A Journal of Medieval Cultures</a:t>
            </a:r>
            <a:r>
              <a:rPr lang="en-US" sz="2400" dirty="0"/>
              <a:t> 3/1 (2014), pp. 59-74</a:t>
            </a:r>
            <a:r>
              <a:rPr lang="en-US" sz="2400" dirty="0" smtClean="0"/>
              <a:t>.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361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52128"/>
          </a:xfrm>
        </p:spPr>
        <p:txBody>
          <a:bodyPr/>
          <a:lstStyle/>
          <a:p>
            <a:r>
              <a:rPr lang="es-ES" dirty="0" smtClean="0"/>
              <a:t>La Llull DB: </a:t>
            </a:r>
            <a:r>
              <a:rPr lang="es-ES" dirty="0" err="1" smtClean="0"/>
              <a:t>l’expansió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Lola </a:t>
            </a:r>
            <a:r>
              <a:rPr lang="en-US" dirty="0" err="1" smtClean="0"/>
              <a:t>Badia</a:t>
            </a:r>
            <a:r>
              <a:rPr lang="en-US" dirty="0" smtClean="0"/>
              <a:t>, Joan </a:t>
            </a:r>
            <a:r>
              <a:rPr lang="en-US" dirty="0" err="1" smtClean="0"/>
              <a:t>Santanach</a:t>
            </a:r>
            <a:r>
              <a:rPr lang="en-US" dirty="0" smtClean="0"/>
              <a:t>, Albert </a:t>
            </a:r>
            <a:r>
              <a:rPr lang="en-US" dirty="0" err="1" smtClean="0"/>
              <a:t>Soler</a:t>
            </a:r>
            <a:r>
              <a:rPr lang="en-US" dirty="0" smtClean="0"/>
              <a:t>, </a:t>
            </a:r>
            <a:r>
              <a:rPr lang="en-US" i="1" dirty="0" smtClean="0"/>
              <a:t>Ramon Llull as a </a:t>
            </a:r>
            <a:r>
              <a:rPr lang="en-US" i="1" dirty="0" err="1" smtClean="0"/>
              <a:t>Venacular</a:t>
            </a:r>
            <a:r>
              <a:rPr lang="en-US" i="1" dirty="0" smtClean="0"/>
              <a:t> Writer. Communicating a New Kind of Knowledge</a:t>
            </a:r>
            <a:r>
              <a:rPr lang="en-US" dirty="0" smtClean="0"/>
              <a:t>, </a:t>
            </a:r>
            <a:r>
              <a:rPr lang="en-US" dirty="0" err="1" smtClean="0"/>
              <a:t>trad</a:t>
            </a:r>
            <a:r>
              <a:rPr lang="en-US" dirty="0" smtClean="0"/>
              <a:t>. </a:t>
            </a:r>
            <a:r>
              <a:rPr lang="en-US" smtClean="0"/>
              <a:t>Robert </a:t>
            </a:r>
            <a:r>
              <a:rPr lang="en-US" smtClean="0"/>
              <a:t>Hughes</a:t>
            </a:r>
            <a:r>
              <a:rPr lang="en-US" dirty="0" smtClean="0"/>
              <a:t>, </a:t>
            </a:r>
            <a:r>
              <a:rPr lang="en-US" dirty="0" err="1" smtClean="0"/>
              <a:t>Londres</a:t>
            </a:r>
            <a:r>
              <a:rPr lang="en-US" dirty="0" smtClean="0"/>
              <a:t>, </a:t>
            </a:r>
            <a:r>
              <a:rPr lang="en-US" dirty="0" err="1" smtClean="0"/>
              <a:t>Tamesis</a:t>
            </a:r>
            <a:r>
              <a:rPr lang="en-US" dirty="0" smtClean="0"/>
              <a:t>, 2016.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Projecció</a:t>
            </a:r>
            <a:r>
              <a:rPr lang="en-US" dirty="0" smtClean="0"/>
              <a:t>/</a:t>
            </a:r>
            <a:r>
              <a:rPr lang="en-US" dirty="0" err="1" smtClean="0"/>
              <a:t>exportació</a:t>
            </a:r>
            <a:r>
              <a:rPr lang="en-US" dirty="0" smtClean="0"/>
              <a:t> </a:t>
            </a:r>
            <a:r>
              <a:rPr lang="en-US" dirty="0"/>
              <a:t>del </a:t>
            </a:r>
            <a:r>
              <a:rPr lang="en-US" dirty="0" smtClean="0"/>
              <a:t>model.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Narpan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r>
              <a:rPr lang="ca-ES" dirty="0" smtClean="0"/>
              <a:t>Base de dades compartida: </a:t>
            </a:r>
            <a:r>
              <a:rPr lang="ca-ES" dirty="0" smtClean="0">
                <a:hlinkClick r:id="rId2"/>
              </a:rPr>
              <a:t>https</a:t>
            </a:r>
            <a:r>
              <a:rPr lang="ca-ES" dirty="0">
                <a:hlinkClick r:id="rId2"/>
              </a:rPr>
              <a:t>://db.narpan.net</a:t>
            </a:r>
            <a:r>
              <a:rPr lang="ca-ES" dirty="0" smtClean="0">
                <a:hlinkClick r:id="rId2"/>
              </a:rPr>
              <a:t>/</a:t>
            </a:r>
            <a:endParaRPr lang="es-ES" dirty="0" smtClean="0"/>
          </a:p>
          <a:p>
            <a:r>
              <a:rPr lang="ca-ES" dirty="0" smtClean="0"/>
              <a:t>Portal compartit: </a:t>
            </a:r>
            <a:r>
              <a:rPr lang="ca-ES" dirty="0" smtClean="0">
                <a:hlinkClick r:id="rId3"/>
              </a:rPr>
              <a:t>https</a:t>
            </a:r>
            <a:r>
              <a:rPr lang="ca-ES" dirty="0">
                <a:hlinkClick r:id="rId3"/>
              </a:rPr>
              <a:t>://www.narpan.net</a:t>
            </a:r>
            <a:r>
              <a:rPr lang="ca-ES" dirty="0" smtClean="0">
                <a:hlinkClick r:id="rId3"/>
              </a:rPr>
              <a:t>/</a:t>
            </a:r>
            <a:endParaRPr lang="ca-ES" dirty="0" smtClean="0"/>
          </a:p>
          <a:p>
            <a:pPr marL="0" indent="0">
              <a:buNone/>
            </a:pPr>
            <a:r>
              <a:rPr lang="ca-ES" dirty="0" smtClean="0"/>
              <a:t>Bases de dades independents</a:t>
            </a:r>
          </a:p>
          <a:p>
            <a:r>
              <a:rPr lang="ca-ES" dirty="0">
                <a:hlinkClick r:id="rId4"/>
              </a:rPr>
              <a:t>https://www.sciencia.cat</a:t>
            </a:r>
            <a:r>
              <a:rPr lang="ca-ES" dirty="0" smtClean="0">
                <a:hlinkClick r:id="rId4"/>
              </a:rPr>
              <a:t>/</a:t>
            </a:r>
            <a:endParaRPr lang="ca-ES" dirty="0" smtClean="0"/>
          </a:p>
          <a:p>
            <a:r>
              <a:rPr lang="ca-ES" dirty="0">
                <a:hlinkClick r:id="rId5"/>
              </a:rPr>
              <a:t>https://candb.narpan.net</a:t>
            </a:r>
            <a:r>
              <a:rPr lang="ca-ES" dirty="0" smtClean="0">
                <a:hlinkClick r:id="rId5"/>
              </a:rPr>
              <a:t>/</a:t>
            </a:r>
            <a:endParaRPr lang="ca-ES" dirty="0" smtClean="0"/>
          </a:p>
          <a:p>
            <a:r>
              <a:rPr lang="ca-ES" dirty="0" smtClean="0">
                <a:hlinkClick r:id="rId6"/>
              </a:rPr>
              <a:t>https</a:t>
            </a:r>
            <a:r>
              <a:rPr lang="ca-ES" dirty="0">
                <a:hlinkClick r:id="rId6"/>
              </a:rPr>
              <a:t>://translat.narpan.net</a:t>
            </a:r>
            <a:r>
              <a:rPr lang="ca-ES" dirty="0" smtClean="0">
                <a:hlinkClick r:id="rId6"/>
              </a:rPr>
              <a:t>/</a:t>
            </a:r>
            <a:endParaRPr lang="ca-ES" dirty="0" smtClean="0"/>
          </a:p>
          <a:p>
            <a:r>
              <a:rPr lang="ca-ES" dirty="0">
                <a:hlinkClick r:id="rId7"/>
              </a:rPr>
              <a:t>https://</a:t>
            </a:r>
            <a:r>
              <a:rPr lang="ca-ES" dirty="0" smtClean="0">
                <a:hlinkClick r:id="rId7"/>
              </a:rPr>
              <a:t>grupsderecerca.uab.cat/arnau/node/22</a:t>
            </a:r>
            <a:endParaRPr lang="ca-ES" dirty="0" smtClean="0"/>
          </a:p>
          <a:p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25356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Llull DB, </a:t>
            </a:r>
            <a:r>
              <a:rPr lang="es-ES" dirty="0" err="1" smtClean="0"/>
              <a:t>producte</a:t>
            </a:r>
            <a:r>
              <a:rPr lang="es-ES" dirty="0" smtClean="0"/>
              <a:t> digital de </a:t>
            </a:r>
            <a:r>
              <a:rPr lang="es-ES" dirty="0" err="1" smtClean="0"/>
              <a:t>referència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err="1" smtClean="0"/>
              <a:t>Congrés</a:t>
            </a:r>
            <a:r>
              <a:rPr lang="es-ES" sz="2800" dirty="0" smtClean="0"/>
              <a:t> “Humanidades Digitales”, Universidad de Salamanca, </a:t>
            </a:r>
            <a:r>
              <a:rPr lang="es-ES" sz="2800" dirty="0" err="1" smtClean="0"/>
              <a:t>setembre</a:t>
            </a:r>
            <a:r>
              <a:rPr lang="es-ES" sz="2800" dirty="0" smtClean="0"/>
              <a:t> 2018.</a:t>
            </a:r>
          </a:p>
          <a:p>
            <a:r>
              <a:rPr lang="es-ES" sz="2800" dirty="0" err="1" smtClean="0"/>
              <a:t>Associació</a:t>
            </a:r>
            <a:r>
              <a:rPr lang="es-ES" sz="2800" dirty="0" smtClean="0"/>
              <a:t> </a:t>
            </a:r>
            <a:r>
              <a:rPr lang="es-ES" sz="2800" dirty="0" err="1" smtClean="0"/>
              <a:t>Humanitats</a:t>
            </a:r>
            <a:r>
              <a:rPr lang="es-ES" sz="2800" dirty="0" smtClean="0"/>
              <a:t> </a:t>
            </a:r>
            <a:r>
              <a:rPr lang="es-ES" sz="2800" dirty="0" err="1" smtClean="0"/>
              <a:t>Digitals</a:t>
            </a:r>
            <a:r>
              <a:rPr lang="es-ES" sz="2800" dirty="0" smtClean="0"/>
              <a:t> Catalanes </a:t>
            </a:r>
          </a:p>
          <a:p>
            <a:r>
              <a:rPr lang="es-ES" sz="2800" dirty="0" smtClean="0"/>
              <a:t>II </a:t>
            </a:r>
            <a:r>
              <a:rPr lang="es-ES" sz="2800" dirty="0" err="1" smtClean="0"/>
              <a:t>Congrés</a:t>
            </a:r>
            <a:r>
              <a:rPr lang="es-ES" sz="2800" dirty="0" smtClean="0"/>
              <a:t> Internacional IRCVM “</a:t>
            </a:r>
            <a:r>
              <a:rPr lang="es-ES" sz="2800" dirty="0" err="1" smtClean="0"/>
              <a:t>Digitalitzar</a:t>
            </a:r>
            <a:r>
              <a:rPr lang="es-ES" sz="2800" dirty="0" smtClean="0"/>
              <a:t> </a:t>
            </a:r>
            <a:r>
              <a:rPr lang="es-ES" sz="2800" dirty="0" err="1" smtClean="0"/>
              <a:t>l’Edat</a:t>
            </a:r>
            <a:r>
              <a:rPr lang="es-ES" sz="2800" dirty="0" smtClean="0"/>
              <a:t> </a:t>
            </a:r>
            <a:r>
              <a:rPr lang="es-ES" sz="2800" dirty="0" err="1" smtClean="0"/>
              <a:t>Mitjana</a:t>
            </a:r>
            <a:r>
              <a:rPr lang="es-ES" sz="2800" dirty="0" smtClean="0"/>
              <a:t>”</a:t>
            </a:r>
          </a:p>
          <a:p>
            <a:r>
              <a:rPr lang="es-ES" sz="2800" dirty="0" smtClean="0"/>
              <a:t> Cicle de </a:t>
            </a:r>
            <a:r>
              <a:rPr lang="es-ES" sz="2800" dirty="0" err="1" smtClean="0"/>
              <a:t>presentacions</a:t>
            </a:r>
            <a:r>
              <a:rPr lang="es-ES" sz="2800" dirty="0" smtClean="0"/>
              <a:t> en </a:t>
            </a:r>
            <a:r>
              <a:rPr lang="es-ES" sz="2800" dirty="0" err="1" smtClean="0"/>
              <a:t>línia</a:t>
            </a:r>
            <a:r>
              <a:rPr lang="es-ES" sz="2800" dirty="0" smtClean="0"/>
              <a:t> de recursos de la Biblioteca Digital de Catalunya. </a:t>
            </a:r>
          </a:p>
          <a:p>
            <a:r>
              <a:rPr lang="es-ES" sz="2800" dirty="0" smtClean="0"/>
              <a:t>DTCA i NGGL al portal de recursos </a:t>
            </a:r>
            <a:r>
              <a:rPr lang="es-ES" sz="2800" dirty="0" err="1" smtClean="0"/>
              <a:t>lexicogràfics</a:t>
            </a:r>
            <a:r>
              <a:rPr lang="es-ES" sz="2800" dirty="0" smtClean="0"/>
              <a:t> de </a:t>
            </a:r>
            <a:r>
              <a:rPr lang="es-ES" sz="2800" dirty="0" err="1" smtClean="0"/>
              <a:t>l’IEC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9322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Llull DB: </a:t>
            </a:r>
            <a:r>
              <a:rPr lang="es-ES" dirty="0" err="1" smtClean="0"/>
              <a:t>l’entorn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800" dirty="0"/>
              <a:t>Portal </a:t>
            </a:r>
            <a:r>
              <a:rPr lang="es-ES" sz="2800" dirty="0" err="1"/>
              <a:t>divulgatiu</a:t>
            </a:r>
            <a:r>
              <a:rPr lang="es-ES" sz="2800" dirty="0"/>
              <a:t> </a:t>
            </a:r>
            <a:r>
              <a:rPr lang="es-ES" sz="2800" dirty="0" smtClean="0"/>
              <a:t>“</a:t>
            </a:r>
            <a:r>
              <a:rPr lang="es-ES" sz="2800" dirty="0" err="1" smtClean="0"/>
              <a:t>Qui</a:t>
            </a:r>
            <a:r>
              <a:rPr lang="es-ES" sz="2800" dirty="0" smtClean="0"/>
              <a:t> </a:t>
            </a:r>
            <a:r>
              <a:rPr lang="es-ES" sz="2800" dirty="0" err="1" smtClean="0"/>
              <a:t>és</a:t>
            </a:r>
            <a:r>
              <a:rPr lang="es-ES" sz="2800" dirty="0" smtClean="0"/>
              <a:t> </a:t>
            </a:r>
            <a:r>
              <a:rPr lang="es-ES" sz="2800" dirty="0" err="1" smtClean="0"/>
              <a:t>Ramon</a:t>
            </a:r>
            <a:r>
              <a:rPr lang="es-ES" sz="2800" dirty="0" smtClean="0"/>
              <a:t> </a:t>
            </a:r>
            <a:r>
              <a:rPr lang="es-ES" sz="2800" dirty="0" err="1" smtClean="0"/>
              <a:t>Llull</a:t>
            </a:r>
            <a:r>
              <a:rPr lang="es-ES" sz="2800" dirty="0" smtClean="0"/>
              <a:t>?” </a:t>
            </a:r>
            <a:r>
              <a:rPr lang="es-ES" sz="2800" dirty="0">
                <a:hlinkClick r:id="rId2"/>
              </a:rPr>
              <a:t>https://</a:t>
            </a:r>
            <a:r>
              <a:rPr lang="es-ES" sz="2800" dirty="0" smtClean="0">
                <a:hlinkClick r:id="rId2"/>
              </a:rPr>
              <a:t>quisestlullus.narpan.net/ca</a:t>
            </a:r>
            <a:endParaRPr lang="es-ES" sz="2800" dirty="0"/>
          </a:p>
          <a:p>
            <a:r>
              <a:rPr lang="es-ES" sz="2800" dirty="0"/>
              <a:t>El NGGL </a:t>
            </a:r>
            <a:r>
              <a:rPr lang="es-ES" sz="2800" dirty="0">
                <a:hlinkClick r:id="rId3"/>
              </a:rPr>
              <a:t>http://nggl.ub.edu</a:t>
            </a:r>
            <a:r>
              <a:rPr lang="es-ES" sz="2800" dirty="0" smtClean="0">
                <a:hlinkClick r:id="rId3"/>
              </a:rPr>
              <a:t>/</a:t>
            </a:r>
            <a:endParaRPr lang="es-ES" sz="2800" dirty="0" smtClean="0"/>
          </a:p>
          <a:p>
            <a:r>
              <a:rPr lang="es-ES" sz="2800" dirty="0" smtClean="0"/>
              <a:t>El </a:t>
            </a:r>
            <a:r>
              <a:rPr lang="es-ES" sz="2800" dirty="0"/>
              <a:t>DTCA </a:t>
            </a:r>
            <a:r>
              <a:rPr lang="es-ES" sz="2800" dirty="0">
                <a:hlinkClick r:id="rId4"/>
              </a:rPr>
              <a:t>http://</a:t>
            </a:r>
            <a:r>
              <a:rPr lang="es-ES" sz="2800" dirty="0" smtClean="0">
                <a:hlinkClick r:id="rId4"/>
              </a:rPr>
              <a:t>www.ub.edu/diccionari-dtca/</a:t>
            </a:r>
            <a:endParaRPr lang="es-ES" sz="2800" dirty="0" smtClean="0"/>
          </a:p>
          <a:p>
            <a:r>
              <a:rPr lang="es-ES" sz="2800" dirty="0"/>
              <a:t>Les NEORL </a:t>
            </a:r>
            <a:r>
              <a:rPr lang="es-ES" sz="2800" dirty="0">
                <a:hlinkClick r:id="rId5"/>
              </a:rPr>
              <a:t>https://</a:t>
            </a:r>
            <a:r>
              <a:rPr lang="es-ES" sz="2800" dirty="0" smtClean="0">
                <a:hlinkClick r:id="rId5"/>
              </a:rPr>
              <a:t>manicula.narpan.net/nova-edicio-de-les-obres-de-ramon-llull-neorl</a:t>
            </a:r>
            <a:endParaRPr lang="es-ES" sz="2800" dirty="0" smtClean="0"/>
          </a:p>
          <a:p>
            <a:r>
              <a:rPr lang="es-ES" sz="2800" dirty="0" err="1" smtClean="0"/>
              <a:t>Manícula</a:t>
            </a:r>
            <a:r>
              <a:rPr lang="es-ES" sz="2800" dirty="0" smtClean="0"/>
              <a:t> </a:t>
            </a:r>
            <a:r>
              <a:rPr lang="es-ES" sz="2800" dirty="0">
                <a:hlinkClick r:id="rId6"/>
              </a:rPr>
              <a:t>http://</a:t>
            </a:r>
            <a:r>
              <a:rPr lang="es-ES" sz="2800" dirty="0" smtClean="0">
                <a:hlinkClick r:id="rId6"/>
              </a:rPr>
              <a:t>stel.ub.edu/centrellull/ca/noticies/manicula-taller-d-edicio-i-anotacio-de-textos</a:t>
            </a:r>
            <a:endParaRPr lang="es-ES" sz="2800" dirty="0" smtClean="0"/>
          </a:p>
          <a:p>
            <a:r>
              <a:rPr lang="es-ES" sz="2800" dirty="0" err="1" smtClean="0"/>
              <a:t>Gestió</a:t>
            </a:r>
            <a:r>
              <a:rPr lang="es-ES" sz="2800" dirty="0" smtClean="0"/>
              <a:t> de la </a:t>
            </a:r>
            <a:r>
              <a:rPr lang="es-ES" sz="2800" dirty="0" err="1" smtClean="0"/>
              <a:t>bibliografia</a:t>
            </a:r>
            <a:r>
              <a:rPr lang="es-ES" sz="2800" dirty="0" smtClean="0"/>
              <a:t> anual de </a:t>
            </a:r>
            <a:r>
              <a:rPr lang="es-ES" sz="2800" i="1" dirty="0" err="1" smtClean="0"/>
              <a:t>Studia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Lul·liana</a:t>
            </a:r>
            <a:endParaRPr lang="es-ES" sz="2800" i="1" dirty="0" smtClean="0"/>
          </a:p>
          <a:p>
            <a:r>
              <a:rPr lang="es-ES" sz="2800" dirty="0" err="1" smtClean="0"/>
              <a:t>Gestió</a:t>
            </a:r>
            <a:r>
              <a:rPr lang="es-ES" sz="2800" dirty="0" smtClean="0"/>
              <a:t> de la </a:t>
            </a:r>
            <a:r>
              <a:rPr lang="es-ES" sz="2800" dirty="0" err="1" smtClean="0"/>
              <a:t>bibliografia</a:t>
            </a:r>
            <a:r>
              <a:rPr lang="es-ES" sz="2800" dirty="0" smtClean="0"/>
              <a:t> anual del </a:t>
            </a:r>
            <a:r>
              <a:rPr lang="es-ES" sz="2800" i="1" dirty="0" smtClean="0"/>
              <a:t>Boletín Bibliográfico</a:t>
            </a:r>
            <a:r>
              <a:rPr lang="es-ES" sz="2800" dirty="0" smtClean="0"/>
              <a:t> de </a:t>
            </a:r>
            <a:r>
              <a:rPr lang="es-ES" sz="2800" dirty="0" err="1" smtClean="0"/>
              <a:t>l’AHLM</a:t>
            </a:r>
            <a:r>
              <a:rPr lang="es-ES" sz="2800" dirty="0" smtClean="0"/>
              <a:t> i del </a:t>
            </a:r>
            <a:r>
              <a:rPr lang="es-ES" sz="2800" i="1" dirty="0" smtClean="0"/>
              <a:t>YWMLS</a:t>
            </a:r>
            <a:r>
              <a:rPr lang="es-ES" sz="2800" dirty="0" smtClean="0"/>
              <a:t> (</a:t>
            </a:r>
            <a:r>
              <a:rPr lang="es-ES" sz="2800" dirty="0" err="1" smtClean="0"/>
              <a:t>Brill</a:t>
            </a:r>
            <a:r>
              <a:rPr lang="es-ES" sz="2800" dirty="0" smtClean="0"/>
              <a:t>)</a:t>
            </a:r>
            <a:endParaRPr lang="es-ES" sz="2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98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914</Words>
  <Application>Microsoft Office PowerPoint</Application>
  <PresentationFormat>Presentación en pantalla (4:3)</PresentationFormat>
  <Paragraphs>151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Passat, present i futur dels projectes lul·lians del     </vt:lpstr>
      <vt:lpstr>El Centre de Documentació Ramon Llull</vt:lpstr>
      <vt:lpstr>http://stel.ub.edu/centrellull/ca </vt:lpstr>
      <vt:lpstr>El Llegat Bonner</vt:lpstr>
      <vt:lpstr>http://www.ub.edu/llulldb</vt:lpstr>
      <vt:lpstr>La Llull DB</vt:lpstr>
      <vt:lpstr>La Llull DB: l’expansió</vt:lpstr>
      <vt:lpstr>La Llull DB, producte digital de referència</vt:lpstr>
      <vt:lpstr>La Llull DB: l’entorn</vt:lpstr>
      <vt:lpstr>Anthony Bonner  ab@anthonybonner.com     Foto 2011</vt:lpstr>
      <vt:lpstr>Secció masculina parcial dels mentoritzats per A. Bonner (2016)</vt:lpstr>
      <vt:lpstr>Del mateix: elements femenins, un de nou masculí i dos de repetits (2011)</vt:lpstr>
      <vt:lpstr>Anthony Bonner: aportacions majors</vt:lpstr>
      <vt:lpstr>Bonner al SLIMM i a l’Aula Lul·liana de Barcelona</vt:lpstr>
      <vt:lpstr>Suplement a l’Art i la Lògica de Ramon Llull</vt:lpstr>
      <vt:lpstr>Un llibre bonnerià en premsa</vt:lpstr>
      <vt:lpstr>NGGL  http://nggl.ub.edu/ </vt:lpstr>
      <vt:lpstr>1. Glossari General Lul·lià</vt:lpstr>
      <vt:lpstr>2. Diccionari de definicions lul·lianes </vt:lpstr>
      <vt:lpstr>NGGL, cerca</vt:lpstr>
      <vt:lpstr>NGGL, cerca </vt:lpstr>
      <vt:lpstr>NGGL, cerca</vt:lpstr>
      <vt:lpstr>NGGL, cerca</vt:lpstr>
      <vt:lpstr>NGGL, cerca</vt:lpstr>
      <vt:lpstr>NGGL, cerca</vt:lpstr>
      <vt:lpstr>NGGL. cerca</vt:lpstr>
      <vt:lpstr>El DTCA</vt:lpstr>
      <vt:lpstr>DTCA</vt:lpstr>
      <vt:lpstr>Obres del DTCA</vt:lpstr>
      <vt:lpstr>La NEORL</vt:lpstr>
      <vt:lpstr>Obres inèdites</vt:lpstr>
      <vt:lpstr>Darreres NEORL derivades de tesis del CDRL</vt:lpstr>
      <vt:lpstr>Art demostrativa + Regles, copiades per Guillem Pagès</vt:lpstr>
      <vt:lpstr>Presentación de PowerPoint</vt:lpstr>
      <vt:lpstr>Llibre de contemplació. Manuscrit de la Sapiència (Palma)</vt:lpstr>
      <vt:lpstr>Llull DB - Documents</vt:lpstr>
      <vt:lpstr>Fitxa Document</vt:lpstr>
      <vt:lpstr>Exemple de fitxa</vt:lpstr>
      <vt:lpstr>Presència a les xarxes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Passat, present i futur dels Projectes lul·lians del Centre de Documentació Ramon Llull Badia, Lola Soler, Albert</dc:title>
  <dc:creator>Lola Badia Pàmies</dc:creator>
  <cp:lastModifiedBy>Lola Badia Pàmies</cp:lastModifiedBy>
  <cp:revision>90</cp:revision>
  <dcterms:created xsi:type="dcterms:W3CDTF">2021-02-08T18:20:21Z</dcterms:created>
  <dcterms:modified xsi:type="dcterms:W3CDTF">2021-02-17T10:58:25Z</dcterms:modified>
</cp:coreProperties>
</file>