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57" r:id="rId3"/>
    <p:sldId id="265" r:id="rId4"/>
    <p:sldId id="262" r:id="rId5"/>
    <p:sldId id="266" r:id="rId6"/>
    <p:sldId id="263" r:id="rId7"/>
    <p:sldId id="267" r:id="rId8"/>
    <p:sldId id="264" r:id="rId9"/>
    <p:sldId id="259" r:id="rId10"/>
    <p:sldId id="260" r:id="rId11"/>
    <p:sldId id="261" r:id="rId12"/>
    <p:sldId id="268" r:id="rId13"/>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D5285-F075-8B4F-8E88-ADDEBC761484}" type="datetimeFigureOut">
              <a:rPr lang="ca-ES" smtClean="0"/>
              <a:t>25/10/2022</a:t>
            </a:fld>
            <a:endParaRPr lang="ca-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A9B6A-CA69-9A45-8B02-2F70C3A975E5}" type="slidenum">
              <a:rPr lang="ca-ES" smtClean="0"/>
              <a:t>‹#›</a:t>
            </a:fld>
            <a:endParaRPr lang="ca-ES"/>
          </a:p>
        </p:txBody>
      </p:sp>
    </p:spTree>
    <p:extLst>
      <p:ext uri="{BB962C8B-B14F-4D97-AF65-F5344CB8AC3E}">
        <p14:creationId xmlns:p14="http://schemas.microsoft.com/office/powerpoint/2010/main" val="339517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78EA9B6A-CA69-9A45-8B02-2F70C3A975E5}" type="slidenum">
              <a:rPr lang="ca-ES" smtClean="0"/>
              <a:t>1</a:t>
            </a:fld>
            <a:endParaRPr lang="ca-ES"/>
          </a:p>
        </p:txBody>
      </p:sp>
    </p:spTree>
    <p:extLst>
      <p:ext uri="{BB962C8B-B14F-4D97-AF65-F5344CB8AC3E}">
        <p14:creationId xmlns:p14="http://schemas.microsoft.com/office/powerpoint/2010/main" val="213535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78EA9B6A-CA69-9A45-8B02-2F70C3A975E5}" type="slidenum">
              <a:rPr lang="ca-ES" smtClean="0"/>
              <a:t>10</a:t>
            </a:fld>
            <a:endParaRPr lang="ca-ES"/>
          </a:p>
        </p:txBody>
      </p:sp>
    </p:spTree>
    <p:extLst>
      <p:ext uri="{BB962C8B-B14F-4D97-AF65-F5344CB8AC3E}">
        <p14:creationId xmlns:p14="http://schemas.microsoft.com/office/powerpoint/2010/main" val="7291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7A9A-6028-6CB8-E2BD-0E94527CD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a-ES"/>
          </a:p>
        </p:txBody>
      </p:sp>
      <p:sp>
        <p:nvSpPr>
          <p:cNvPr id="3" name="Subtitle 2">
            <a:extLst>
              <a:ext uri="{FF2B5EF4-FFF2-40B4-BE49-F238E27FC236}">
                <a16:creationId xmlns:a16="http://schemas.microsoft.com/office/drawing/2014/main" id="{42976F02-BF40-46E5-19D4-50A268719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a-ES"/>
          </a:p>
        </p:txBody>
      </p:sp>
      <p:sp>
        <p:nvSpPr>
          <p:cNvPr id="4" name="Date Placeholder 3">
            <a:extLst>
              <a:ext uri="{FF2B5EF4-FFF2-40B4-BE49-F238E27FC236}">
                <a16:creationId xmlns:a16="http://schemas.microsoft.com/office/drawing/2014/main" id="{291A014B-AD42-9185-3A1B-7E3726BF4A8B}"/>
              </a:ext>
            </a:extLst>
          </p:cNvPr>
          <p:cNvSpPr>
            <a:spLocks noGrp="1"/>
          </p:cNvSpPr>
          <p:nvPr>
            <p:ph type="dt" sz="half" idx="10"/>
          </p:nvPr>
        </p:nvSpPr>
        <p:spPr/>
        <p:txBody>
          <a:bodyPr/>
          <a:lstStyle/>
          <a:p>
            <a:fld id="{72345051-2045-45DA-935E-2E3CA1A69ADC}" type="datetimeFigureOut">
              <a:rPr lang="en-US" smtClean="0"/>
              <a:t>10/25/2022</a:t>
            </a:fld>
            <a:endParaRPr lang="en-US" dirty="0"/>
          </a:p>
        </p:txBody>
      </p:sp>
      <p:sp>
        <p:nvSpPr>
          <p:cNvPr id="5" name="Footer Placeholder 4">
            <a:extLst>
              <a:ext uri="{FF2B5EF4-FFF2-40B4-BE49-F238E27FC236}">
                <a16:creationId xmlns:a16="http://schemas.microsoft.com/office/drawing/2014/main" id="{31186509-926B-5AFD-03BA-84F240B06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837F8-0506-3CCF-528C-3539DE2F055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7217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5D90-FD33-8C7D-C79D-498C011D15F9}"/>
              </a:ext>
            </a:extLst>
          </p:cNvPr>
          <p:cNvSpPr>
            <a:spLocks noGrp="1"/>
          </p:cNvSpPr>
          <p:nvPr>
            <p:ph type="title"/>
          </p:nvPr>
        </p:nvSpPr>
        <p:spPr/>
        <p:txBody>
          <a:bodyPr/>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8BF41B54-00A7-DC97-BAA5-52E201F2E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6DBABD44-C036-127A-FB7D-D48456A82569}"/>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5" name="Footer Placeholder 4">
            <a:extLst>
              <a:ext uri="{FF2B5EF4-FFF2-40B4-BE49-F238E27FC236}">
                <a16:creationId xmlns:a16="http://schemas.microsoft.com/office/drawing/2014/main" id="{37EEB73C-B194-89A4-D529-CDCC7505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D900F-36DB-2821-92B7-5CEDB095792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251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25837-0B48-72FE-7570-CE9E0C8B35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5A0E2977-3C45-FB5B-CF98-30E231207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4FD46CB3-481C-E027-671C-65CD40022CEC}"/>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5" name="Footer Placeholder 4">
            <a:extLst>
              <a:ext uri="{FF2B5EF4-FFF2-40B4-BE49-F238E27FC236}">
                <a16:creationId xmlns:a16="http://schemas.microsoft.com/office/drawing/2014/main" id="{152DBA70-90F1-14C0-68B9-175A63754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76AB3-D354-9995-1CA1-726A8170722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6314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5B51-2D85-A3F2-D606-B75D480EB4DD}"/>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2E4617F5-834F-1B9D-6BE6-05B61A404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4BB527C4-E583-B55D-55D5-DD5348491738}"/>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5" name="Footer Placeholder 4">
            <a:extLst>
              <a:ext uri="{FF2B5EF4-FFF2-40B4-BE49-F238E27FC236}">
                <a16:creationId xmlns:a16="http://schemas.microsoft.com/office/drawing/2014/main" id="{D58F8490-144F-FB1A-5629-017C6263D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48FAD-D853-548B-54E9-4094324A909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1336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BB41-DB37-86DC-6A0E-74C6350B16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a-ES"/>
          </a:p>
        </p:txBody>
      </p:sp>
      <p:sp>
        <p:nvSpPr>
          <p:cNvPr id="3" name="Text Placeholder 2">
            <a:extLst>
              <a:ext uri="{FF2B5EF4-FFF2-40B4-BE49-F238E27FC236}">
                <a16:creationId xmlns:a16="http://schemas.microsoft.com/office/drawing/2014/main" id="{DCFB0521-2709-3944-67E1-5FD1B95D2F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3E60B6-55CB-E8A0-AB53-FA777C785EBB}"/>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5" name="Footer Placeholder 4">
            <a:extLst>
              <a:ext uri="{FF2B5EF4-FFF2-40B4-BE49-F238E27FC236}">
                <a16:creationId xmlns:a16="http://schemas.microsoft.com/office/drawing/2014/main" id="{CE33CC4D-BA90-F494-36D3-6770FCCF8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A0902-0BB6-028F-D517-302D82B0F01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292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039A-BB1C-0F57-D754-05B140B59FD2}"/>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6A3E7F0E-6CFF-AA48-C8A0-1A52E3E88E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Content Placeholder 3">
            <a:extLst>
              <a:ext uri="{FF2B5EF4-FFF2-40B4-BE49-F238E27FC236}">
                <a16:creationId xmlns:a16="http://schemas.microsoft.com/office/drawing/2014/main" id="{CC98C304-FE38-0AC2-08A0-4646F8EC1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Date Placeholder 4">
            <a:extLst>
              <a:ext uri="{FF2B5EF4-FFF2-40B4-BE49-F238E27FC236}">
                <a16:creationId xmlns:a16="http://schemas.microsoft.com/office/drawing/2014/main" id="{0EE59EF7-05F9-EED9-9EB5-CF84BCDEB0DF}"/>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6" name="Footer Placeholder 5">
            <a:extLst>
              <a:ext uri="{FF2B5EF4-FFF2-40B4-BE49-F238E27FC236}">
                <a16:creationId xmlns:a16="http://schemas.microsoft.com/office/drawing/2014/main" id="{B0B67380-BD0A-CA9A-7CE1-DB611B95C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C3991-6717-CCC1-AA83-2EE044FDDF0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2535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E11A-1F72-8D29-222C-FCD5500382C6}"/>
              </a:ext>
            </a:extLst>
          </p:cNvPr>
          <p:cNvSpPr>
            <a:spLocks noGrp="1"/>
          </p:cNvSpPr>
          <p:nvPr>
            <p:ph type="title"/>
          </p:nvPr>
        </p:nvSpPr>
        <p:spPr>
          <a:xfrm>
            <a:off x="839788" y="365125"/>
            <a:ext cx="10515600" cy="1325563"/>
          </a:xfrm>
        </p:spPr>
        <p:txBody>
          <a:bodyPr/>
          <a:lstStyle/>
          <a:p>
            <a:r>
              <a:rPr lang="en-US"/>
              <a:t>Click to edit Master title style</a:t>
            </a:r>
            <a:endParaRPr lang="ca-ES"/>
          </a:p>
        </p:txBody>
      </p:sp>
      <p:sp>
        <p:nvSpPr>
          <p:cNvPr id="3" name="Text Placeholder 2">
            <a:extLst>
              <a:ext uri="{FF2B5EF4-FFF2-40B4-BE49-F238E27FC236}">
                <a16:creationId xmlns:a16="http://schemas.microsoft.com/office/drawing/2014/main" id="{03318308-6929-10DF-03EC-8A9289C40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DAC61-3FC1-F5F3-CB4F-967B3D171A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Text Placeholder 4">
            <a:extLst>
              <a:ext uri="{FF2B5EF4-FFF2-40B4-BE49-F238E27FC236}">
                <a16:creationId xmlns:a16="http://schemas.microsoft.com/office/drawing/2014/main" id="{20C5ECE5-94B2-4B30-84AA-34A605AA7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6A810-8C58-7946-7117-E52FF8BBBB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7" name="Date Placeholder 6">
            <a:extLst>
              <a:ext uri="{FF2B5EF4-FFF2-40B4-BE49-F238E27FC236}">
                <a16:creationId xmlns:a16="http://schemas.microsoft.com/office/drawing/2014/main" id="{B9146495-A625-5ADD-1144-7D91E37AC7B2}"/>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8" name="Footer Placeholder 7">
            <a:extLst>
              <a:ext uri="{FF2B5EF4-FFF2-40B4-BE49-F238E27FC236}">
                <a16:creationId xmlns:a16="http://schemas.microsoft.com/office/drawing/2014/main" id="{B4E962B8-2E60-1E2A-5E7B-9029BBABAA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36788-243C-5E0D-BE6D-5B32D072721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0056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7B36-63C0-B899-C60F-BDDC2214BD83}"/>
              </a:ext>
            </a:extLst>
          </p:cNvPr>
          <p:cNvSpPr>
            <a:spLocks noGrp="1"/>
          </p:cNvSpPr>
          <p:nvPr>
            <p:ph type="title"/>
          </p:nvPr>
        </p:nvSpPr>
        <p:spPr/>
        <p:txBody>
          <a:bodyPr/>
          <a:lstStyle/>
          <a:p>
            <a:r>
              <a:rPr lang="en-US"/>
              <a:t>Click to edit Master title style</a:t>
            </a:r>
            <a:endParaRPr lang="ca-ES"/>
          </a:p>
        </p:txBody>
      </p:sp>
      <p:sp>
        <p:nvSpPr>
          <p:cNvPr id="3" name="Date Placeholder 2">
            <a:extLst>
              <a:ext uri="{FF2B5EF4-FFF2-40B4-BE49-F238E27FC236}">
                <a16:creationId xmlns:a16="http://schemas.microsoft.com/office/drawing/2014/main" id="{3ED06990-A015-039D-C55E-B88880A9D92E}"/>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4" name="Footer Placeholder 3">
            <a:extLst>
              <a:ext uri="{FF2B5EF4-FFF2-40B4-BE49-F238E27FC236}">
                <a16:creationId xmlns:a16="http://schemas.microsoft.com/office/drawing/2014/main" id="{F6F3E028-AD33-8271-A1C5-E3B5118D9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B3B474-C09E-D777-383F-A3617E4F62E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6596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C34D9-8E46-38CA-CE46-5662EC3D58C6}"/>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3" name="Footer Placeholder 2">
            <a:extLst>
              <a:ext uri="{FF2B5EF4-FFF2-40B4-BE49-F238E27FC236}">
                <a16:creationId xmlns:a16="http://schemas.microsoft.com/office/drawing/2014/main" id="{EAA4793D-9997-66DF-EC90-9CE11A3C7B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B0CCDF-B689-0718-8135-9E967865B94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6113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9DAC-10BF-4106-7940-EA26EF48C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Content Placeholder 2">
            <a:extLst>
              <a:ext uri="{FF2B5EF4-FFF2-40B4-BE49-F238E27FC236}">
                <a16:creationId xmlns:a16="http://schemas.microsoft.com/office/drawing/2014/main" id="{E1E0095D-69DC-97D2-77C9-FA6C64A60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Text Placeholder 3">
            <a:extLst>
              <a:ext uri="{FF2B5EF4-FFF2-40B4-BE49-F238E27FC236}">
                <a16:creationId xmlns:a16="http://schemas.microsoft.com/office/drawing/2014/main" id="{F12DC125-779D-57BE-C829-B959EA732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DEB51D-6835-8986-0850-B96FFC1D5853}"/>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6" name="Footer Placeholder 5">
            <a:extLst>
              <a:ext uri="{FF2B5EF4-FFF2-40B4-BE49-F238E27FC236}">
                <a16:creationId xmlns:a16="http://schemas.microsoft.com/office/drawing/2014/main" id="{E9E8E5A9-8677-0255-A277-5BD47C185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1CC5C-E4B2-CD0C-EC4D-8E75BDB27D8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869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228A-0960-115B-313F-C06CBA6FD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Picture Placeholder 2">
            <a:extLst>
              <a:ext uri="{FF2B5EF4-FFF2-40B4-BE49-F238E27FC236}">
                <a16:creationId xmlns:a16="http://schemas.microsoft.com/office/drawing/2014/main" id="{60004184-4E36-43FC-9B43-AD98713744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Text Placeholder 3">
            <a:extLst>
              <a:ext uri="{FF2B5EF4-FFF2-40B4-BE49-F238E27FC236}">
                <a16:creationId xmlns:a16="http://schemas.microsoft.com/office/drawing/2014/main" id="{75621597-0A88-5968-0D11-EFC9ACEA5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88EC7-B082-49DA-1352-40B717C7A43A}"/>
              </a:ext>
            </a:extLst>
          </p:cNvPr>
          <p:cNvSpPr>
            <a:spLocks noGrp="1"/>
          </p:cNvSpPr>
          <p:nvPr>
            <p:ph type="dt" sz="half" idx="10"/>
          </p:nvPr>
        </p:nvSpPr>
        <p:spPr/>
        <p:txBody>
          <a:bodyPr/>
          <a:lstStyle/>
          <a:p>
            <a:fld id="{72345051-2045-45DA-935E-2E3CA1A69ADC}" type="datetimeFigureOut">
              <a:rPr lang="en-US" smtClean="0"/>
              <a:t>10/25/2022</a:t>
            </a:fld>
            <a:endParaRPr lang="en-US"/>
          </a:p>
        </p:txBody>
      </p:sp>
      <p:sp>
        <p:nvSpPr>
          <p:cNvPr id="6" name="Footer Placeholder 5">
            <a:extLst>
              <a:ext uri="{FF2B5EF4-FFF2-40B4-BE49-F238E27FC236}">
                <a16:creationId xmlns:a16="http://schemas.microsoft.com/office/drawing/2014/main" id="{8CE6C4A6-39BF-35FF-7593-5D8BB65DA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14A73D-F447-9219-A140-95661D7A5F5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8798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733464-5784-5045-6B07-8FEE923E4F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a-ES"/>
          </a:p>
        </p:txBody>
      </p:sp>
      <p:sp>
        <p:nvSpPr>
          <p:cNvPr id="3" name="Text Placeholder 2">
            <a:extLst>
              <a:ext uri="{FF2B5EF4-FFF2-40B4-BE49-F238E27FC236}">
                <a16:creationId xmlns:a16="http://schemas.microsoft.com/office/drawing/2014/main" id="{4285DCBF-17BE-D7E3-B1C4-5ADDB7509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11928068-1AF0-51D6-D838-42DD031CA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10/25/2022</a:t>
            </a:fld>
            <a:endParaRPr lang="en-US" dirty="0"/>
          </a:p>
        </p:txBody>
      </p:sp>
      <p:sp>
        <p:nvSpPr>
          <p:cNvPr id="5" name="Footer Placeholder 4">
            <a:extLst>
              <a:ext uri="{FF2B5EF4-FFF2-40B4-BE49-F238E27FC236}">
                <a16:creationId xmlns:a16="http://schemas.microsoft.com/office/drawing/2014/main" id="{2627B133-5DB2-5FB2-25C3-5E2447985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332445-0512-409C-DA61-D007EE182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640171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B70714-54A6-D38E-7C6A-F8DFF1BFC602}"/>
              </a:ext>
            </a:extLst>
          </p:cNvPr>
          <p:cNvPicPr>
            <a:picLocks noChangeAspect="1"/>
          </p:cNvPicPr>
          <p:nvPr/>
        </p:nvPicPr>
        <p:blipFill rotWithShape="1">
          <a:blip r:embed="rId3"/>
          <a:srcRect t="12649" r="9089" b="1542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A66665-FCD0-EE8E-B2D6-7BD493B500F0}"/>
              </a:ext>
            </a:extLst>
          </p:cNvPr>
          <p:cNvSpPr>
            <a:spLocks noGrp="1"/>
          </p:cNvSpPr>
          <p:nvPr>
            <p:ph type="ctrTitle"/>
          </p:nvPr>
        </p:nvSpPr>
        <p:spPr>
          <a:xfrm>
            <a:off x="477981" y="1122363"/>
            <a:ext cx="4023360" cy="3204134"/>
          </a:xfrm>
        </p:spPr>
        <p:txBody>
          <a:bodyPr anchor="b">
            <a:normAutofit/>
          </a:bodyPr>
          <a:lstStyle/>
          <a:p>
            <a:r>
              <a:rPr lang="ca-ES" sz="4800" dirty="0"/>
              <a:t>Joan Fuster </a:t>
            </a:r>
            <a:br>
              <a:rPr lang="ca-ES" sz="4800" dirty="0"/>
            </a:br>
            <a:r>
              <a:rPr lang="ca-ES" sz="4800" dirty="0"/>
              <a:t>i el cas de </a:t>
            </a:r>
            <a:br>
              <a:rPr lang="ca-ES" sz="4800" dirty="0"/>
            </a:br>
            <a:r>
              <a:rPr lang="ca-ES" sz="4800" dirty="0"/>
              <a:t>Ramon Llull</a:t>
            </a:r>
          </a:p>
        </p:txBody>
      </p:sp>
      <p:sp>
        <p:nvSpPr>
          <p:cNvPr id="3" name="Subtitle 2">
            <a:extLst>
              <a:ext uri="{FF2B5EF4-FFF2-40B4-BE49-F238E27FC236}">
                <a16:creationId xmlns:a16="http://schemas.microsoft.com/office/drawing/2014/main" id="{822493B4-518D-C618-DC5C-004D272F57CB}"/>
              </a:ext>
            </a:extLst>
          </p:cNvPr>
          <p:cNvSpPr>
            <a:spLocks noGrp="1"/>
          </p:cNvSpPr>
          <p:nvPr>
            <p:ph type="subTitle" idx="1"/>
          </p:nvPr>
        </p:nvSpPr>
        <p:spPr>
          <a:xfrm>
            <a:off x="477980" y="4872922"/>
            <a:ext cx="4023359" cy="1208141"/>
          </a:xfrm>
        </p:spPr>
        <p:txBody>
          <a:bodyPr>
            <a:normAutofit/>
          </a:bodyPr>
          <a:lstStyle/>
          <a:p>
            <a:pPr algn="l"/>
            <a:r>
              <a:rPr lang="ca-ES" sz="2000" dirty="0"/>
              <a:t>Maribel Ripoll Perelló</a:t>
            </a:r>
          </a:p>
          <a:p>
            <a:pPr algn="l"/>
            <a:r>
              <a:rPr lang="ca-ES" sz="2000" dirty="0"/>
              <a:t>Càtedra Ramon Llull</a:t>
            </a:r>
          </a:p>
          <a:p>
            <a:pPr algn="l"/>
            <a:r>
              <a:rPr lang="ca-ES" sz="2000" dirty="0"/>
              <a:t>Universitat de les Illes Balears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010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2E11-29FE-F3F2-3867-AB5C07C14543}"/>
              </a:ext>
            </a:extLst>
          </p:cNvPr>
          <p:cNvSpPr>
            <a:spLocks noGrp="1"/>
          </p:cNvSpPr>
          <p:nvPr>
            <p:ph type="title"/>
          </p:nvPr>
        </p:nvSpPr>
        <p:spPr/>
        <p:txBody>
          <a:bodyPr/>
          <a:lstStyle/>
          <a:p>
            <a:r>
              <a:rPr lang="ca-ES" b="1" dirty="0"/>
              <a:t>«El cas de Ramon Llull»</a:t>
            </a:r>
          </a:p>
        </p:txBody>
      </p:sp>
      <p:sp>
        <p:nvSpPr>
          <p:cNvPr id="3" name="Content Placeholder 2">
            <a:extLst>
              <a:ext uri="{FF2B5EF4-FFF2-40B4-BE49-F238E27FC236}">
                <a16:creationId xmlns:a16="http://schemas.microsoft.com/office/drawing/2014/main" id="{D4A5D5C8-1FCC-C066-EDEB-FBA5FAB567A1}"/>
              </a:ext>
            </a:extLst>
          </p:cNvPr>
          <p:cNvSpPr>
            <a:spLocks noGrp="1"/>
          </p:cNvSpPr>
          <p:nvPr>
            <p:ph idx="1"/>
          </p:nvPr>
        </p:nvSpPr>
        <p:spPr/>
        <p:txBody>
          <a:bodyPr>
            <a:normAutofit fontScale="85000" lnSpcReduction="10000"/>
          </a:bodyPr>
          <a:lstStyle/>
          <a:p>
            <a:pPr marL="0" indent="0" algn="just">
              <a:lnSpc>
                <a:spcPct val="16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 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Llull-Llull</a:t>
            </a:r>
            <a:r>
              <a:rPr lang="ca-ES" sz="1800" dirty="0">
                <a:effectLst/>
                <a:latin typeface="Calibri" panose="020F0502020204030204" pitchFamily="34" charset="0"/>
                <a:ea typeface="Calibri" panose="020F0502020204030204" pitchFamily="34" charset="0"/>
                <a:cs typeface="Times New Roman" panose="02020603050405020304" pitchFamily="18" charset="0"/>
              </a:rPr>
              <a:t>, vull dir l’autor dels grans papers especulatius,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no va tenir continuadors</a:t>
            </a:r>
            <a:r>
              <a:rPr lang="ca-ES" sz="1800" dirty="0">
                <a:effectLst/>
                <a:latin typeface="Calibri" panose="020F0502020204030204" pitchFamily="34" charset="0"/>
                <a:ea typeface="Calibri" panose="020F0502020204030204" pitchFamily="34" charset="0"/>
                <a:cs typeface="Times New Roman" panose="02020603050405020304" pitchFamily="18" charset="0"/>
              </a:rPr>
              <a:t>. Bé: hi hagué, en el XIV, no sé en el XV, una prolongació «lul·liana», de textos menors, alguns redactats amb el propòsit d’atribuir-los al Barbaflorida. Cap d’ells, tanmateix, no pertany a l’esfera dels temes diguem-ne «filosòfics». Més aviat responen a intencions piadoses o apologètiques.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I aquell idioma subtil i refinat que el beat Ramon s’havia inventat per explicar les seves arts quedà eclipsat</a:t>
            </a:r>
            <a:r>
              <a:rPr lang="ca-ES" sz="1800" dirty="0">
                <a:effectLst/>
                <a:latin typeface="Calibri" panose="020F0502020204030204" pitchFamily="34" charset="0"/>
                <a:ea typeface="Calibri" panose="020F0502020204030204" pitchFamily="34" charset="0"/>
                <a:cs typeface="Times New Roman" panose="02020603050405020304" pitchFamily="18" charset="0"/>
              </a:rPr>
              <a:t>. Fa la impressió que l’altra «prosa catalana», la «normal», la «no-lul·liana», va seguir una trajectòria diferent: la previsible en qualsevol literatura romànica coetània». </a:t>
            </a:r>
          </a:p>
          <a:p>
            <a:pPr marL="0" indent="0" algn="just">
              <a:lnSpc>
                <a:spcPct val="160000"/>
              </a:lnSpc>
              <a:buNone/>
            </a:pPr>
            <a:endParaRPr lang="en-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«Aquesta circumstància, que jo també m’havia plantejat per uns altres camins, ens duu a un parell de preguntes, si més no curioses: ¿per què va escriure Llull en català uns papers que habitualment, en l’època, tenien el llatí com a vehicle obligat?, i ¿quins eren els destinataris d’aquesta producció? I m’afanyo a indicar que, per a mi,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les respostes tradicionals no acaben de semblar-me satisfactòries</a:t>
            </a:r>
            <a:r>
              <a:rPr lang="ca-ES" sz="1800" dirty="0">
                <a:effectLst/>
                <a:latin typeface="Calibri" panose="020F0502020204030204" pitchFamily="34" charset="0"/>
                <a:ea typeface="Calibri" panose="020F0502020204030204" pitchFamily="34" charset="0"/>
                <a:cs typeface="Times New Roman" panose="02020603050405020304" pitchFamily="18" charset="0"/>
              </a:rPr>
              <a:t>. No les respostes: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la resposta</a:t>
            </a:r>
            <a:r>
              <a:rPr lang="ca-ES" sz="1800" dirty="0">
                <a:effectLst/>
                <a:latin typeface="Calibri" panose="020F0502020204030204" pitchFamily="34" charset="0"/>
                <a:ea typeface="Calibri" panose="020F0502020204030204" pitchFamily="34" charset="0"/>
                <a:cs typeface="Times New Roman" panose="02020603050405020304" pitchFamily="18" charset="0"/>
              </a:rPr>
              <a:t>, perquè venia a ser una. Llull escrivia en català per a un públic que no sabia llatí. Ell mateix ho confessa.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No dic que això sigui cert: dic que no ho trobo satisfactori»</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endParaRPr lang="ca-ES" dirty="0"/>
          </a:p>
        </p:txBody>
      </p:sp>
    </p:spTree>
    <p:extLst>
      <p:ext uri="{BB962C8B-B14F-4D97-AF65-F5344CB8AC3E}">
        <p14:creationId xmlns:p14="http://schemas.microsoft.com/office/powerpoint/2010/main" val="202159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F54B-5920-EB7B-C29F-B89D91F4C9D9}"/>
              </a:ext>
            </a:extLst>
          </p:cNvPr>
          <p:cNvSpPr>
            <a:spLocks noGrp="1"/>
          </p:cNvSpPr>
          <p:nvPr>
            <p:ph type="title"/>
          </p:nvPr>
        </p:nvSpPr>
        <p:spPr/>
        <p:txBody>
          <a:bodyPr/>
          <a:lstStyle/>
          <a:p>
            <a:r>
              <a:rPr lang="ca-ES" sz="4400" dirty="0">
                <a:effectLst/>
                <a:latin typeface="Calibri" panose="020F0502020204030204" pitchFamily="34" charset="0"/>
                <a:ea typeface="Calibri" panose="020F0502020204030204" pitchFamily="34" charset="0"/>
                <a:cs typeface="Times New Roman" panose="02020603050405020304" pitchFamily="18" charset="0"/>
              </a:rPr>
              <a:t>«El cas de Ramon Llull</a:t>
            </a:r>
            <a:r>
              <a:rPr lang="ca-ES" sz="4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ca-ES" dirty="0"/>
          </a:p>
        </p:txBody>
      </p:sp>
      <p:sp>
        <p:nvSpPr>
          <p:cNvPr id="3" name="Content Placeholder 2">
            <a:extLst>
              <a:ext uri="{FF2B5EF4-FFF2-40B4-BE49-F238E27FC236}">
                <a16:creationId xmlns:a16="http://schemas.microsoft.com/office/drawing/2014/main" id="{FD0BC9BC-5466-C702-ED46-F4A39A31684E}"/>
              </a:ext>
            </a:extLst>
          </p:cNvPr>
          <p:cNvSpPr>
            <a:spLocks noGrp="1"/>
          </p:cNvSpPr>
          <p:nvPr>
            <p:ph idx="1"/>
          </p:nvPr>
        </p:nvSpPr>
        <p:spPr/>
        <p:txBody>
          <a:bodyPr>
            <a:normAutofit fontScale="85000" lnSpcReduction="10000"/>
          </a:bodyPr>
          <a:lstStyle/>
          <a:p>
            <a:pPr marL="0" indent="0" algn="just">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«Tot plegat, la cosa queda prou fosca, i no sé si mai algú arribarà a aclarir-la. Els problemes previs són considerables: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datació de les obres, certitud de l’idioma en què van ser escrites, transmissió dels manuscrits, fidelitat d’aquests manuscrits</a:t>
            </a:r>
            <a:r>
              <a:rPr lang="ca-ES" sz="1800" dirty="0">
                <a:effectLst/>
                <a:latin typeface="Calibri" panose="020F0502020204030204" pitchFamily="34" charset="0"/>
                <a:ea typeface="Calibri" panose="020F0502020204030204" pitchFamily="34" charset="0"/>
                <a:cs typeface="Times New Roman" panose="02020603050405020304" pitchFamily="18" charset="0"/>
              </a:rPr>
              <a:t>, etc. No hem d’oblidar-nos del «lul·lisme», en parlar de Llull: en aquesta mena de tradició sectària que arriba fins als nostres dies. Els «lul·listes», fossin d’un signe o d’un altre -perquè, al capdavall, hi ha diversos «lul·lismes»-, van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manipular els escrits</a:t>
            </a:r>
            <a:r>
              <a:rPr lang="ca-ES" sz="1800" dirty="0">
                <a:effectLst/>
                <a:latin typeface="Calibri" panose="020F0502020204030204" pitchFamily="34" charset="0"/>
                <a:ea typeface="Calibri" panose="020F0502020204030204" pitchFamily="34" charset="0"/>
                <a:cs typeface="Times New Roman" panose="02020603050405020304" pitchFamily="18" charset="0"/>
              </a:rPr>
              <a:t> i el nom de Llull tant com els convenia. I no sé si per aquest camí caldria cercar la solució a l’enigma. I si no la solució, una comprensió aproximativa». </a:t>
            </a:r>
          </a:p>
          <a:p>
            <a:pPr marL="0" indent="0" algn="just">
              <a:lnSpc>
                <a:spcPct val="150000"/>
              </a:lnSpc>
              <a:buNone/>
            </a:pP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60000"/>
              </a:lnSpc>
              <a:buNone/>
            </a:pPr>
            <a:r>
              <a:rPr lang="ca-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Hem d’esperar que els historiadors de la nostra Edat Mitjana s’ocupin una mica més dels fenòmens culturals des de l’angle de l’ansietat lectora per poder-ne aventurar alguna resposta intel·ligible. Ara com ara, tot són perplexitats. D’entrada, només podríem avançar que Llull escrigué en català per als lul·listes catalans. ¿I qui eren aquests lul·listes de la primera hora?... L’oferta de Llull era, de fet, innovadora. ¿A qui podia interessar, entre nosaltres? ¿A qui podia interessar quan Llull vivia i escrivia? Amb els anys, la «secta» -i una certa obstinació «patriòtica»- donà a Llull una altra consistència» </a:t>
            </a:r>
            <a:r>
              <a:rPr lang="ca-E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(Serra d’Or</a:t>
            </a:r>
            <a:r>
              <a:rPr lang="ca-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1983)</a:t>
            </a:r>
            <a:r>
              <a:rPr lang="ca-E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ca-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a-ES" dirty="0"/>
          </a:p>
        </p:txBody>
      </p:sp>
    </p:spTree>
    <p:extLst>
      <p:ext uri="{BB962C8B-B14F-4D97-AF65-F5344CB8AC3E}">
        <p14:creationId xmlns:p14="http://schemas.microsoft.com/office/powerpoint/2010/main" val="78872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21516CB1-E8C8-4751-B6A6-46B2D1E72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00639B3-7904-05D8-DB21-966D2D0E0C31}"/>
              </a:ext>
            </a:extLst>
          </p:cNvPr>
          <p:cNvSpPr>
            <a:spLocks noGrp="1"/>
          </p:cNvSpPr>
          <p:nvPr>
            <p:ph type="title"/>
          </p:nvPr>
        </p:nvSpPr>
        <p:spPr>
          <a:xfrm>
            <a:off x="429768" y="411480"/>
            <a:ext cx="11131298" cy="1106424"/>
          </a:xfrm>
        </p:spPr>
        <p:txBody>
          <a:bodyPr vert="horz" lIns="91440" tIns="45720" rIns="91440" bIns="45720" rtlCol="0" anchor="ctr">
            <a:normAutofit/>
          </a:bodyPr>
          <a:lstStyle/>
          <a:p>
            <a:endParaRPr lang="en-US" sz="3600" kern="1200" dirty="0">
              <a:solidFill>
                <a:schemeClr val="tx1"/>
              </a:solidFill>
              <a:latin typeface="+mj-lt"/>
              <a:ea typeface="+mj-ea"/>
              <a:cs typeface="+mj-cs"/>
            </a:endParaRPr>
          </a:p>
        </p:txBody>
      </p:sp>
      <p:sp>
        <p:nvSpPr>
          <p:cNvPr id="72" name="Rectangle 71">
            <a:extLst>
              <a:ext uri="{FF2B5EF4-FFF2-40B4-BE49-F238E27FC236}">
                <a16:creationId xmlns:a16="http://schemas.microsoft.com/office/drawing/2014/main" id="{90C0C0D1-E79A-41FF-8322-256F6DD1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Content Placeholder 11" descr="Text&#10;&#10;Description automatically generated with low confidence">
            <a:extLst>
              <a:ext uri="{FF2B5EF4-FFF2-40B4-BE49-F238E27FC236}">
                <a16:creationId xmlns:a16="http://schemas.microsoft.com/office/drawing/2014/main" id="{0CF380AA-3389-5071-5B75-D27C6AEA2614}"/>
              </a:ext>
            </a:extLst>
          </p:cNvPr>
          <p:cNvPicPr>
            <a:picLocks noChangeAspect="1"/>
          </p:cNvPicPr>
          <p:nvPr/>
        </p:nvPicPr>
        <p:blipFill rotWithShape="1">
          <a:blip r:embed="rId2"/>
          <a:srcRect r="5269" b="-2"/>
          <a:stretch/>
        </p:blipFill>
        <p:spPr>
          <a:xfrm>
            <a:off x="429767" y="1721922"/>
            <a:ext cx="3419856" cy="4520560"/>
          </a:xfrm>
          <a:prstGeom prst="rect">
            <a:avLst/>
          </a:prstGeom>
        </p:spPr>
      </p:pic>
      <p:pic>
        <p:nvPicPr>
          <p:cNvPr id="10" name="Content Placeholder 9" descr="A picture containing text, book, shelf, indoor&#10;&#10;Description automatically generated">
            <a:extLst>
              <a:ext uri="{FF2B5EF4-FFF2-40B4-BE49-F238E27FC236}">
                <a16:creationId xmlns:a16="http://schemas.microsoft.com/office/drawing/2014/main" id="{52083714-2789-907D-6503-858F4D974F4E}"/>
              </a:ext>
            </a:extLst>
          </p:cNvPr>
          <p:cNvPicPr>
            <a:picLocks noGrp="1" noChangeAspect="1"/>
          </p:cNvPicPr>
          <p:nvPr>
            <p:ph sz="half" idx="2"/>
          </p:nvPr>
        </p:nvPicPr>
        <p:blipFill rotWithShape="1">
          <a:blip r:embed="rId3"/>
          <a:srcRect l="866" r="861" b="-4"/>
          <a:stretch/>
        </p:blipFill>
        <p:spPr>
          <a:xfrm>
            <a:off x="4226837" y="1721922"/>
            <a:ext cx="3420596" cy="4520560"/>
          </a:xfrm>
          <a:prstGeom prst="rect">
            <a:avLst/>
          </a:prstGeom>
        </p:spPr>
      </p:pic>
      <p:sp useBgFill="1">
        <p:nvSpPr>
          <p:cNvPr id="74" name="Rectangle 73">
            <a:extLst>
              <a:ext uri="{FF2B5EF4-FFF2-40B4-BE49-F238E27FC236}">
                <a16:creationId xmlns:a16="http://schemas.microsoft.com/office/drawing/2014/main" id="{395FA420-5595-49D1-9D5F-79EC43B55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Content Placeholder 35">
            <a:extLst>
              <a:ext uri="{FF2B5EF4-FFF2-40B4-BE49-F238E27FC236}">
                <a16:creationId xmlns:a16="http://schemas.microsoft.com/office/drawing/2014/main" id="{E9DA73EA-B236-229B-99D0-753E1D3DBFC9}"/>
              </a:ext>
            </a:extLst>
          </p:cNvPr>
          <p:cNvSpPr>
            <a:spLocks noGrp="1"/>
          </p:cNvSpPr>
          <p:nvPr>
            <p:ph sz="half" idx="1"/>
          </p:nvPr>
        </p:nvSpPr>
        <p:spPr>
          <a:xfrm>
            <a:off x="8309348" y="2020824"/>
            <a:ext cx="2956060" cy="3959352"/>
          </a:xfrm>
        </p:spPr>
        <p:txBody>
          <a:bodyPr vert="horz" lIns="91440" tIns="45720" rIns="91440" bIns="45720" rtlCol="0" anchor="ctr">
            <a:normAutofit/>
          </a:bodyPr>
          <a:lstStyle/>
          <a:p>
            <a:pPr marL="0" indent="0">
              <a:buNone/>
            </a:pPr>
            <a:r>
              <a:rPr lang="en-US" sz="2400" kern="1200" dirty="0">
                <a:solidFill>
                  <a:schemeClr val="tx1"/>
                </a:solidFill>
                <a:latin typeface="+mj-lt"/>
                <a:ea typeface="+mj-ea"/>
                <a:cs typeface="+mj-cs"/>
              </a:rPr>
              <a:t>Us </a:t>
            </a:r>
            <a:r>
              <a:rPr lang="en-US" sz="2400" kern="1200" dirty="0" err="1">
                <a:solidFill>
                  <a:schemeClr val="tx1"/>
                </a:solidFill>
                <a:latin typeface="+mj-lt"/>
                <a:ea typeface="+mj-ea"/>
                <a:cs typeface="+mj-cs"/>
              </a:rPr>
              <a:t>agraïm</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l’atenció</a:t>
            </a:r>
            <a:r>
              <a:rPr lang="en-US" sz="2400" kern="1200" dirty="0">
                <a:solidFill>
                  <a:schemeClr val="tx1"/>
                </a:solidFill>
                <a:latin typeface="+mj-lt"/>
                <a:ea typeface="+mj-ea"/>
                <a:cs typeface="+mj-cs"/>
              </a:rPr>
              <a:t>!</a:t>
            </a:r>
            <a:endParaRPr lang="en-US" sz="2400" dirty="0"/>
          </a:p>
        </p:txBody>
      </p:sp>
    </p:spTree>
    <p:extLst>
      <p:ext uri="{BB962C8B-B14F-4D97-AF65-F5344CB8AC3E}">
        <p14:creationId xmlns:p14="http://schemas.microsoft.com/office/powerpoint/2010/main" val="305558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29D89-B762-8C37-DC20-F0A0B7707408}"/>
              </a:ext>
            </a:extLst>
          </p:cNvPr>
          <p:cNvSpPr>
            <a:spLocks noGrp="1"/>
          </p:cNvSpPr>
          <p:nvPr>
            <p:ph type="title"/>
          </p:nvPr>
        </p:nvSpPr>
        <p:spPr>
          <a:xfrm>
            <a:off x="841248" y="256032"/>
            <a:ext cx="10506456" cy="1014984"/>
          </a:xfrm>
        </p:spPr>
        <p:txBody>
          <a:bodyPr anchor="b">
            <a:normAutofit/>
          </a:bodyPr>
          <a:lstStyle/>
          <a:p>
            <a:r>
              <a:rPr lang="ca-ES"/>
              <a:t>Cronologia: 1954-1983	</a:t>
            </a:r>
          </a:p>
        </p:txBody>
      </p:sp>
      <p:sp>
        <p:nvSpPr>
          <p:cNvPr id="41"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37">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2" name="Content Placeholder 21">
            <a:extLst>
              <a:ext uri="{FF2B5EF4-FFF2-40B4-BE49-F238E27FC236}">
                <a16:creationId xmlns:a16="http://schemas.microsoft.com/office/drawing/2014/main" id="{6C48CA47-4302-5D39-E701-4693D9B3C2D6}"/>
              </a:ext>
            </a:extLst>
          </p:cNvPr>
          <p:cNvGraphicFramePr>
            <a:graphicFrameLocks noGrp="1"/>
          </p:cNvGraphicFramePr>
          <p:nvPr>
            <p:ph idx="1"/>
            <p:extLst>
              <p:ext uri="{D42A27DB-BD31-4B8C-83A1-F6EECF244321}">
                <p14:modId xmlns:p14="http://schemas.microsoft.com/office/powerpoint/2010/main" val="1216080069"/>
              </p:ext>
            </p:extLst>
          </p:nvPr>
        </p:nvGraphicFramePr>
        <p:xfrm>
          <a:off x="2130842" y="1926266"/>
          <a:ext cx="7930317" cy="4357531"/>
        </p:xfrm>
        <a:graphic>
          <a:graphicData uri="http://schemas.openxmlformats.org/drawingml/2006/table">
            <a:tbl>
              <a:tblPr firstRow="1" firstCol="1" bandRow="1"/>
              <a:tblGrid>
                <a:gridCol w="1311631">
                  <a:extLst>
                    <a:ext uri="{9D8B030D-6E8A-4147-A177-3AD203B41FA5}">
                      <a16:colId xmlns:a16="http://schemas.microsoft.com/office/drawing/2014/main" val="2939974155"/>
                    </a:ext>
                  </a:extLst>
                </a:gridCol>
                <a:gridCol w="6618686">
                  <a:extLst>
                    <a:ext uri="{9D8B030D-6E8A-4147-A177-3AD203B41FA5}">
                      <a16:colId xmlns:a16="http://schemas.microsoft.com/office/drawing/2014/main" val="2685998271"/>
                    </a:ext>
                  </a:extLst>
                </a:gridCol>
              </a:tblGrid>
              <a:tr h="189623">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tc>
                  <a:txBody>
                    <a:bodyPr/>
                    <a:lstStyle/>
                    <a:p>
                      <a:pPr algn="l" fontAlgn="t">
                        <a:spcBef>
                          <a:spcPts val="0"/>
                        </a:spcBef>
                        <a:spcAft>
                          <a:spcPts val="0"/>
                        </a:spcAft>
                      </a:pPr>
                      <a:r>
                        <a:rPr lang="ca-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01707536"/>
                  </a:ext>
                </a:extLst>
              </a:tr>
              <a:tr h="341068">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1954</a:t>
                      </a:r>
                      <a:endParaRPr lang="ca-ES" sz="1500" b="0" i="0" u="none" strike="noStrike">
                        <a:effectLst/>
                        <a:latin typeface="Arial" panose="020B0604020202020204" pitchFamily="34" charset="0"/>
                      </a:endParaRPr>
                    </a:p>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spcBef>
                          <a:spcPts val="0"/>
                        </a:spcBef>
                        <a:spcAft>
                          <a:spcPts val="0"/>
                        </a:spcAft>
                      </a:pPr>
                      <a:r>
                        <a:rPr lang="ca-ES" sz="1000" b="0" i="1"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La poesia catalana fins a la Renaixença </a:t>
                      </a:r>
                      <a:r>
                        <a:rPr lang="ca-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(Mèxic). Encàrrec de Vicenç Riera Llorca (1952)</a:t>
                      </a:r>
                      <a:endParaRPr lang="ca-ES" sz="1500" b="0" i="0" u="none" strike="noStrike" dirty="0">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88980421"/>
                  </a:ext>
                </a:extLst>
              </a:tr>
              <a:tr h="643959">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1955</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«Ramon Llull», </a:t>
                      </a: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Pont Blau</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34 (pàg. 266-68).</a:t>
                      </a:r>
                      <a:endParaRPr lang="es-ES" sz="1500" b="0" i="0" u="none" strike="noStrike">
                        <a:effectLst/>
                        <a:latin typeface="Arial" panose="020B0604020202020204" pitchFamily="34" charset="0"/>
                      </a:endParaRPr>
                    </a:p>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a:effectLst/>
                        <a:latin typeface="Arial" panose="020B0604020202020204" pitchFamily="34" charset="0"/>
                      </a:endParaRPr>
                    </a:p>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«Raimundo Lulio y Valencia: “La primera edición del Blanquerna”». </a:t>
                      </a: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Levante</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88 (18/11/1955).</a:t>
                      </a:r>
                      <a:endParaRPr lang="es-ES" sz="1500" b="0" i="0" u="none" strike="noStrike">
                        <a:effectLst/>
                        <a:latin typeface="Arial" panose="020B0604020202020204" pitchFamily="34" charset="0"/>
                      </a:endParaRPr>
                    </a:p>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7434107"/>
                  </a:ext>
                </a:extLst>
              </a:tr>
              <a:tr h="643959">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1956</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spcBef>
                          <a:spcPts val="0"/>
                        </a:spcBef>
                        <a:spcAft>
                          <a:spcPts val="0"/>
                        </a:spcAft>
                      </a:pP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«Ramon Llull». </a:t>
                      </a:r>
                      <a:r>
                        <a:rPr lang="es-ES" sz="1000" b="0" i="1"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La </a:t>
                      </a:r>
                      <a:r>
                        <a:rPr lang="es-ES" sz="1000" b="0" i="1" u="none" strike="noStrike" dirty="0" err="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poesia</a:t>
                      </a:r>
                      <a:r>
                        <a:rPr lang="es-ES" sz="1000" b="0" i="1"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catalana</a:t>
                      </a: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Biblioteca </a:t>
                      </a:r>
                      <a:r>
                        <a:rPr lang="es-ES" sz="1000" b="0" i="0" u="none" strike="noStrike" dirty="0" err="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Raixa</a:t>
                      </a: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(Ed. Moll), 13 (</a:t>
                      </a:r>
                      <a:r>
                        <a:rPr lang="es-ES" sz="1000" b="0" i="0" u="none" strike="noStrike" dirty="0" err="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pàg</a:t>
                      </a: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23-34)</a:t>
                      </a:r>
                      <a:endParaRPr lang="es-ES" sz="1500" b="0" i="0" u="none" strike="noStrike" dirty="0">
                        <a:effectLst/>
                        <a:latin typeface="Arial" panose="020B0604020202020204" pitchFamily="34" charset="0"/>
                      </a:endParaRPr>
                    </a:p>
                    <a:p>
                      <a:pPr algn="l" fontAlgn="t">
                        <a:spcBef>
                          <a:spcPts val="0"/>
                        </a:spcBef>
                        <a:spcAft>
                          <a:spcPts val="0"/>
                        </a:spcAft>
                      </a:pP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dirty="0">
                        <a:effectLst/>
                        <a:latin typeface="Arial" panose="020B0604020202020204" pitchFamily="34" charset="0"/>
                      </a:endParaRPr>
                    </a:p>
                    <a:p>
                      <a:pPr algn="l" fontAlgn="t">
                        <a:spcBef>
                          <a:spcPts val="0"/>
                        </a:spcBef>
                        <a:spcAft>
                          <a:spcPts val="0"/>
                        </a:spcAft>
                      </a:pP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«Una biblioteca lulista en la Valencia del siglo XVI». </a:t>
                      </a:r>
                      <a:r>
                        <a:rPr lang="es-ES" sz="1000" b="0" i="1"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Levante</a:t>
                      </a: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125 (23/11/1956).</a:t>
                      </a:r>
                      <a:endParaRPr lang="es-ES" sz="1500" b="0" i="0" u="none" strike="noStrike" dirty="0">
                        <a:effectLst/>
                        <a:latin typeface="Arial" panose="020B0604020202020204" pitchFamily="34" charset="0"/>
                      </a:endParaRPr>
                    </a:p>
                    <a:p>
                      <a:pPr algn="l" fontAlgn="t">
                        <a:spcBef>
                          <a:spcPts val="0"/>
                        </a:spcBef>
                        <a:spcAft>
                          <a:spcPts val="0"/>
                        </a:spcAft>
                      </a:pP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dirty="0">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371219017"/>
                  </a:ext>
                </a:extLst>
              </a:tr>
              <a:tr h="341068">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1957</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«Sobre la tradición lulista de Valencia». </a:t>
                      </a: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Levante</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151 (17/05/1957).</a:t>
                      </a:r>
                      <a:endParaRPr lang="es-ES" sz="1500" b="0" i="0" u="none" strike="noStrike">
                        <a:effectLst/>
                        <a:latin typeface="Arial" panose="020B0604020202020204" pitchFamily="34" charset="0"/>
                      </a:endParaRPr>
                    </a:p>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060571727"/>
                  </a:ext>
                </a:extLst>
              </a:tr>
              <a:tr h="643959">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1959</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«Lulio, en pie» (</a:t>
                      </a: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Destino</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1153, 12/09/1959)</a:t>
                      </a:r>
                      <a:endParaRPr lang="es-ES" sz="1500" b="0" i="0" u="none" strike="noStrike">
                        <a:effectLst/>
                        <a:latin typeface="Arial" panose="020B0604020202020204" pitchFamily="34" charset="0"/>
                      </a:endParaRPr>
                    </a:p>
                    <a:p>
                      <a:pPr algn="l" fontAlgn="t">
                        <a:spcBef>
                          <a:spcPts val="0"/>
                        </a:spcBef>
                        <a:spcAft>
                          <a:spcPts val="0"/>
                        </a:spcAft>
                      </a:pP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a:effectLst/>
                        <a:latin typeface="Arial" panose="020B0604020202020204" pitchFamily="34" charset="0"/>
                      </a:endParaRPr>
                    </a:p>
                    <a:p>
                      <a:pPr algn="l" fontAlgn="t">
                        <a:spcBef>
                          <a:spcPts val="0"/>
                        </a:spcBef>
                        <a:spcAft>
                          <a:spcPts val="0"/>
                        </a:spcAft>
                      </a:pP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Un món per a infants</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(fragment adaptat del </a:t>
                      </a: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Llibre de les bèsties</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1500" b="0" i="0" u="none" strike="noStrike">
                        <a:effectLst/>
                        <a:latin typeface="Arial" panose="020B0604020202020204" pitchFamily="34" charset="0"/>
                      </a:endParaRPr>
                    </a:p>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1994287"/>
                  </a:ext>
                </a:extLst>
              </a:tr>
              <a:tr h="341068">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1966</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«Un ruego a los lulistas». </a:t>
                      </a: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El Correo Catalán </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(01/02/1966)</a:t>
                      </a:r>
                      <a:endParaRPr lang="es-ES" sz="1500" b="0" i="0" u="none" strike="noStrike">
                        <a:effectLst/>
                        <a:latin typeface="Arial" panose="020B0604020202020204" pitchFamily="34" charset="0"/>
                      </a:endParaRPr>
                    </a:p>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209502769"/>
                  </a:ext>
                </a:extLst>
              </a:tr>
              <a:tr h="341068">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1972</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spcBef>
                          <a:spcPts val="0"/>
                        </a:spcBef>
                        <a:spcAft>
                          <a:spcPts val="0"/>
                        </a:spcAft>
                      </a:pPr>
                      <a:r>
                        <a:rPr lang="en-U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Literatura catalana contemporània</a:t>
                      </a:r>
                      <a:r>
                        <a:rPr lang="en-U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(capítol dedicat a l’assaig filosòfic de tombant de segle). Barcelona: Curial. </a:t>
                      </a:r>
                      <a:endParaRPr lang="en-US" sz="1500" b="0" i="0" u="none" strike="noStrike">
                        <a:effectLst/>
                        <a:latin typeface="Arial" panose="020B0604020202020204" pitchFamily="34" charset="0"/>
                      </a:endParaRPr>
                    </a:p>
                    <a:p>
                      <a:pPr algn="l" fontAlgn="t">
                        <a:spcBef>
                          <a:spcPts val="0"/>
                        </a:spcBef>
                        <a:spcAft>
                          <a:spcPts val="0"/>
                        </a:spcAft>
                      </a:pPr>
                      <a:r>
                        <a:rPr lang="en-U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3692709"/>
                  </a:ext>
                </a:extLst>
              </a:tr>
              <a:tr h="341068">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1973</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fontAlgn="t">
                        <a:spcBef>
                          <a:spcPts val="0"/>
                        </a:spcBef>
                        <a:spcAft>
                          <a:spcPts val="0"/>
                        </a:spcAft>
                      </a:pP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«Llull, su culto y el clero» </a:t>
                      </a:r>
                      <a:r>
                        <a:rPr lang="es-ES" sz="1000" b="0" i="1"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Tele-exprés </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(21/05/1973)</a:t>
                      </a:r>
                      <a:endParaRPr lang="es-ES" sz="1500" b="0" i="0" u="none" strike="noStrike" dirty="0">
                        <a:effectLst/>
                        <a:latin typeface="Arial" panose="020B0604020202020204" pitchFamily="34" charset="0"/>
                      </a:endParaRPr>
                    </a:p>
                    <a:p>
                      <a:pPr algn="l" fontAlgn="t">
                        <a:spcBef>
                          <a:spcPts val="0"/>
                        </a:spcBef>
                        <a:spcAft>
                          <a:spcPts val="0"/>
                        </a:spcAft>
                      </a:pPr>
                      <a:r>
                        <a:rPr lang="es-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dirty="0">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181287477"/>
                  </a:ext>
                </a:extLst>
              </a:tr>
              <a:tr h="341068">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1981</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«Sant Llull», </a:t>
                      </a:r>
                      <a:r>
                        <a:rPr lang="es-ES" sz="1000" b="0" i="1"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El Món</a:t>
                      </a: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1 (18/12/1981)</a:t>
                      </a:r>
                      <a:endParaRPr lang="es-ES" sz="1500" b="0" i="0" u="none" strike="noStrike">
                        <a:effectLst/>
                        <a:latin typeface="Arial" panose="020B0604020202020204" pitchFamily="34" charset="0"/>
                      </a:endParaRPr>
                    </a:p>
                    <a:p>
                      <a:pPr algn="l" fontAlgn="t">
                        <a:spcBef>
                          <a:spcPts val="0"/>
                        </a:spcBef>
                        <a:spcAft>
                          <a:spcPts val="0"/>
                        </a:spcAft>
                      </a:pPr>
                      <a:r>
                        <a:rPr lang="es-ES" sz="1000" b="0"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4242063991"/>
                  </a:ext>
                </a:extLst>
              </a:tr>
              <a:tr h="189623">
                <a:tc>
                  <a:txBody>
                    <a:bodyPr/>
                    <a:lstStyle/>
                    <a:p>
                      <a:pPr algn="l" fontAlgn="t">
                        <a:spcBef>
                          <a:spcPts val="0"/>
                        </a:spcBef>
                        <a:spcAft>
                          <a:spcPts val="0"/>
                        </a:spcAft>
                      </a:pPr>
                      <a:r>
                        <a:rPr lang="ca-ES" sz="1000" b="1" i="0" u="none" strike="noStrike">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1983</a:t>
                      </a:r>
                      <a:endParaRPr lang="ca-ES" sz="1500" b="0" i="0" u="none" strike="noStrike">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fontAlgn="t">
                        <a:spcBef>
                          <a:spcPts val="0"/>
                        </a:spcBef>
                        <a:spcAft>
                          <a:spcPts val="0"/>
                        </a:spcAft>
                      </a:pPr>
                      <a:r>
                        <a:rPr lang="ca-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«El Cas Llull», </a:t>
                      </a:r>
                      <a:r>
                        <a:rPr lang="ca-ES" sz="1000" b="0" i="1"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Serra d’Or</a:t>
                      </a:r>
                      <a:r>
                        <a:rPr lang="ca-ES" sz="1000" b="0" i="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XXV, 280 (gener)</a:t>
                      </a:r>
                      <a:endParaRPr lang="ca-ES" sz="1500" b="0" i="0" u="none" strike="noStrike" dirty="0">
                        <a:effectLst/>
                        <a:latin typeface="Arial" panose="020B0604020202020204" pitchFamily="34" charset="0"/>
                      </a:endParaRPr>
                    </a:p>
                  </a:txBody>
                  <a:tcPr marL="56792" marR="56792" marT="7888"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916773580"/>
                  </a:ext>
                </a:extLst>
              </a:tr>
            </a:tbl>
          </a:graphicData>
        </a:graphic>
      </p:graphicFrame>
    </p:spTree>
    <p:extLst>
      <p:ext uri="{BB962C8B-B14F-4D97-AF65-F5344CB8AC3E}">
        <p14:creationId xmlns:p14="http://schemas.microsoft.com/office/powerpoint/2010/main" val="227362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0B59-4CC0-DFDC-B99E-531ED3D95B57}"/>
              </a:ext>
            </a:extLst>
          </p:cNvPr>
          <p:cNvSpPr>
            <a:spLocks noGrp="1"/>
          </p:cNvSpPr>
          <p:nvPr>
            <p:ph type="title"/>
          </p:nvPr>
        </p:nvSpPr>
        <p:spPr/>
        <p:txBody>
          <a:bodyPr/>
          <a:lstStyle/>
          <a:p>
            <a:endParaRPr lang="ca-ES"/>
          </a:p>
        </p:txBody>
      </p:sp>
      <p:sp>
        <p:nvSpPr>
          <p:cNvPr id="3" name="Content Placeholder 2">
            <a:extLst>
              <a:ext uri="{FF2B5EF4-FFF2-40B4-BE49-F238E27FC236}">
                <a16:creationId xmlns:a16="http://schemas.microsoft.com/office/drawing/2014/main" id="{F390DAAF-2EE9-2D27-0E4B-540EC549BE7E}"/>
              </a:ext>
            </a:extLst>
          </p:cNvPr>
          <p:cNvSpPr>
            <a:spLocks noGrp="1"/>
          </p:cNvSpPr>
          <p:nvPr>
            <p:ph idx="1"/>
          </p:nvPr>
        </p:nvSpPr>
        <p:spPr/>
        <p:txBody>
          <a:bodyPr/>
          <a:lstStyle/>
          <a:p>
            <a:pPr marL="0" indent="0" algn="just">
              <a:buNone/>
            </a:pP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«L’atenció a la figura de Ramon Llull, que s’ha revelat relativament intensa en els anys cinquanta, minva de manera considerable en els anys posteriors. De fet, i llevat d’un parell de casos puntuals, Llull s’esmentarà ara molt col·lateralment o servirà de pretext per a il·lustrar altres temes. Tanmateix, cal resseguir aquestes referències esparses per comprovar que Fuster es mou entre l’admiració pel geni lul·lià i el distanciament ideològic. Els vessants que l’atreuen de Llull són, fonamentalment, la dimensió intel·lectual i universal i el llegat lingüístic i literari. En canvi, se’n distancia en tot allò referent a les inclinacions doctrinals, filosòfiques i místiques» (Ferrando 2017: 62).</a:t>
            </a:r>
            <a:endParaRPr lang="ca-ES" dirty="0"/>
          </a:p>
        </p:txBody>
      </p:sp>
    </p:spTree>
    <p:extLst>
      <p:ext uri="{BB962C8B-B14F-4D97-AF65-F5344CB8AC3E}">
        <p14:creationId xmlns:p14="http://schemas.microsoft.com/office/powerpoint/2010/main" val="325664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8A9232-CFB4-0619-275F-E3D141F6B16A}"/>
              </a:ext>
            </a:extLst>
          </p:cNvPr>
          <p:cNvSpPr>
            <a:spLocks noGrp="1"/>
          </p:cNvSpPr>
          <p:nvPr>
            <p:ph type="title"/>
          </p:nvPr>
        </p:nvSpPr>
        <p:spPr/>
        <p:txBody>
          <a:bodyPr>
            <a:normAutofit fontScale="90000"/>
          </a:bodyPr>
          <a:lstStyle/>
          <a:p>
            <a:r>
              <a:rPr lang="ca-ES" sz="3800" dirty="0"/>
              <a:t/>
            </a:r>
            <a:br>
              <a:rPr lang="ca-ES" sz="3800" dirty="0"/>
            </a:br>
            <a:r>
              <a:rPr lang="ca-ES" sz="3800" b="1" dirty="0"/>
              <a:t>«Ramon Llull </a:t>
            </a:r>
            <a:r>
              <a:rPr lang="ca-ES" sz="3800" b="1" dirty="0" err="1"/>
              <a:t>y</a:t>
            </a:r>
            <a:r>
              <a:rPr lang="ca-ES" sz="3800" b="1" dirty="0"/>
              <a:t> Valencia: La primera </a:t>
            </a:r>
            <a:r>
              <a:rPr lang="ca-ES" sz="3800" b="1" dirty="0" err="1"/>
              <a:t>edición</a:t>
            </a:r>
            <a:r>
              <a:rPr lang="ca-ES" sz="3800" b="1" dirty="0"/>
              <a:t> del “Blanquerna”»</a:t>
            </a:r>
            <a:endParaRPr lang="ca-ES" sz="3800" dirty="0"/>
          </a:p>
        </p:txBody>
      </p:sp>
      <p:sp>
        <p:nvSpPr>
          <p:cNvPr id="3" name="Content Placeholder 2">
            <a:extLst>
              <a:ext uri="{FF2B5EF4-FFF2-40B4-BE49-F238E27FC236}">
                <a16:creationId xmlns:a16="http://schemas.microsoft.com/office/drawing/2014/main" id="{2B8B76B6-7384-57EE-3EAC-EBABEBAE4CBB}"/>
              </a:ext>
            </a:extLst>
          </p:cNvPr>
          <p:cNvSpPr>
            <a:spLocks noGrp="1"/>
          </p:cNvSpPr>
          <p:nvPr>
            <p:ph idx="1"/>
          </p:nvPr>
        </p:nvSpPr>
        <p:spPr/>
        <p:txBody>
          <a:bodyPr>
            <a:normAutofit/>
          </a:bodyPr>
          <a:lstStyle/>
          <a:p>
            <a:pPr marL="0" indent="0" algn="just">
              <a:lnSpc>
                <a:spcPct val="150000"/>
              </a:lnSpc>
              <a:buNone/>
            </a:pP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«Una de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estas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bajas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intelectuales</a:t>
            </a:r>
            <a:r>
              <a:rPr lang="ca-ES" sz="1800" dirty="0">
                <a:effectLst/>
                <a:latin typeface="Calibri" panose="020F0502020204030204" pitchFamily="34" charset="0"/>
                <a:ea typeface="Calibri" panose="020F0502020204030204" pitchFamily="34" charset="0"/>
                <a:cs typeface="Times New Roman" panose="02020603050405020304" pitchFamily="18" charset="0"/>
              </a:rPr>
              <a:t>, no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mayor</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claro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está</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sería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la de los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estudios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lulísticos</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Valencia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tuvieron</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siempre</a:t>
            </a:r>
            <a:r>
              <a:rPr lang="ca-ES" sz="1800" dirty="0">
                <a:effectLst/>
                <a:latin typeface="Calibri" panose="020F0502020204030204" pitchFamily="34" charset="0"/>
                <a:ea typeface="Calibri" panose="020F0502020204030204" pitchFamily="34" charset="0"/>
                <a:cs typeface="Times New Roman" panose="02020603050405020304" pitchFamily="18" charset="0"/>
              </a:rPr>
              <a:t> una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acogida</a:t>
            </a:r>
            <a:r>
              <a:rPr lang="ca-ES" sz="1800" dirty="0">
                <a:effectLst/>
                <a:latin typeface="Calibri" panose="020F0502020204030204" pitchFamily="34" charset="0"/>
                <a:ea typeface="Calibri" panose="020F0502020204030204" pitchFamily="34" charset="0"/>
                <a:cs typeface="Times New Roman" panose="02020603050405020304" pitchFamily="18" charset="0"/>
              </a:rPr>
              <a:t> apassionada, por lo general favorable, las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teorias</a:t>
            </a:r>
            <a:r>
              <a:rPr lang="ca-ES" sz="1800" dirty="0">
                <a:effectLst/>
                <a:latin typeface="Calibri" panose="020F0502020204030204" pitchFamily="34" charset="0"/>
                <a:ea typeface="Calibri" panose="020F0502020204030204" pitchFamily="34" charset="0"/>
                <a:cs typeface="Times New Roman" panose="02020603050405020304" pitchFamily="18" charset="0"/>
              </a:rPr>
              <a:t> del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famoso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beato</a:t>
            </a:r>
            <a:r>
              <a:rPr lang="ca-ES" sz="1800" dirty="0">
                <a:effectLst/>
                <a:latin typeface="Calibri" panose="020F0502020204030204" pitchFamily="34" charset="0"/>
                <a:ea typeface="Calibri" panose="020F0502020204030204" pitchFamily="34" charset="0"/>
                <a:cs typeface="Times New Roman" panose="02020603050405020304" pitchFamily="18" charset="0"/>
              </a:rPr>
              <a:t> Barbaflorida: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incluso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aportamos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nuestro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contingente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al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bando</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los detractores [...].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Hoy</a:t>
            </a:r>
            <a:r>
              <a:rPr lang="ca-ES" sz="1800" dirty="0">
                <a:effectLst/>
                <a:latin typeface="Calibri" panose="020F0502020204030204" pitchFamily="34" charset="0"/>
                <a:ea typeface="Calibri" panose="020F0502020204030204" pitchFamily="34" charset="0"/>
                <a:cs typeface="Times New Roman" panose="02020603050405020304" pitchFamily="18" charset="0"/>
              </a:rPr>
              <a:t> no creo que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quede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nadie</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nuestro</a:t>
            </a:r>
            <a:r>
              <a:rPr lang="ca-ES" sz="1800" dirty="0">
                <a:effectLst/>
                <a:latin typeface="Calibri" panose="020F0502020204030204" pitchFamily="34" charset="0"/>
                <a:ea typeface="Calibri" panose="020F0502020204030204" pitchFamily="34" charset="0"/>
                <a:cs typeface="Times New Roman" panose="02020603050405020304" pitchFamily="18" charset="0"/>
              </a:rPr>
              <a:t> país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medianamente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interesado</a:t>
            </a:r>
            <a:r>
              <a:rPr lang="ca-ES" sz="1800" dirty="0">
                <a:effectLst/>
                <a:latin typeface="Calibri" panose="020F0502020204030204" pitchFamily="34" charset="0"/>
                <a:ea typeface="Calibri" panose="020F0502020204030204" pitchFamily="34" charset="0"/>
                <a:cs typeface="Times New Roman" panose="02020603050405020304" pitchFamily="18" charset="0"/>
              </a:rPr>
              <a:t> por la obra del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filósofo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mallorquín</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Comprendo</a:t>
            </a:r>
            <a:r>
              <a:rPr lang="ca-ES" sz="1800" dirty="0">
                <a:effectLst/>
                <a:latin typeface="Calibri" panose="020F0502020204030204" pitchFamily="34" charset="0"/>
                <a:ea typeface="Calibri" panose="020F0502020204030204" pitchFamily="34" charset="0"/>
                <a:cs typeface="Times New Roman" panose="02020603050405020304" pitchFamily="18" charset="0"/>
              </a:rPr>
              <a:t> que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nuestros</a:t>
            </a:r>
            <a:r>
              <a:rPr lang="ca-ES" sz="1800" dirty="0">
                <a:effectLst/>
                <a:latin typeface="Calibri" panose="020F0502020204030204" pitchFamily="34" charset="0"/>
                <a:ea typeface="Calibri" panose="020F0502020204030204" pitchFamily="34" charset="0"/>
                <a:cs typeface="Times New Roman" panose="02020603050405020304" pitchFamily="18" charset="0"/>
              </a:rPr>
              <a:t> estudiantes de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teología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anden</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más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tentados</a:t>
            </a:r>
            <a:r>
              <a:rPr lang="ca-ES" sz="1800" dirty="0">
                <a:effectLst/>
                <a:latin typeface="Calibri" panose="020F0502020204030204" pitchFamily="34" charset="0"/>
                <a:ea typeface="Calibri" panose="020F0502020204030204" pitchFamily="34" charset="0"/>
                <a:cs typeface="Times New Roman" panose="02020603050405020304" pitchFamily="18" charset="0"/>
              </a:rPr>
              <a:t>, si 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llegan</a:t>
            </a:r>
            <a:r>
              <a:rPr lang="ca-ES" sz="1800" dirty="0">
                <a:effectLst/>
                <a:latin typeface="Calibri" panose="020F0502020204030204" pitchFamily="34" charset="0"/>
                <a:ea typeface="Calibri" panose="020F0502020204030204" pitchFamily="34" charset="0"/>
                <a:cs typeface="Times New Roman" panose="02020603050405020304" pitchFamily="18" charset="0"/>
              </a:rPr>
              <a:t>, por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doctrinas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problemes “up to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date</a:t>
            </a:r>
            <a:r>
              <a:rPr lang="ca-ES" sz="1800" dirty="0">
                <a:effectLst/>
                <a:latin typeface="Calibri" panose="020F0502020204030204" pitchFamily="34" charset="0"/>
                <a:ea typeface="Calibri" panose="020F0502020204030204" pitchFamily="34" charset="0"/>
                <a:cs typeface="Times New Roman" panose="02020603050405020304" pitchFamily="18" charset="0"/>
              </a:rPr>
              <a:t>”.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decadencia</a:t>
            </a:r>
            <a:r>
              <a:rPr lang="ca-ES" sz="1800" dirty="0">
                <a:effectLst/>
                <a:latin typeface="Calibri" panose="020F0502020204030204" pitchFamily="34" charset="0"/>
                <a:ea typeface="Calibri" panose="020F0502020204030204" pitchFamily="34" charset="0"/>
                <a:cs typeface="Times New Roman" panose="02020603050405020304" pitchFamily="18" charset="0"/>
              </a:rPr>
              <a:t> del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lulismo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entendido</a:t>
            </a:r>
            <a:r>
              <a:rPr lang="ca-ES" sz="1800" dirty="0">
                <a:effectLst/>
                <a:latin typeface="Calibri" panose="020F0502020204030204" pitchFamily="34" charset="0"/>
                <a:ea typeface="Calibri" panose="020F0502020204030204" pitchFamily="34" charset="0"/>
                <a:cs typeface="Times New Roman" panose="02020603050405020304" pitchFamily="18" charset="0"/>
              </a:rPr>
              <a:t> a la manera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clàsica</a:t>
            </a:r>
            <a:r>
              <a:rPr lang="ca-ES" sz="1800" dirty="0">
                <a:effectLst/>
                <a:latin typeface="Calibri" panose="020F0502020204030204" pitchFamily="34" charset="0"/>
                <a:ea typeface="Calibri" panose="020F0502020204030204" pitchFamily="34" charset="0"/>
                <a:cs typeface="Times New Roman" panose="02020603050405020304" pitchFamily="18" charset="0"/>
              </a:rPr>
              <a:t>, es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irremediable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no seré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quién</a:t>
            </a:r>
            <a:r>
              <a:rPr lang="ca-ES" sz="1800" dirty="0">
                <a:effectLst/>
                <a:latin typeface="Calibri" panose="020F0502020204030204" pitchFamily="34" charset="0"/>
                <a:ea typeface="Calibri" panose="020F0502020204030204" pitchFamily="34" charset="0"/>
                <a:cs typeface="Times New Roman" panose="02020603050405020304" pitchFamily="18" charset="0"/>
              </a:rPr>
              <a:t> lo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lamente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i="1" dirty="0">
                <a:effectLst/>
                <a:latin typeface="Calibri" panose="020F0502020204030204" pitchFamily="34" charset="0"/>
                <a:ea typeface="Calibri" panose="020F0502020204030204" pitchFamily="34" charset="0"/>
                <a:cs typeface="Times New Roman" panose="02020603050405020304" pitchFamily="18" charset="0"/>
              </a:rPr>
              <a:t>Levante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1955).</a:t>
            </a:r>
            <a:endParaRPr lang="en-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a-ES" dirty="0"/>
          </a:p>
        </p:txBody>
      </p:sp>
    </p:spTree>
    <p:extLst>
      <p:ext uri="{BB962C8B-B14F-4D97-AF65-F5344CB8AC3E}">
        <p14:creationId xmlns:p14="http://schemas.microsoft.com/office/powerpoint/2010/main" val="92420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AEB9-3F39-E8C4-30CB-0B39D72B4B75}"/>
              </a:ext>
            </a:extLst>
          </p:cNvPr>
          <p:cNvSpPr>
            <a:spLocks noGrp="1"/>
          </p:cNvSpPr>
          <p:nvPr>
            <p:ph type="title"/>
          </p:nvPr>
        </p:nvSpPr>
        <p:spPr/>
        <p:txBody>
          <a:bodyPr/>
          <a:lstStyle/>
          <a:p>
            <a:endParaRPr lang="ca-ES"/>
          </a:p>
        </p:txBody>
      </p:sp>
      <p:sp>
        <p:nvSpPr>
          <p:cNvPr id="3" name="Content Placeholder 2">
            <a:extLst>
              <a:ext uri="{FF2B5EF4-FFF2-40B4-BE49-F238E27FC236}">
                <a16:creationId xmlns:a16="http://schemas.microsoft.com/office/drawing/2014/main" id="{89EAA245-9DBE-6914-953B-DD5363CB0C4A}"/>
              </a:ext>
            </a:extLst>
          </p:cNvPr>
          <p:cNvSpPr>
            <a:spLocks noGrp="1"/>
          </p:cNvSpPr>
          <p:nvPr>
            <p:ph idx="1"/>
          </p:nvPr>
        </p:nvSpPr>
        <p:spPr/>
        <p:txBody>
          <a:bodyPr/>
          <a:lstStyle/>
          <a:p>
            <a:pPr marL="0" indent="0">
              <a:lnSpc>
                <a:spcPct val="150000"/>
              </a:lnSpc>
              <a:buNone/>
            </a:pP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«Fuster coneix Llull en bona part gràcies als grans estudiosos coetanis que n’analitzaren l’obra, el pensament i el llegat. [...] Concretament, és deutor dels estudis lul·lians dels germans Carreras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Artau</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Miquel Batllori, de Jordi Rubió o d’Agustí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Esclasans</a:t>
            </a:r>
            <a:r>
              <a:rPr lang="ca-ES" sz="1800" dirty="0">
                <a:effectLst/>
                <a:latin typeface="Calibri" panose="020F0502020204030204" pitchFamily="34" charset="0"/>
                <a:ea typeface="Calibri" panose="020F0502020204030204" pitchFamily="34" charset="0"/>
                <a:cs typeface="Times New Roman" panose="02020603050405020304" pitchFamily="18" charset="0"/>
              </a:rPr>
              <a:t>» (Ferrando 2017: 62)</a:t>
            </a:r>
            <a:endParaRPr lang="ca-ES" dirty="0"/>
          </a:p>
        </p:txBody>
      </p:sp>
    </p:spTree>
    <p:extLst>
      <p:ext uri="{BB962C8B-B14F-4D97-AF65-F5344CB8AC3E}">
        <p14:creationId xmlns:p14="http://schemas.microsoft.com/office/powerpoint/2010/main" val="388677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8EE3-68CE-5247-A28C-50A955DAD572}"/>
              </a:ext>
            </a:extLst>
          </p:cNvPr>
          <p:cNvSpPr>
            <a:spLocks noGrp="1"/>
          </p:cNvSpPr>
          <p:nvPr>
            <p:ph type="title"/>
          </p:nvPr>
        </p:nvSpPr>
        <p:spPr>
          <a:xfrm>
            <a:off x="838200" y="365125"/>
            <a:ext cx="10515600" cy="1626961"/>
          </a:xfrm>
        </p:spPr>
        <p:txBody>
          <a:bodyPr>
            <a:normAutofit fontScale="90000"/>
          </a:bodyPr>
          <a:lstStyle/>
          <a:p>
            <a:r>
              <a:rPr lang="ca-ES" dirty="0"/>
              <a:t/>
            </a:r>
            <a:br>
              <a:rPr lang="ca-ES" dirty="0"/>
            </a:br>
            <a:r>
              <a:rPr lang="ca-ES" dirty="0"/>
              <a:t/>
            </a:r>
            <a:br>
              <a:rPr lang="ca-ES" dirty="0"/>
            </a:br>
            <a:r>
              <a:rPr lang="ca-ES" b="1" dirty="0"/>
              <a:t>«Una biblioteca </a:t>
            </a:r>
            <a:r>
              <a:rPr lang="ca-ES" b="1" dirty="0" err="1"/>
              <a:t>lulista</a:t>
            </a:r>
            <a:r>
              <a:rPr lang="ca-ES" b="1" dirty="0"/>
              <a:t> en la Valencia del </a:t>
            </a:r>
            <a:r>
              <a:rPr lang="ca-ES" b="1" dirty="0" err="1"/>
              <a:t>siglo</a:t>
            </a:r>
            <a:r>
              <a:rPr lang="ca-ES" b="1" dirty="0"/>
              <a:t> XVI»</a:t>
            </a:r>
          </a:p>
        </p:txBody>
      </p:sp>
      <p:sp>
        <p:nvSpPr>
          <p:cNvPr id="3" name="Content Placeholder 2">
            <a:extLst>
              <a:ext uri="{FF2B5EF4-FFF2-40B4-BE49-F238E27FC236}">
                <a16:creationId xmlns:a16="http://schemas.microsoft.com/office/drawing/2014/main" id="{037DF289-98A8-D724-B567-E5C148FF8325}"/>
              </a:ext>
            </a:extLst>
          </p:cNvPr>
          <p:cNvSpPr>
            <a:spLocks noGrp="1"/>
          </p:cNvSpPr>
          <p:nvPr>
            <p:ph idx="1"/>
          </p:nvPr>
        </p:nvSpPr>
        <p:spPr/>
        <p:txBody>
          <a:bodyPr/>
          <a:lstStyle/>
          <a:p>
            <a:pPr marL="0" indent="0">
              <a:lnSpc>
                <a:spcPct val="150000"/>
              </a:lnSpc>
              <a:spcBef>
                <a:spcPts val="0"/>
              </a:spcBef>
              <a:buNone/>
            </a:pP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induce</a:t>
            </a:r>
            <a:r>
              <a:rPr lang="ca-ES" sz="1800" dirty="0">
                <a:effectLst/>
                <a:latin typeface="Calibri" panose="020F0502020204030204" pitchFamily="34" charset="0"/>
                <a:ea typeface="Calibri" panose="020F0502020204030204" pitchFamily="34" charset="0"/>
                <a:cs typeface="Times New Roman" panose="02020603050405020304" pitchFamily="18" charset="0"/>
              </a:rPr>
              <a:t> 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creer</a:t>
            </a:r>
            <a:r>
              <a:rPr lang="ca-ES" sz="1800" dirty="0">
                <a:effectLst/>
                <a:latin typeface="Calibri" panose="020F0502020204030204" pitchFamily="34" charset="0"/>
                <a:ea typeface="Calibri" panose="020F0502020204030204" pitchFamily="34" charset="0"/>
                <a:cs typeface="Times New Roman" panose="02020603050405020304" pitchFamily="18" charset="0"/>
              </a:rPr>
              <a:t> que se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le</a:t>
            </a:r>
            <a:r>
              <a:rPr lang="ca-ES" sz="1800" dirty="0">
                <a:effectLst/>
                <a:latin typeface="Calibri" panose="020F0502020204030204" pitchFamily="34" charset="0"/>
                <a:ea typeface="Calibri" panose="020F0502020204030204" pitchFamily="34" charset="0"/>
                <a:cs typeface="Times New Roman" panose="02020603050405020304" pitchFamily="18" charset="0"/>
              </a:rPr>
              <a:t> destinava a un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público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predominantemente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local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quizá</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incapaz</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sorportar</a:t>
            </a:r>
            <a:r>
              <a:rPr lang="ca-ES" sz="1800" dirty="0">
                <a:effectLst/>
                <a:latin typeface="Calibri" panose="020F0502020204030204" pitchFamily="34" charset="0"/>
                <a:ea typeface="Calibri" panose="020F0502020204030204" pitchFamily="34" charset="0"/>
                <a:cs typeface="Times New Roman" panose="02020603050405020304" pitchFamily="18" charset="0"/>
              </a:rPr>
              <a:t> 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arcaismo</a:t>
            </a:r>
            <a:r>
              <a:rPr lang="ca-ES" sz="1800" dirty="0">
                <a:effectLst/>
                <a:latin typeface="Calibri" panose="020F0502020204030204" pitchFamily="34" charset="0"/>
                <a:ea typeface="Calibri" panose="020F0502020204030204" pitchFamily="34" charset="0"/>
                <a:cs typeface="Times New Roman" panose="02020603050405020304" pitchFamily="18" charset="0"/>
              </a:rPr>
              <a:t> del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lenguaje</a:t>
            </a:r>
            <a:r>
              <a:rPr lang="ca-ES" sz="1800" dirty="0">
                <a:effectLst/>
                <a:latin typeface="Calibri" panose="020F0502020204030204" pitchFamily="34" charset="0"/>
                <a:ea typeface="Calibri" panose="020F0502020204030204" pitchFamily="34" charset="0"/>
                <a:cs typeface="Times New Roman" panose="02020603050405020304" pitchFamily="18" charset="0"/>
              </a:rPr>
              <a:t> del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beato</a:t>
            </a:r>
            <a:r>
              <a:rPr lang="ca-ES" sz="1800" dirty="0">
                <a:effectLst/>
                <a:latin typeface="Calibri" panose="020F0502020204030204" pitchFamily="34" charset="0"/>
                <a:ea typeface="Calibri" panose="020F0502020204030204" pitchFamily="34" charset="0"/>
                <a:cs typeface="Times New Roman" panose="02020603050405020304" pitchFamily="18" charset="0"/>
              </a:rPr>
              <a:t>, es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decir</a:t>
            </a:r>
            <a:r>
              <a:rPr lang="ca-ES" sz="1800" dirty="0">
                <a:effectLst/>
                <a:latin typeface="Calibri" panose="020F0502020204030204" pitchFamily="34" charset="0"/>
                <a:ea typeface="Calibri" panose="020F0502020204030204" pitchFamily="34" charset="0"/>
                <a:cs typeface="Times New Roman" panose="02020603050405020304" pitchFamily="18" charset="0"/>
              </a:rPr>
              <a:t>, un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público</a:t>
            </a:r>
            <a:r>
              <a:rPr lang="ca-ES" sz="1800" dirty="0">
                <a:effectLst/>
                <a:latin typeface="Calibri" panose="020F0502020204030204" pitchFamily="34" charset="0"/>
                <a:ea typeface="Calibri" panose="020F0502020204030204" pitchFamily="34" charset="0"/>
                <a:cs typeface="Times New Roman" panose="02020603050405020304" pitchFamily="18" charset="0"/>
              </a:rPr>
              <a:t> no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demasiado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erudito</a:t>
            </a:r>
            <a:r>
              <a:rPr lang="ca-ES" sz="1800" dirty="0">
                <a:effectLst/>
                <a:latin typeface="Calibri" panose="020F0502020204030204" pitchFamily="34" charset="0"/>
                <a:ea typeface="Calibri" panose="020F0502020204030204" pitchFamily="34" charset="0"/>
                <a:cs typeface="Times New Roman" panose="02020603050405020304" pitchFamily="18" charset="0"/>
              </a:rPr>
              <a:t>. Lo que, en definitiva,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equivale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potencialmente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a un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público</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extenso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vivo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i="1" dirty="0">
                <a:effectLst/>
                <a:latin typeface="Calibri" panose="020F0502020204030204" pitchFamily="34" charset="0"/>
                <a:ea typeface="Calibri" panose="020F0502020204030204" pitchFamily="34" charset="0"/>
                <a:cs typeface="Times New Roman" panose="02020603050405020304" pitchFamily="18" charset="0"/>
              </a:rPr>
              <a:t>Levante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125, 1955). </a:t>
            </a:r>
            <a:endParaRPr lang="ca-ES" dirty="0"/>
          </a:p>
        </p:txBody>
      </p:sp>
    </p:spTree>
    <p:extLst>
      <p:ext uri="{BB962C8B-B14F-4D97-AF65-F5344CB8AC3E}">
        <p14:creationId xmlns:p14="http://schemas.microsoft.com/office/powerpoint/2010/main" val="254065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F79B-0A97-E526-1378-DF8E89825CE6}"/>
              </a:ext>
            </a:extLst>
          </p:cNvPr>
          <p:cNvSpPr>
            <a:spLocks noGrp="1"/>
          </p:cNvSpPr>
          <p:nvPr>
            <p:ph type="title"/>
          </p:nvPr>
        </p:nvSpPr>
        <p:spPr/>
        <p:txBody>
          <a:bodyPr/>
          <a:lstStyle/>
          <a:p>
            <a:r>
              <a:rPr lang="ca-ES" b="1" dirty="0"/>
              <a:t>«</a:t>
            </a:r>
            <a:r>
              <a:rPr lang="ca-ES" b="1" dirty="0" err="1"/>
              <a:t>Lulio</a:t>
            </a:r>
            <a:r>
              <a:rPr lang="ca-ES" b="1" dirty="0"/>
              <a:t> en </a:t>
            </a:r>
            <a:r>
              <a:rPr lang="ca-ES" b="1" dirty="0" err="1"/>
              <a:t>pie</a:t>
            </a:r>
            <a:r>
              <a:rPr lang="ca-ES" b="1" dirty="0"/>
              <a:t>»</a:t>
            </a:r>
          </a:p>
        </p:txBody>
      </p:sp>
      <p:sp>
        <p:nvSpPr>
          <p:cNvPr id="3" name="Content Placeholder 2">
            <a:extLst>
              <a:ext uri="{FF2B5EF4-FFF2-40B4-BE49-F238E27FC236}">
                <a16:creationId xmlns:a16="http://schemas.microsoft.com/office/drawing/2014/main" id="{8D336880-0674-FC18-B06A-86F04FB2F098}"/>
              </a:ext>
            </a:extLst>
          </p:cNvPr>
          <p:cNvSpPr>
            <a:spLocks noGrp="1"/>
          </p:cNvSpPr>
          <p:nvPr>
            <p:ph idx="1"/>
          </p:nvPr>
        </p:nvSpPr>
        <p:spPr/>
        <p:txBody>
          <a:bodyPr/>
          <a:lstStyle/>
          <a:p>
            <a:pPr marL="0" indent="0" algn="just">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seiscientos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años</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distancia,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qué</a:t>
            </a:r>
            <a:r>
              <a:rPr lang="ca-ES" sz="1800" dirty="0">
                <a:effectLst/>
                <a:latin typeface="Calibri" panose="020F0502020204030204" pitchFamily="34" charset="0"/>
                <a:ea typeface="Calibri" panose="020F0502020204030204" pitchFamily="34" charset="0"/>
                <a:cs typeface="Times New Roman" panose="02020603050405020304" pitchFamily="18" charset="0"/>
              </a:rPr>
              <a:t> nos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puede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interesar</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todavía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Ramon Llull? Si el venerable Barbaflorida de Randa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escuchase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nuestras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posibles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respuestas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 esta pregunta,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sin</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duda</a:t>
            </a:r>
            <a:r>
              <a:rPr lang="ca-ES" sz="1800" dirty="0">
                <a:effectLst/>
                <a:latin typeface="Calibri" panose="020F0502020204030204" pitchFamily="34" charset="0"/>
                <a:ea typeface="Calibri" panose="020F0502020204030204" pitchFamily="34" charset="0"/>
                <a:cs typeface="Times New Roman" panose="02020603050405020304" pitchFamily="18" charset="0"/>
              </a:rPr>
              <a:t> se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escandalizaría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Porque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estoy</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persuadido</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que ninguna de las que nos es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permitido</a:t>
            </a:r>
            <a:r>
              <a:rPr lang="ca-ES" sz="1800" dirty="0">
                <a:effectLst/>
                <a:latin typeface="Calibri" panose="020F0502020204030204" pitchFamily="34" charset="0"/>
                <a:ea typeface="Calibri" panose="020F0502020204030204" pitchFamily="34" charset="0"/>
                <a:cs typeface="Times New Roman" panose="02020603050405020304" pitchFamily="18" charset="0"/>
              </a:rPr>
              <a:t> dar con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sinceridad</a:t>
            </a:r>
            <a:r>
              <a:rPr lang="ca-ES" sz="1800" dirty="0">
                <a:effectLst/>
                <a:latin typeface="Calibri" panose="020F0502020204030204" pitchFamily="34" charset="0"/>
                <a:ea typeface="Calibri" panose="020F0502020204030204" pitchFamily="34" charset="0"/>
                <a:cs typeface="Times New Roman" panose="02020603050405020304" pitchFamily="18" charset="0"/>
              </a:rPr>
              <a:t>, se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ajustaría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a la íntima, obstinada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fervorosa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decisión</a:t>
            </a:r>
            <a:r>
              <a:rPr lang="ca-ES" sz="1800" dirty="0">
                <a:effectLst/>
                <a:latin typeface="Calibri" panose="020F0502020204030204" pitchFamily="34" charset="0"/>
                <a:ea typeface="Calibri" panose="020F0502020204030204" pitchFamily="34" charset="0"/>
                <a:cs typeface="Times New Roman" panose="02020603050405020304" pitchFamily="18" charset="0"/>
              </a:rPr>
              <a:t> que el autor del </a:t>
            </a:r>
            <a:r>
              <a:rPr lang="ca-ES" sz="1800" i="1" dirty="0">
                <a:effectLst/>
                <a:latin typeface="Calibri" panose="020F0502020204030204" pitchFamily="34" charset="0"/>
                <a:ea typeface="Calibri" panose="020F0502020204030204" pitchFamily="34" charset="0"/>
                <a:cs typeface="Times New Roman" panose="02020603050405020304" pitchFamily="18" charset="0"/>
              </a:rPr>
              <a:t>Llibre d’Amic e Amat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puso</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su</a:t>
            </a:r>
            <a:r>
              <a:rPr lang="ca-ES" sz="1800" dirty="0">
                <a:effectLst/>
                <a:latin typeface="Calibri" panose="020F0502020204030204" pitchFamily="34" charset="0"/>
                <a:ea typeface="Calibri" panose="020F0502020204030204" pitchFamily="34" charset="0"/>
                <a:cs typeface="Times New Roman" panose="02020603050405020304" pitchFamily="18" charset="0"/>
              </a:rPr>
              <a:t> obra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su</a:t>
            </a:r>
            <a:r>
              <a:rPr lang="ca-ES" sz="1800" dirty="0">
                <a:effectLst/>
                <a:latin typeface="Calibri" panose="020F0502020204030204" pitchFamily="34" charset="0"/>
                <a:ea typeface="Calibri" panose="020F0502020204030204" pitchFamily="34" charset="0"/>
                <a:cs typeface="Times New Roman" panose="02020603050405020304" pitchFamily="18" charset="0"/>
              </a:rPr>
              <a:t> vida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toda</a:t>
            </a:r>
            <a:r>
              <a:rPr lang="ca-ES" sz="1800" dirty="0">
                <a:effectLst/>
                <a:latin typeface="Calibri" panose="020F0502020204030204" pitchFamily="34" charset="0"/>
                <a:ea typeface="Calibri" panose="020F0502020204030204" pitchFamily="34" charset="0"/>
                <a:cs typeface="Times New Roman" panose="02020603050405020304" pitchFamily="18" charset="0"/>
              </a:rPr>
              <a:t>. Para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nosotros</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resumidas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cuentas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Llull es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simplemente</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literatura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Y nada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más</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ajeno</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a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sus</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intenciones</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que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eso</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que la literatura</a:t>
            </a:r>
            <a:r>
              <a:rPr lang="ca-ES" sz="1800" dirty="0">
                <a:effectLst/>
                <a:latin typeface="Calibri" panose="020F0502020204030204" pitchFamily="34" charset="0"/>
                <a:ea typeface="Calibri" panose="020F0502020204030204" pitchFamily="34" charset="0"/>
                <a:cs typeface="Times New Roman" panose="02020603050405020304" pitchFamily="18" charset="0"/>
              </a:rPr>
              <a:t>. Para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él</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la literatura no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tenía</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sentido</a:t>
            </a:r>
            <a:r>
              <a:rPr lang="ca-ES" sz="1800" dirty="0">
                <a:effectLst/>
                <a:latin typeface="Calibri" panose="020F0502020204030204" pitchFamily="34" charset="0"/>
                <a:ea typeface="Calibri" panose="020F0502020204030204" pitchFamily="34" charset="0"/>
                <a:cs typeface="Times New Roman" panose="02020603050405020304" pitchFamily="18" charset="0"/>
              </a:rPr>
              <a:t>, o en 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mejor</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los casos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era un simple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medio</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a:t>
            </a:r>
            <a:r>
              <a:rPr lang="ca-ES" sz="1800" b="1" dirty="0" err="1">
                <a:effectLst/>
                <a:latin typeface="Calibri" panose="020F0502020204030204" pitchFamily="34" charset="0"/>
                <a:ea typeface="Calibri" panose="020F0502020204030204" pitchFamily="34" charset="0"/>
                <a:cs typeface="Times New Roman" panose="02020603050405020304" pitchFamily="18" charset="0"/>
              </a:rPr>
              <a:t>apologético</a:t>
            </a:r>
            <a:r>
              <a:rPr lang="ca-ES" sz="1800" b="1"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a:effectLst/>
                <a:latin typeface="Calibri" panose="020F0502020204030204" pitchFamily="34" charset="0"/>
                <a:ea typeface="Calibri" panose="020F0502020204030204" pitchFamily="34" charset="0"/>
                <a:cs typeface="Times New Roman" panose="02020603050405020304" pitchFamily="18" charset="0"/>
              </a:rPr>
              <a:t>-</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sospecho</a:t>
            </a:r>
            <a:r>
              <a:rPr lang="ca-ES" sz="1800" dirty="0">
                <a:effectLst/>
                <a:latin typeface="Calibri" panose="020F0502020204030204" pitchFamily="34" charset="0"/>
                <a:ea typeface="Calibri" panose="020F0502020204030204" pitchFamily="34" charset="0"/>
                <a:cs typeface="Times New Roman" panose="02020603050405020304" pitchFamily="18" charset="0"/>
              </a:rPr>
              <a:t> que en Llull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incluso</a:t>
            </a:r>
            <a:r>
              <a:rPr lang="ca-ES" sz="1800" dirty="0">
                <a:effectLst/>
                <a:latin typeface="Calibri" panose="020F0502020204030204" pitchFamily="34" charset="0"/>
                <a:ea typeface="Calibri" panose="020F0502020204030204" pitchFamily="34" charset="0"/>
                <a:cs typeface="Times New Roman" panose="02020603050405020304" pitchFamily="18" charset="0"/>
              </a:rPr>
              <a:t> la mística era una forma de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apologética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todo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cuanto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escribiera</a:t>
            </a:r>
            <a:r>
              <a:rPr lang="ca-ES" sz="1800" dirty="0">
                <a:effectLst/>
                <a:latin typeface="Calibri" panose="020F0502020204030204" pitchFamily="34" charset="0"/>
                <a:ea typeface="Calibri" panose="020F0502020204030204" pitchFamily="34" charset="0"/>
                <a:cs typeface="Times New Roman" panose="02020603050405020304" pitchFamily="18" charset="0"/>
              </a:rPr>
              <a:t> el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beato</a:t>
            </a:r>
            <a:r>
              <a:rPr lang="ca-ES" sz="1800" dirty="0">
                <a:effectLst/>
                <a:latin typeface="Calibri" panose="020F0502020204030204" pitchFamily="34" charset="0"/>
                <a:ea typeface="Calibri" panose="020F0502020204030204" pitchFamily="34" charset="0"/>
                <a:cs typeface="Times New Roman" panose="02020603050405020304" pitchFamily="18" charset="0"/>
              </a:rPr>
              <a:t> Ramon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iba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enderezado</a:t>
            </a:r>
            <a:r>
              <a:rPr lang="ca-ES" sz="1800" dirty="0">
                <a:effectLst/>
                <a:latin typeface="Calibri" panose="020F0502020204030204" pitchFamily="34" charset="0"/>
                <a:ea typeface="Calibri" panose="020F0502020204030204" pitchFamily="34" charset="0"/>
                <a:cs typeface="Times New Roman" panose="02020603050405020304" pitchFamily="18" charset="0"/>
              </a:rPr>
              <a:t> a demostrar,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por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vía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razonable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razonada</a:t>
            </a:r>
            <a:r>
              <a:rPr lang="ca-ES" sz="1800" dirty="0">
                <a:effectLst/>
                <a:latin typeface="Calibri" panose="020F0502020204030204" pitchFamily="34" charset="0"/>
                <a:ea typeface="Calibri" panose="020F0502020204030204" pitchFamily="34" charset="0"/>
                <a:cs typeface="Times New Roman" panose="02020603050405020304" pitchFamily="18" charset="0"/>
              </a:rPr>
              <a:t>, las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verdades</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la fe cristiana,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aún</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debate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tácito</a:t>
            </a:r>
            <a:r>
              <a:rPr lang="ca-ES" sz="1800" dirty="0">
                <a:effectLst/>
                <a:latin typeface="Calibri" panose="020F0502020204030204" pitchFamily="34" charset="0"/>
                <a:ea typeface="Calibri" panose="020F0502020204030204" pitchFamily="34" charset="0"/>
                <a:cs typeface="Times New Roman" panose="02020603050405020304" pitchFamily="18" charset="0"/>
              </a:rPr>
              <a:t> o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explícito</a:t>
            </a:r>
            <a:r>
              <a:rPr lang="ca-ES" sz="1800" dirty="0">
                <a:effectLst/>
                <a:latin typeface="Calibri" panose="020F0502020204030204" pitchFamily="34" charset="0"/>
                <a:ea typeface="Calibri" panose="020F0502020204030204" pitchFamily="34" charset="0"/>
                <a:cs typeface="Times New Roman" panose="02020603050405020304" pitchFamily="18" charset="0"/>
              </a:rPr>
              <a:t> con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herejes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olvidados</a:t>
            </a:r>
            <a:r>
              <a:rPr lang="ca-ES" sz="1800" dirty="0">
                <a:effectLst/>
                <a:latin typeface="Calibri" panose="020F0502020204030204" pitchFamily="34" charset="0"/>
                <a:ea typeface="Calibri" panose="020F0502020204030204" pitchFamily="34" charset="0"/>
                <a:cs typeface="Times New Roman" panose="02020603050405020304" pitchFamily="18" charset="0"/>
              </a:rPr>
              <a:t> o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paganos</a:t>
            </a:r>
            <a:r>
              <a:rPr lang="ca-ES" sz="1800" dirty="0">
                <a:effectLst/>
                <a:latin typeface="Calibri" panose="020F0502020204030204" pitchFamily="34" charset="0"/>
                <a:ea typeface="Calibri" panose="020F0502020204030204" pitchFamily="34" charset="0"/>
                <a:cs typeface="Times New Roman" panose="02020603050405020304" pitchFamily="18" charset="0"/>
              </a:rPr>
              <a:t> 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infieles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actualmente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puro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estado</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evaporación</a:t>
            </a:r>
            <a:r>
              <a:rPr lang="ca-ES" sz="1800" dirty="0">
                <a:effectLst/>
                <a:latin typeface="Calibri" panose="020F0502020204030204" pitchFamily="34" charset="0"/>
                <a:ea typeface="Calibri" panose="020F0502020204030204" pitchFamily="34" charset="0"/>
                <a:cs typeface="Times New Roman" panose="02020603050405020304" pitchFamily="18" charset="0"/>
              </a:rPr>
              <a:t>».</a:t>
            </a:r>
            <a:endParaRPr lang="ca-ES" i="1" dirty="0"/>
          </a:p>
        </p:txBody>
      </p:sp>
    </p:spTree>
    <p:extLst>
      <p:ext uri="{BB962C8B-B14F-4D97-AF65-F5344CB8AC3E}">
        <p14:creationId xmlns:p14="http://schemas.microsoft.com/office/powerpoint/2010/main" val="317900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FD60-C754-6AD2-E477-EA3203094726}"/>
              </a:ext>
            </a:extLst>
          </p:cNvPr>
          <p:cNvSpPr>
            <a:spLocks noGrp="1"/>
          </p:cNvSpPr>
          <p:nvPr>
            <p:ph type="title"/>
          </p:nvPr>
        </p:nvSpPr>
        <p:spPr/>
        <p:txBody>
          <a:bodyPr/>
          <a:lstStyle/>
          <a:p>
            <a:r>
              <a:rPr lang="ca-ES" b="1" dirty="0"/>
              <a:t>«</a:t>
            </a:r>
            <a:r>
              <a:rPr lang="ca-ES" b="1" dirty="0" err="1"/>
              <a:t>Lulio</a:t>
            </a:r>
            <a:r>
              <a:rPr lang="ca-ES" b="1" dirty="0"/>
              <a:t> en </a:t>
            </a:r>
            <a:r>
              <a:rPr lang="ca-ES" b="1" dirty="0" err="1"/>
              <a:t>pie</a:t>
            </a:r>
            <a:r>
              <a:rPr lang="ca-ES" b="1" dirty="0"/>
              <a:t>»</a:t>
            </a:r>
          </a:p>
        </p:txBody>
      </p:sp>
      <p:sp>
        <p:nvSpPr>
          <p:cNvPr id="3" name="Content Placeholder 2">
            <a:extLst>
              <a:ext uri="{FF2B5EF4-FFF2-40B4-BE49-F238E27FC236}">
                <a16:creationId xmlns:a16="http://schemas.microsoft.com/office/drawing/2014/main" id="{E9F81E24-0CAF-6611-DB25-0A97D65C2E15}"/>
              </a:ext>
            </a:extLst>
          </p:cNvPr>
          <p:cNvSpPr>
            <a:spLocks noGrp="1"/>
          </p:cNvSpPr>
          <p:nvPr>
            <p:ph idx="1"/>
          </p:nvPr>
        </p:nvSpPr>
        <p:spPr/>
        <p:txBody>
          <a:bodyPr/>
          <a:lstStyle/>
          <a:p>
            <a:pPr marL="0" indent="0" algn="just">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Hay</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poesía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todo</a:t>
            </a:r>
            <a:r>
              <a:rPr lang="ca-ES" sz="1800" dirty="0">
                <a:effectLst/>
                <a:latin typeface="Calibri" panose="020F0502020204030204" pitchFamily="34" charset="0"/>
                <a:ea typeface="Calibri" panose="020F0502020204030204" pitchFamily="34" charset="0"/>
                <a:cs typeface="Times New Roman" panose="02020603050405020304" pitchFamily="18" charset="0"/>
              </a:rPr>
              <a:t> Llull,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no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sólo</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el Llull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monótono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tenaz</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los versos: es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poesía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lengua</a:t>
            </a:r>
            <a:r>
              <a:rPr lang="ca-ES" sz="1800" dirty="0">
                <a:effectLst/>
                <a:latin typeface="Calibri" panose="020F0502020204030204" pitchFamily="34" charset="0"/>
                <a:ea typeface="Calibri" panose="020F0502020204030204" pitchFamily="34" charset="0"/>
                <a:cs typeface="Times New Roman" panose="02020603050405020304" pitchFamily="18" charset="0"/>
              </a:rPr>
              <a:t> ruda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a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vez</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infalible</a:t>
            </a:r>
            <a:r>
              <a:rPr lang="ca-ES" sz="1800" dirty="0">
                <a:effectLst/>
                <a:latin typeface="Calibri" panose="020F0502020204030204" pitchFamily="34" charset="0"/>
                <a:ea typeface="Calibri" panose="020F0502020204030204" pitchFamily="34" charset="0"/>
                <a:cs typeface="Times New Roman" panose="02020603050405020304" pitchFamily="18" charset="0"/>
              </a:rPr>
              <a:t>,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poesía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las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fábulas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ingeniosas</a:t>
            </a:r>
            <a:r>
              <a:rPr lang="ca-ES" sz="1800" dirty="0">
                <a:effectLst/>
                <a:latin typeface="Calibri" panose="020F0502020204030204" pitchFamily="34" charset="0"/>
                <a:ea typeface="Calibri" panose="020F0502020204030204" pitchFamily="34" charset="0"/>
                <a:cs typeface="Times New Roman" panose="02020603050405020304" pitchFamily="18" charset="0"/>
              </a:rPr>
              <a:t>,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poesía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amorosa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conceptuosa, a lo divino,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poesía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su</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humanidad</a:t>
            </a:r>
            <a:r>
              <a:rPr lang="ca-ES" sz="1800" dirty="0">
                <a:effectLst/>
                <a:latin typeface="Calibri" panose="020F0502020204030204" pitchFamily="34" charset="0"/>
                <a:ea typeface="Calibri" panose="020F0502020204030204" pitchFamily="34" charset="0"/>
                <a:cs typeface="Times New Roman" panose="02020603050405020304" pitchFamily="18" charset="0"/>
              </a:rPr>
              <a:t> genial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violenta. Este es el Ramon Llull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vivo</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permanente</a:t>
            </a:r>
            <a:r>
              <a:rPr lang="ca-ES" sz="1800" dirty="0">
                <a:effectLst/>
                <a:latin typeface="Calibri" panose="020F0502020204030204" pitchFamily="34" charset="0"/>
                <a:ea typeface="Calibri" panose="020F0502020204030204" pitchFamily="34" charset="0"/>
                <a:cs typeface="Times New Roman" panose="02020603050405020304" pitchFamily="18" charset="0"/>
              </a:rPr>
              <a:t>, que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desafía</a:t>
            </a:r>
            <a:r>
              <a:rPr lang="ca-ES" sz="1800" dirty="0">
                <a:effectLst/>
                <a:latin typeface="Calibri" panose="020F0502020204030204" pitchFamily="34" charset="0"/>
                <a:ea typeface="Calibri" panose="020F0502020204030204" pitchFamily="34" charset="0"/>
                <a:cs typeface="Times New Roman" panose="02020603050405020304" pitchFamily="18" charset="0"/>
              </a:rPr>
              <a:t> a los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siglos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a la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triste</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caducidad</a:t>
            </a:r>
            <a:r>
              <a:rPr lang="ca-ES" sz="1800" dirty="0">
                <a:effectLst/>
                <a:latin typeface="Calibri" panose="020F0502020204030204" pitchFamily="34" charset="0"/>
                <a:ea typeface="Calibri" panose="020F0502020204030204" pitchFamily="34" charset="0"/>
                <a:cs typeface="Times New Roman" panose="02020603050405020304" pitchFamily="18" charset="0"/>
              </a:rPr>
              <a:t> de las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filosofías</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que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está</a:t>
            </a:r>
            <a:r>
              <a:rPr lang="ca-ES" sz="1800" dirty="0">
                <a:effectLst/>
                <a:latin typeface="Calibri" panose="020F0502020204030204" pitchFamily="34" charset="0"/>
                <a:ea typeface="Calibri" panose="020F0502020204030204" pitchFamily="34" charset="0"/>
                <a:cs typeface="Times New Roman" panose="02020603050405020304" pitchFamily="18" charset="0"/>
              </a:rPr>
              <a:t>, como una roca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inconmovible</a:t>
            </a:r>
            <a:r>
              <a:rPr lang="ca-ES" sz="1800" dirty="0">
                <a:effectLst/>
                <a:latin typeface="Calibri" panose="020F0502020204030204" pitchFamily="34" charset="0"/>
                <a:ea typeface="Calibri" panose="020F0502020204030204" pitchFamily="34" charset="0"/>
                <a:cs typeface="Times New Roman" panose="02020603050405020304" pitchFamily="18" charset="0"/>
              </a:rPr>
              <a:t>, en la base de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nuestra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más</a:t>
            </a:r>
            <a:r>
              <a:rPr lang="ca-ES" sz="1800" dirty="0">
                <a:effectLst/>
                <a:latin typeface="Calibri" panose="020F0502020204030204" pitchFamily="34" charset="0"/>
                <a:ea typeface="Calibri" panose="020F0502020204030204" pitchFamily="34" charset="0"/>
                <a:cs typeface="Times New Roman" panose="02020603050405020304" pitchFamily="18" charset="0"/>
              </a:rPr>
              <a:t> noble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y</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duradera</a:t>
            </a:r>
            <a:r>
              <a:rPr lang="ca-ES" sz="1800" dirty="0">
                <a:effectLst/>
                <a:latin typeface="Calibri" panose="020F0502020204030204" pitchFamily="34" charset="0"/>
                <a:ea typeface="Calibri" panose="020F0502020204030204" pitchFamily="34" charset="0"/>
                <a:cs typeface="Times New Roman" panose="02020603050405020304" pitchFamily="18" charset="0"/>
              </a:rPr>
              <a:t>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tradición</a:t>
            </a:r>
            <a:r>
              <a:rPr lang="ca-ES" sz="1800" dirty="0">
                <a:effectLst/>
                <a:latin typeface="Calibri" panose="020F0502020204030204" pitchFamily="34" charset="0"/>
                <a:ea typeface="Calibri" panose="020F0502020204030204" pitchFamily="34" charset="0"/>
                <a:cs typeface="Times New Roman" panose="02020603050405020304" pitchFamily="18" charset="0"/>
              </a:rPr>
              <a:t> nacional» (</a:t>
            </a:r>
            <a:r>
              <a:rPr lang="ca-ES" sz="1800" i="1" dirty="0">
                <a:effectLst/>
                <a:latin typeface="Calibri" panose="020F0502020204030204" pitchFamily="34" charset="0"/>
                <a:ea typeface="Calibri" panose="020F0502020204030204" pitchFamily="34" charset="0"/>
                <a:cs typeface="Times New Roman" panose="02020603050405020304" pitchFamily="18" charset="0"/>
              </a:rPr>
              <a:t>Destino</a:t>
            </a:r>
            <a:r>
              <a:rPr lang="ca-ES" sz="1800" dirty="0">
                <a:effectLst/>
                <a:latin typeface="Calibri" panose="020F0502020204030204" pitchFamily="34" charset="0"/>
                <a:ea typeface="Calibri" panose="020F0502020204030204" pitchFamily="34" charset="0"/>
                <a:cs typeface="Times New Roman" panose="02020603050405020304" pitchFamily="18" charset="0"/>
              </a:rPr>
              <a:t>, 1959)</a:t>
            </a:r>
            <a:r>
              <a:rPr lang="ca-ES" sz="1800" i="1" dirty="0">
                <a:effectLst/>
                <a:latin typeface="Calibri" panose="020F0502020204030204" pitchFamily="34" charset="0"/>
                <a:ea typeface="Calibri" panose="020F0502020204030204" pitchFamily="34" charset="0"/>
                <a:cs typeface="Times New Roman" panose="02020603050405020304" pitchFamily="18" charset="0"/>
              </a:rPr>
              <a:t>.</a:t>
            </a:r>
            <a:r>
              <a:rPr lang="en-ES" sz="1200" dirty="0">
                <a:effectLst/>
              </a:rPr>
              <a:t> </a:t>
            </a:r>
            <a:endParaRPr lang="en-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a-ES" dirty="0"/>
          </a:p>
        </p:txBody>
      </p:sp>
    </p:spTree>
    <p:extLst>
      <p:ext uri="{BB962C8B-B14F-4D97-AF65-F5344CB8AC3E}">
        <p14:creationId xmlns:p14="http://schemas.microsoft.com/office/powerpoint/2010/main" val="208589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ADE1-B251-828B-4D2F-47233DF2A4C0}"/>
              </a:ext>
            </a:extLst>
          </p:cNvPr>
          <p:cNvSpPr>
            <a:spLocks noGrp="1"/>
          </p:cNvSpPr>
          <p:nvPr>
            <p:ph type="title"/>
          </p:nvPr>
        </p:nvSpPr>
        <p:spPr/>
        <p:txBody>
          <a:bodyPr/>
          <a:lstStyle/>
          <a:p>
            <a:r>
              <a:rPr lang="ca-ES" b="1" dirty="0"/>
              <a:t>«Sant Llull»</a:t>
            </a:r>
          </a:p>
        </p:txBody>
      </p:sp>
      <p:sp>
        <p:nvSpPr>
          <p:cNvPr id="3" name="Content Placeholder 2">
            <a:extLst>
              <a:ext uri="{FF2B5EF4-FFF2-40B4-BE49-F238E27FC236}">
                <a16:creationId xmlns:a16="http://schemas.microsoft.com/office/drawing/2014/main" id="{EDD5DC1A-A87F-5832-41B6-9511EEABC7C4}"/>
              </a:ext>
            </a:extLst>
          </p:cNvPr>
          <p:cNvSpPr>
            <a:spLocks noGrp="1"/>
          </p:cNvSpPr>
          <p:nvPr>
            <p:ph idx="1"/>
          </p:nvPr>
        </p:nvSpPr>
        <p:spPr/>
        <p:txBody>
          <a:bodyPr/>
          <a:lstStyle/>
          <a:p>
            <a:pPr marL="0" indent="0" algn="just">
              <a:lnSpc>
                <a:spcPct val="150000"/>
              </a:lnSpc>
              <a:buNone/>
            </a:pPr>
            <a:r>
              <a:rPr lang="ca-ES" sz="1800" dirty="0">
                <a:effectLst/>
                <a:latin typeface="Calibri" panose="020F0502020204030204" pitchFamily="34" charset="0"/>
                <a:ea typeface="Calibri" panose="020F0502020204030204" pitchFamily="34" charset="0"/>
                <a:cs typeface="Times New Roman" panose="02020603050405020304" pitchFamily="18" charset="0"/>
              </a:rPr>
              <a:t>«Només que m’assalta la curiositat de saber per què, en aquestes altures, algú -¿qui?- ha tingut una pensada tan sorprenent [reprendre la canonització]. ¿És que potser el Beat Barbaflorida encara fa miracles? En vida, en va fer un: inventar-se la «prosa catalana», i d’una manera gloriosa. Si més no, així ho afirmen els historiadors de la nostra literatura. Però la cúria sempre li va ser hostil, o els vigilants de l’ortodòxia catòlica mai no s’han refiat gaire de les especulacions apologètiques del mallorquí. Les logomàquies lul·lianes i </a:t>
            </a:r>
            <a:r>
              <a:rPr lang="ca-ES" sz="1800" dirty="0" err="1">
                <a:effectLst/>
                <a:latin typeface="Calibri" panose="020F0502020204030204" pitchFamily="34" charset="0"/>
                <a:ea typeface="Calibri" panose="020F0502020204030204" pitchFamily="34" charset="0"/>
                <a:cs typeface="Times New Roman" panose="02020603050405020304" pitchFamily="18" charset="0"/>
              </a:rPr>
              <a:t>lul·lístiques</a:t>
            </a:r>
            <a:r>
              <a:rPr lang="ca-ES" sz="1800" dirty="0">
                <a:effectLst/>
                <a:latin typeface="Calibri" panose="020F0502020204030204" pitchFamily="34" charset="0"/>
                <a:ea typeface="Calibri" panose="020F0502020204030204" pitchFamily="34" charset="0"/>
                <a:cs typeface="Times New Roman" panose="02020603050405020304" pitchFamily="18" charset="0"/>
              </a:rPr>
              <a:t> tenen una història envitricollada, demencial, exasperada, i, al cap de tants segles, han perdut interès i vigència. ¿Què en podria fer un teòleg d’avui, amb les «Arts» de Llull? Es tracta d’un </a:t>
            </a:r>
            <a:r>
              <a:rPr lang="ca-ES" sz="1800" b="1" dirty="0">
                <a:effectLst/>
                <a:latin typeface="Calibri" panose="020F0502020204030204" pitchFamily="34" charset="0"/>
                <a:ea typeface="Calibri" panose="020F0502020204030204" pitchFamily="34" charset="0"/>
                <a:cs typeface="Times New Roman" panose="02020603050405020304" pitchFamily="18" charset="0"/>
              </a:rPr>
              <a:t>fòssil ideològic, tan eminent com es vulgui, genial i tot, però un fòssil</a:t>
            </a:r>
            <a:r>
              <a:rPr lang="ca-ES" sz="1800" dirty="0">
                <a:latin typeface="Calibri" panose="020F0502020204030204" pitchFamily="34" charset="0"/>
                <a:ea typeface="Calibri" panose="020F0502020204030204" pitchFamily="34" charset="0"/>
                <a:cs typeface="Times New Roman" panose="02020603050405020304" pitchFamily="18" charset="0"/>
              </a:rPr>
              <a:t>» (</a:t>
            </a:r>
            <a:r>
              <a:rPr lang="ca-ES" sz="1800" i="1" dirty="0">
                <a:latin typeface="Calibri" panose="020F0502020204030204" pitchFamily="34" charset="0"/>
                <a:ea typeface="Calibri" panose="020F0502020204030204" pitchFamily="34" charset="0"/>
                <a:cs typeface="Times New Roman" panose="02020603050405020304" pitchFamily="18" charset="0"/>
              </a:rPr>
              <a:t>El Món</a:t>
            </a:r>
            <a:r>
              <a:rPr lang="ca-ES" sz="1800" dirty="0">
                <a:latin typeface="Calibri" panose="020F0502020204030204" pitchFamily="34" charset="0"/>
                <a:ea typeface="Calibri" panose="020F0502020204030204" pitchFamily="34" charset="0"/>
                <a:cs typeface="Times New Roman" panose="02020603050405020304" pitchFamily="18" charset="0"/>
              </a:rPr>
              <a:t>, 1981).</a:t>
            </a:r>
            <a:r>
              <a:rPr lang="ca-ES" sz="1800" b="1" dirty="0">
                <a:latin typeface="Calibri" panose="020F0502020204030204" pitchFamily="34" charset="0"/>
                <a:ea typeface="Calibri" panose="020F0502020204030204" pitchFamily="34" charset="0"/>
                <a:cs typeface="Times New Roman" panose="02020603050405020304" pitchFamily="18" charset="0"/>
              </a:rPr>
              <a:t> </a:t>
            </a:r>
            <a:endParaRPr lang="ca-ES" dirty="0"/>
          </a:p>
        </p:txBody>
      </p:sp>
    </p:spTree>
    <p:extLst>
      <p:ext uri="{BB962C8B-B14F-4D97-AF65-F5344CB8AC3E}">
        <p14:creationId xmlns:p14="http://schemas.microsoft.com/office/powerpoint/2010/main" val="1716305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TotalTime>
  <Words>1638</Words>
  <Application>Microsoft Office PowerPoint</Application>
  <PresentationFormat>Pantalla panoràmica</PresentationFormat>
  <Paragraphs>70</Paragraphs>
  <Slides>12</Slides>
  <Notes>2</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12</vt:i4>
      </vt:variant>
    </vt:vector>
  </HeadingPairs>
  <TitlesOfParts>
    <vt:vector size="17" baseType="lpstr">
      <vt:lpstr>Arial</vt:lpstr>
      <vt:lpstr>Calibri</vt:lpstr>
      <vt:lpstr>Calibri Light</vt:lpstr>
      <vt:lpstr>Times New Roman</vt:lpstr>
      <vt:lpstr>Office Theme</vt:lpstr>
      <vt:lpstr>Joan Fuster  i el cas de  Ramon Llull</vt:lpstr>
      <vt:lpstr>Cronologia: 1954-1983 </vt:lpstr>
      <vt:lpstr>Presentació del PowerPoint</vt:lpstr>
      <vt:lpstr> «Ramon Llull y Valencia: La primera edición del “Blanquerna”»</vt:lpstr>
      <vt:lpstr>Presentació del PowerPoint</vt:lpstr>
      <vt:lpstr>  «Una biblioteca lulista en la Valencia del siglo XVI»</vt:lpstr>
      <vt:lpstr>«Lulio en pie»</vt:lpstr>
      <vt:lpstr>«Lulio en pie»</vt:lpstr>
      <vt:lpstr>«Sant Llull»</vt:lpstr>
      <vt:lpstr>«El cas de Ramon Llull»</vt:lpstr>
      <vt:lpstr>«El cas de Ramon Llull»</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 Fuster</dc:title>
  <dc:creator>Maria Isabel Ripoll Perelló</dc:creator>
  <cp:lastModifiedBy>Lola Badia Pamies</cp:lastModifiedBy>
  <cp:revision>17</cp:revision>
  <dcterms:created xsi:type="dcterms:W3CDTF">2022-10-03T11:53:12Z</dcterms:created>
  <dcterms:modified xsi:type="dcterms:W3CDTF">2022-10-25T13:21:34Z</dcterms:modified>
</cp:coreProperties>
</file>