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06" r:id="rId3"/>
    <p:sldId id="308" r:id="rId4"/>
    <p:sldId id="287" r:id="rId5"/>
    <p:sldId id="305" r:id="rId6"/>
    <p:sldId id="302" r:id="rId7"/>
    <p:sldId id="304" r:id="rId8"/>
    <p:sldId id="301" r:id="rId9"/>
    <p:sldId id="274" r:id="rId10"/>
    <p:sldId id="27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6" r:id="rId19"/>
    <p:sldId id="300" r:id="rId20"/>
    <p:sldId id="303" r:id="rId21"/>
    <p:sldId id="298" r:id="rId22"/>
    <p:sldId id="297" r:id="rId23"/>
    <p:sldId id="295" r:id="rId24"/>
    <p:sldId id="311" r:id="rId25"/>
    <p:sldId id="278" r:id="rId26"/>
    <p:sldId id="310" r:id="rId27"/>
    <p:sldId id="313" r:id="rId28"/>
    <p:sldId id="314" r:id="rId29"/>
    <p:sldId id="309" r:id="rId30"/>
    <p:sldId id="316" r:id="rId31"/>
    <p:sldId id="317" r:id="rId32"/>
    <p:sldId id="318" r:id="rId33"/>
    <p:sldId id="319" r:id="rId34"/>
    <p:sldId id="312" r:id="rId35"/>
    <p:sldId id="315" r:id="rId36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 per defecte" id="{CFBDAE16-5896-4180-B6E9-8E7F71ACE1BB}">
          <p14:sldIdLst>
            <p14:sldId id="256"/>
            <p14:sldId id="306"/>
            <p14:sldId id="308"/>
            <p14:sldId id="287"/>
            <p14:sldId id="305"/>
            <p14:sldId id="302"/>
            <p14:sldId id="304"/>
            <p14:sldId id="301"/>
            <p14:sldId id="274"/>
            <p14:sldId id="276"/>
            <p14:sldId id="288"/>
            <p14:sldId id="289"/>
            <p14:sldId id="290"/>
            <p14:sldId id="291"/>
            <p14:sldId id="292"/>
            <p14:sldId id="293"/>
            <p14:sldId id="294"/>
            <p14:sldId id="296"/>
            <p14:sldId id="300"/>
            <p14:sldId id="303"/>
            <p14:sldId id="298"/>
            <p14:sldId id="297"/>
            <p14:sldId id="295"/>
            <p14:sldId id="311"/>
            <p14:sldId id="278"/>
            <p14:sldId id="310"/>
            <p14:sldId id="313"/>
            <p14:sldId id="314"/>
            <p14:sldId id="309"/>
            <p14:sldId id="316"/>
            <p14:sldId id="317"/>
            <p14:sldId id="318"/>
            <p14:sldId id="319"/>
            <p14:sldId id="312"/>
            <p14:sldId id="3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AFE68-C78F-4F6C-9B79-0E55EF835CB3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E707C-500C-4B37-9C85-57D444245D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26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441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240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7784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194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252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691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757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562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256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305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004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4CEF1-8BD5-45E1-AA19-F986F0373A86}" type="datetimeFigureOut">
              <a:rPr lang="ca-ES" smtClean="0"/>
              <a:t>9/4/2017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91AC-4F23-466E-8CAB-1A7079E3E2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453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>
                <a:solidFill>
                  <a:schemeClr val="tx2"/>
                </a:solidFill>
              </a:rPr>
              <a:t>EL VIATGE TEXTUAL DE LA SIBIĿLA</a:t>
            </a:r>
            <a:r>
              <a:rPr lang="ca-ES" dirty="0" smtClean="0"/>
              <a:t> </a:t>
            </a:r>
            <a:r>
              <a:rPr lang="ca-ES" sz="2700" dirty="0" smtClean="0"/>
              <a:t>CIRCULACIÓ I TESTIMONIS ENTRE OCCITÀNIA I CATALUNYA</a:t>
            </a:r>
            <a:r>
              <a:rPr lang="ca-ES" dirty="0"/>
              <a:t/>
            </a:r>
            <a:br>
              <a:rPr lang="ca-ES" dirty="0"/>
            </a:br>
            <a:endParaRPr lang="ca-ES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115616" y="3933056"/>
            <a:ext cx="6984776" cy="1752600"/>
          </a:xfrm>
        </p:spPr>
        <p:txBody>
          <a:bodyPr>
            <a:normAutofit/>
          </a:bodyPr>
          <a:lstStyle/>
          <a:p>
            <a:r>
              <a:rPr lang="ca-ES" sz="2800" dirty="0" smtClean="0"/>
              <a:t>Sadurní Martí (</a:t>
            </a:r>
            <a:r>
              <a:rPr lang="ca-ES" sz="2800" dirty="0" err="1" smtClean="0"/>
              <a:t>ILCC</a:t>
            </a:r>
            <a:r>
              <a:rPr lang="ca-ES" sz="2800" dirty="0" smtClean="0"/>
              <a:t>-UdG)</a:t>
            </a:r>
          </a:p>
          <a:p>
            <a:endParaRPr lang="ca-ES" sz="2400" dirty="0" smtClean="0"/>
          </a:p>
          <a:p>
            <a:r>
              <a:rPr lang="ca-ES" sz="2400" dirty="0" smtClean="0"/>
              <a:t>Barcelona, </a:t>
            </a:r>
            <a:r>
              <a:rPr lang="ca-ES" sz="2400" dirty="0" err="1" smtClean="0"/>
              <a:t>SLIMM</a:t>
            </a:r>
            <a:r>
              <a:rPr lang="ca-ES" sz="2400" dirty="0" smtClean="0"/>
              <a:t>, 14 de febrer de 2017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23468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044" y="0"/>
            <a:ext cx="9580084" cy="6669360"/>
          </a:xfrm>
        </p:spPr>
      </p:pic>
      <p:sp>
        <p:nvSpPr>
          <p:cNvPr id="5" name="4 Rectángulo"/>
          <p:cNvSpPr/>
          <p:nvPr/>
        </p:nvSpPr>
        <p:spPr>
          <a:xfrm>
            <a:off x="-756592" y="116632"/>
            <a:ext cx="10297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               París</a:t>
            </a:r>
            <a:r>
              <a:rPr lang="es-ES" dirty="0"/>
              <a:t>, </a:t>
            </a:r>
            <a:r>
              <a:rPr lang="es-ES" dirty="0" err="1"/>
              <a:t>BNF</a:t>
            </a:r>
            <a:r>
              <a:rPr lang="es-ES" dirty="0"/>
              <a:t>, </a:t>
            </a:r>
            <a:r>
              <a:rPr lang="es-ES" dirty="0" err="1"/>
              <a:t>fr.</a:t>
            </a:r>
            <a:r>
              <a:rPr lang="es-ES" dirty="0"/>
              <a:t> 14973, ff. 26-27 (c1400-1450</a:t>
            </a:r>
            <a:r>
              <a:rPr lang="es-ES" dirty="0" smtClean="0"/>
              <a:t>?)		     </a:t>
            </a:r>
            <a:r>
              <a:rPr lang="es-ES" dirty="0" err="1" smtClean="0">
                <a:solidFill>
                  <a:schemeClr val="tx2"/>
                </a:solidFill>
              </a:rPr>
              <a:t>testimoni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occità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b="1" dirty="0" smtClean="0">
                <a:solidFill>
                  <a:schemeClr val="tx2"/>
                </a:solidFill>
              </a:rPr>
              <a:t>P</a:t>
            </a:r>
            <a:endParaRPr lang="es-ES" dirty="0">
              <a:solidFill>
                <a:schemeClr val="tx2"/>
              </a:solidFill>
            </a:endParaRPr>
          </a:p>
          <a:p>
            <a:r>
              <a:rPr lang="es-ES" dirty="0" smtClean="0"/>
              <a:t>                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036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>
                <a:solidFill>
                  <a:schemeClr val="tx2"/>
                </a:solidFill>
              </a:rPr>
              <a:t>Relacions del </a:t>
            </a:r>
            <a:r>
              <a:rPr lang="ca-ES" i="1" dirty="0" err="1" smtClean="0">
                <a:solidFill>
                  <a:schemeClr val="tx2"/>
                </a:solidFill>
              </a:rPr>
              <a:t>Iudicium</a:t>
            </a:r>
            <a:r>
              <a:rPr lang="ca-ES" i="1" dirty="0" smtClean="0">
                <a:solidFill>
                  <a:schemeClr val="tx2"/>
                </a:solidFill>
              </a:rPr>
              <a:t> </a:t>
            </a:r>
            <a:r>
              <a:rPr lang="ca-ES" dirty="0" smtClean="0">
                <a:solidFill>
                  <a:schemeClr val="tx2"/>
                </a:solidFill>
              </a:rPr>
              <a:t>amb </a:t>
            </a:r>
            <a:r>
              <a:rPr lang="ca-ES" b="1" dirty="0" smtClean="0">
                <a:solidFill>
                  <a:schemeClr val="tx2"/>
                </a:solidFill>
              </a:rPr>
              <a:t>H</a:t>
            </a:r>
            <a:r>
              <a:rPr lang="ca-ES" dirty="0" smtClean="0">
                <a:solidFill>
                  <a:schemeClr val="tx2"/>
                </a:solidFill>
              </a:rPr>
              <a:t> i </a:t>
            </a:r>
            <a:r>
              <a:rPr lang="ca-ES" b="1" dirty="0" smtClean="0">
                <a:solidFill>
                  <a:schemeClr val="tx2"/>
                </a:solidFill>
              </a:rPr>
              <a:t>P</a:t>
            </a:r>
            <a:endParaRPr lang="ca-ES" b="1" dirty="0">
              <a:solidFill>
                <a:schemeClr val="tx2"/>
              </a:solidFill>
            </a:endParaRPr>
          </a:p>
        </p:txBody>
      </p:sp>
      <p:pic>
        <p:nvPicPr>
          <p:cNvPr id="13" name="1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8229600" cy="3556590"/>
          </a:xfrm>
        </p:spPr>
      </p:pic>
    </p:spTree>
    <p:extLst>
      <p:ext uri="{BB962C8B-B14F-4D97-AF65-F5344CB8AC3E}">
        <p14:creationId xmlns:p14="http://schemas.microsoft.com/office/powerpoint/2010/main" val="38164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>
                <a:solidFill>
                  <a:schemeClr val="tx2"/>
                </a:solidFill>
              </a:rPr>
              <a:t>Relacions del </a:t>
            </a:r>
            <a:r>
              <a:rPr lang="ca-ES" i="1" dirty="0" err="1" smtClean="0">
                <a:solidFill>
                  <a:schemeClr val="tx2"/>
                </a:solidFill>
              </a:rPr>
              <a:t>Iudicium</a:t>
            </a:r>
            <a:r>
              <a:rPr lang="ca-ES" i="1" dirty="0" smtClean="0">
                <a:solidFill>
                  <a:schemeClr val="tx2"/>
                </a:solidFill>
              </a:rPr>
              <a:t> </a:t>
            </a:r>
            <a:r>
              <a:rPr lang="ca-ES" dirty="0" smtClean="0">
                <a:solidFill>
                  <a:schemeClr val="tx2"/>
                </a:solidFill>
              </a:rPr>
              <a:t>amb </a:t>
            </a:r>
            <a:r>
              <a:rPr lang="ca-ES" b="1" dirty="0" smtClean="0">
                <a:solidFill>
                  <a:schemeClr val="tx2"/>
                </a:solidFill>
              </a:rPr>
              <a:t>H</a:t>
            </a:r>
            <a:r>
              <a:rPr lang="ca-ES" dirty="0" smtClean="0">
                <a:solidFill>
                  <a:schemeClr val="tx2"/>
                </a:solidFill>
              </a:rPr>
              <a:t> i </a:t>
            </a:r>
            <a:r>
              <a:rPr lang="ca-ES" b="1" dirty="0" smtClean="0">
                <a:solidFill>
                  <a:schemeClr val="tx2"/>
                </a:solidFill>
              </a:rPr>
              <a:t>P</a:t>
            </a:r>
            <a:endParaRPr lang="ca-ES" dirty="0">
              <a:solidFill>
                <a:schemeClr val="tx2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2071"/>
            <a:ext cx="8229600" cy="3182221"/>
          </a:xfrm>
        </p:spPr>
      </p:pic>
    </p:spTree>
    <p:extLst>
      <p:ext uri="{BB962C8B-B14F-4D97-AF65-F5344CB8AC3E}">
        <p14:creationId xmlns:p14="http://schemas.microsoft.com/office/powerpoint/2010/main" val="15388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67544" y="260648"/>
            <a:ext cx="3744416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a-ES" sz="2400" b="1" dirty="0" smtClean="0">
                <a:latin typeface="+mj-lt"/>
                <a:cs typeface="Times New Roman" panose="02020603050405020304" pitchFamily="18" charset="0"/>
              </a:rPr>
              <a:t>H-1 </a:t>
            </a:r>
          </a:p>
          <a:p>
            <a:pPr marL="0" indent="0">
              <a:buNone/>
            </a:pPr>
            <a:endParaRPr lang="ca-ES" sz="24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Us rei</a:t>
            </a:r>
            <a:r>
              <a:rPr lang="ca-E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a-ES" sz="2000" dirty="0" err="1" smtClean="0">
                <a:latin typeface="+mj-lt"/>
                <a:cs typeface="Times New Roman" panose="02020603050405020304" pitchFamily="18" charset="0"/>
              </a:rPr>
              <a:t>venra</a:t>
            </a: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 perpetual</a:t>
            </a:r>
            <a:r>
              <a:rPr lang="ca-E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del cel </a:t>
            </a:r>
            <a:r>
              <a:rPr lang="ca-ES" sz="2000" dirty="0" err="1" smtClean="0">
                <a:latin typeface="+mj-lt"/>
                <a:cs typeface="Times New Roman" panose="02020603050405020304" pitchFamily="18" charset="0"/>
              </a:rPr>
              <a:t>ques</a:t>
            </a: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a-ES" sz="2000" dirty="0" err="1" smtClean="0">
                <a:latin typeface="+mj-lt"/>
                <a:cs typeface="Times New Roman" panose="02020603050405020304" pitchFamily="18" charset="0"/>
              </a:rPr>
              <a:t>anc</a:t>
            </a: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 non fon </a:t>
            </a:r>
            <a:r>
              <a:rPr lang="ca-ES" sz="2000" dirty="0" err="1" smtClean="0">
                <a:latin typeface="+mj-lt"/>
                <a:cs typeface="Times New Roman" panose="02020603050405020304" pitchFamily="18" charset="0"/>
              </a:rPr>
              <a:t>aytal</a:t>
            </a:r>
            <a:r>
              <a:rPr lang="ca-ES" sz="2000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en carn </a:t>
            </a:r>
            <a:r>
              <a:rPr lang="ca-ES" sz="2000" dirty="0" err="1" smtClean="0">
                <a:latin typeface="+mj-lt"/>
                <a:cs typeface="Times New Roman" panose="02020603050405020304" pitchFamily="18" charset="0"/>
              </a:rPr>
              <a:t>venra</a:t>
            </a: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a-ES" sz="2000" dirty="0" err="1" smtClean="0">
                <a:latin typeface="+mj-lt"/>
                <a:cs typeface="Times New Roman" panose="02020603050405020304" pitchFamily="18" charset="0"/>
              </a:rPr>
              <a:t>sertanemen</a:t>
            </a:r>
            <a:endParaRPr lang="ca-ES" sz="20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per far del segle </a:t>
            </a:r>
            <a:r>
              <a:rPr lang="ca-ES" sz="2000" dirty="0" err="1" smtClean="0">
                <a:latin typeface="+mj-lt"/>
                <a:cs typeface="Times New Roman" panose="02020603050405020304" pitchFamily="18" charset="0"/>
              </a:rPr>
              <a:t>juggamen</a:t>
            </a:r>
            <a:r>
              <a:rPr lang="ca-ES" sz="20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a-ES" sz="24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a-ES" sz="2400" b="1" dirty="0" smtClean="0">
                <a:latin typeface="+mj-lt"/>
                <a:cs typeface="Times New Roman" panose="02020603050405020304" pitchFamily="18" charset="0"/>
              </a:rPr>
              <a:t>P-1</a:t>
            </a:r>
          </a:p>
          <a:p>
            <a:pPr marL="0" indent="0">
              <a:buNone/>
            </a:pPr>
            <a:endParaRPr lang="ca-ES" sz="2400" dirty="0">
              <a:latin typeface="+mj-lt"/>
              <a:cs typeface="Times New Roman" panose="02020603050405020304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s-ES" sz="2000" dirty="0"/>
              <a:t>Un rey </a:t>
            </a:r>
            <a:r>
              <a:rPr lang="es-ES" sz="2000" dirty="0" err="1"/>
              <a:t>vendra</a:t>
            </a:r>
            <a:r>
              <a:rPr lang="es-ES" sz="2000" dirty="0"/>
              <a:t> </a:t>
            </a:r>
            <a:r>
              <a:rPr lang="es-ES" sz="2000" dirty="0" err="1"/>
              <a:t>perpetual</a:t>
            </a:r>
            <a:r>
              <a:rPr lang="es-ES" sz="2000" dirty="0"/>
              <a:t> 	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s-ES" sz="2000" dirty="0" smtClean="0"/>
              <a:t>del </a:t>
            </a:r>
            <a:r>
              <a:rPr lang="es-ES" sz="2000" dirty="0" err="1"/>
              <a:t>cel</a:t>
            </a:r>
            <a:r>
              <a:rPr lang="es-ES" sz="2000" dirty="0"/>
              <a:t> que </a:t>
            </a:r>
            <a:r>
              <a:rPr lang="es-ES" sz="2000" dirty="0" err="1"/>
              <a:t>anc</a:t>
            </a:r>
            <a:r>
              <a:rPr lang="es-ES" sz="2000" dirty="0"/>
              <a:t> </a:t>
            </a:r>
            <a:r>
              <a:rPr lang="es-ES" sz="2000" dirty="0" err="1"/>
              <a:t>nun</a:t>
            </a:r>
            <a:r>
              <a:rPr lang="es-ES" sz="2000" dirty="0"/>
              <a:t> </a:t>
            </a:r>
            <a:r>
              <a:rPr lang="es-ES" sz="2000" dirty="0" err="1"/>
              <a:t>fuy</a:t>
            </a:r>
            <a:r>
              <a:rPr lang="es-ES" sz="2000" dirty="0"/>
              <a:t> </a:t>
            </a:r>
            <a:r>
              <a:rPr lang="es-ES" sz="2000" dirty="0" err="1"/>
              <a:t>aytal</a:t>
            </a:r>
            <a:r>
              <a:rPr lang="es-ES" sz="2000" dirty="0"/>
              <a:t>;</a:t>
            </a:r>
            <a:br>
              <a:rPr lang="es-ES" sz="2000" dirty="0"/>
            </a:br>
            <a:r>
              <a:rPr lang="es-ES" sz="2000" dirty="0"/>
              <a:t>en </a:t>
            </a:r>
            <a:r>
              <a:rPr lang="es-ES" sz="2000" dirty="0" err="1"/>
              <a:t>carn</a:t>
            </a:r>
            <a:r>
              <a:rPr lang="es-ES" sz="2000" dirty="0"/>
              <a:t> </a:t>
            </a:r>
            <a:r>
              <a:rPr lang="es-ES" sz="2000" dirty="0" err="1"/>
              <a:t>vendra</a:t>
            </a:r>
            <a:r>
              <a:rPr lang="es-ES" sz="2000" dirty="0"/>
              <a:t> </a:t>
            </a:r>
            <a:r>
              <a:rPr lang="es-ES" sz="2000" dirty="0" err="1"/>
              <a:t>certanamens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>per </a:t>
            </a:r>
            <a:r>
              <a:rPr lang="es-ES" sz="2000" dirty="0" err="1"/>
              <a:t>far</a:t>
            </a:r>
            <a:r>
              <a:rPr lang="es-ES" sz="2000" dirty="0"/>
              <a:t> del ce[</a:t>
            </a:r>
            <a:r>
              <a:rPr lang="es-ES" sz="2000" dirty="0" err="1"/>
              <a:t>gle</a:t>
            </a:r>
            <a:r>
              <a:rPr lang="es-ES" sz="2000" dirty="0"/>
              <a:t>] </a:t>
            </a:r>
            <a:r>
              <a:rPr lang="es-ES" sz="2000" dirty="0" err="1"/>
              <a:t>juyament</a:t>
            </a:r>
            <a:r>
              <a:rPr lang="es-ES" sz="2000" dirty="0"/>
              <a:t>.</a:t>
            </a:r>
            <a:endParaRPr lang="ca-ES" sz="2000" dirty="0"/>
          </a:p>
          <a:p>
            <a:pPr marL="0" indent="0">
              <a:buNone/>
            </a:pPr>
            <a:endParaRPr lang="ca-ES" dirty="0"/>
          </a:p>
        </p:txBody>
      </p:sp>
      <p:sp>
        <p:nvSpPr>
          <p:cNvPr id="4" name="Contenidor de contingut 2"/>
          <p:cNvSpPr txBox="1">
            <a:spLocks/>
          </p:cNvSpPr>
          <p:nvPr/>
        </p:nvSpPr>
        <p:spPr>
          <a:xfrm>
            <a:off x="4574976" y="332656"/>
            <a:ext cx="4114800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sz="2400" b="1" dirty="0" smtClean="0">
                <a:cs typeface="Times New Roman" panose="02020603050405020304" pitchFamily="18" charset="0"/>
              </a:rPr>
              <a:t>H-?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 smtClean="0"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000" dirty="0" smtClean="0">
                <a:cs typeface="Times New Roman" panose="02020603050405020304" pitchFamily="18" charset="0"/>
              </a:rPr>
              <a:t>Li </a:t>
            </a:r>
            <a:r>
              <a:rPr lang="ca-ES" sz="2000" dirty="0" err="1" smtClean="0">
                <a:cs typeface="Times New Roman" panose="02020603050405020304" pitchFamily="18" charset="0"/>
              </a:rPr>
              <a:t>pueg</a:t>
            </a:r>
            <a:r>
              <a:rPr lang="ca-ES" sz="2000" dirty="0" smtClean="0">
                <a:cs typeface="Times New Roman" panose="02020603050405020304" pitchFamily="18" charset="0"/>
              </a:rPr>
              <a:t> els </a:t>
            </a:r>
            <a:r>
              <a:rPr lang="ca-ES" sz="2000" dirty="0" err="1" smtClean="0">
                <a:cs typeface="Times New Roman" panose="02020603050405020304" pitchFamily="18" charset="0"/>
              </a:rPr>
              <a:t>plas</a:t>
            </a:r>
            <a:r>
              <a:rPr lang="ca-ES" sz="2000" dirty="0" smtClean="0">
                <a:cs typeface="Times New Roman" panose="02020603050405020304" pitchFamily="18" charset="0"/>
              </a:rPr>
              <a:t> seran </a:t>
            </a:r>
            <a:r>
              <a:rPr lang="ca-ES" sz="2000" dirty="0" err="1" smtClean="0">
                <a:cs typeface="Times New Roman" panose="02020603050405020304" pitchFamily="18" charset="0"/>
              </a:rPr>
              <a:t>egals</a:t>
            </a:r>
            <a:r>
              <a:rPr lang="ca-ES" sz="2000" dirty="0" smtClean="0">
                <a:cs typeface="Times New Roman" panose="02020603050405020304" pitchFamily="18" charset="0"/>
              </a:rPr>
              <a:t> 	9c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000" dirty="0" err="1" smtClean="0">
                <a:cs typeface="Times New Roman" panose="02020603050405020304" pitchFamily="18" charset="0"/>
              </a:rPr>
              <a:t>ont</a:t>
            </a:r>
            <a:r>
              <a:rPr lang="ca-ES" sz="2000" dirty="0" smtClean="0">
                <a:cs typeface="Times New Roman" panose="02020603050405020304" pitchFamily="18" charset="0"/>
              </a:rPr>
              <a:t> estaran li bons </a:t>
            </a:r>
            <a:r>
              <a:rPr lang="ca-ES" sz="2000" dirty="0" err="1" smtClean="0">
                <a:cs typeface="Times New Roman" panose="02020603050405020304" pitchFamily="18" charset="0"/>
              </a:rPr>
              <a:t>e·ls</a:t>
            </a:r>
            <a:r>
              <a:rPr lang="ca-ES" sz="2000" dirty="0" smtClean="0">
                <a:cs typeface="Times New Roman" panose="02020603050405020304" pitchFamily="18" charset="0"/>
              </a:rPr>
              <a:t> mals.	9d</a:t>
            </a:r>
          </a:p>
          <a:p>
            <a:pPr marL="0" indent="0">
              <a:buNone/>
            </a:pPr>
            <a:r>
              <a:rPr lang="es-ES" sz="2000" dirty="0" smtClean="0"/>
              <a:t>Li </a:t>
            </a:r>
            <a:r>
              <a:rPr lang="es-ES" sz="2000" dirty="0" err="1"/>
              <a:t>rei</a:t>
            </a:r>
            <a:r>
              <a:rPr lang="es-ES" sz="2000" dirty="0"/>
              <a:t> </a:t>
            </a:r>
            <a:r>
              <a:rPr lang="es-ES" sz="2000" dirty="0" err="1"/>
              <a:t>e·l</a:t>
            </a:r>
            <a:r>
              <a:rPr lang="es-ES" sz="2000" dirty="0"/>
              <a:t> </a:t>
            </a:r>
            <a:r>
              <a:rPr lang="es-ES" sz="2000" dirty="0" err="1"/>
              <a:t>comte</a:t>
            </a:r>
            <a:r>
              <a:rPr lang="es-ES" sz="2000" dirty="0"/>
              <a:t> </a:t>
            </a:r>
            <a:r>
              <a:rPr lang="es-ES" sz="2000" dirty="0" err="1"/>
              <a:t>e·l</a:t>
            </a:r>
            <a:r>
              <a:rPr lang="es-ES" sz="2000" dirty="0"/>
              <a:t> baro	</a:t>
            </a:r>
            <a:r>
              <a:rPr lang="es-ES" sz="2000" dirty="0" smtClean="0"/>
              <a:t>              13a</a:t>
            </a:r>
            <a:endParaRPr lang="es-ES" sz="2000" dirty="0"/>
          </a:p>
          <a:p>
            <a:pPr marL="0" indent="0">
              <a:buNone/>
            </a:pPr>
            <a:r>
              <a:rPr lang="es-ES" sz="2000" dirty="0" err="1"/>
              <a:t>Quex</a:t>
            </a:r>
            <a:r>
              <a:rPr lang="es-ES" sz="2000" dirty="0"/>
              <a:t> de </a:t>
            </a:r>
            <a:r>
              <a:rPr lang="es-ES" sz="2000" dirty="0" err="1"/>
              <a:t>lurs</a:t>
            </a:r>
            <a:r>
              <a:rPr lang="es-ES" sz="2000" dirty="0"/>
              <a:t> </a:t>
            </a:r>
            <a:r>
              <a:rPr lang="es-ES" sz="2000" dirty="0" err="1"/>
              <a:t>faigz</a:t>
            </a:r>
            <a:r>
              <a:rPr lang="es-ES" sz="2000" dirty="0"/>
              <a:t> redran </a:t>
            </a:r>
            <a:r>
              <a:rPr lang="es-ES" sz="2000" dirty="0" err="1" smtClean="0"/>
              <a:t>razo</a:t>
            </a:r>
            <a:r>
              <a:rPr lang="es-ES" sz="2000" dirty="0" smtClean="0"/>
              <a:t>        13b</a:t>
            </a:r>
            <a:endParaRPr lang="es-ES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ca-ES" sz="2000" dirty="0" smtClean="0"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a-ES" sz="2000" dirty="0" smtClean="0"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a-ES" sz="2000" dirty="0" smtClean="0"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2400" b="1" dirty="0" smtClean="0">
                <a:cs typeface="Times New Roman" panose="02020603050405020304" pitchFamily="18" charset="0"/>
              </a:rPr>
              <a:t>P-8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200" dirty="0" smtClean="0"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000" dirty="0" smtClean="0">
                <a:cs typeface="Times New Roman" panose="02020603050405020304" pitchFamily="18" charset="0"/>
              </a:rPr>
              <a:t>Li </a:t>
            </a:r>
            <a:r>
              <a:rPr lang="fr-FR" sz="2000" dirty="0" err="1" smtClean="0">
                <a:cs typeface="Times New Roman" panose="02020603050405020304" pitchFamily="18" charset="0"/>
              </a:rPr>
              <a:t>puey</a:t>
            </a:r>
            <a:r>
              <a:rPr lang="fr-FR" sz="2000" dirty="0" smtClean="0">
                <a:cs typeface="Times New Roman" panose="02020603050405020304" pitchFamily="18" charset="0"/>
              </a:rPr>
              <a:t> es plans </a:t>
            </a:r>
            <a:r>
              <a:rPr lang="fr-FR" sz="2000" dirty="0" err="1" smtClean="0">
                <a:cs typeface="Times New Roman" panose="02020603050405020304" pitchFamily="18" charset="0"/>
              </a:rPr>
              <a:t>seran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eguals</a:t>
            </a:r>
            <a:r>
              <a:rPr lang="fr-FR" sz="2000" dirty="0" smtClean="0">
                <a:cs typeface="Times New Roman" panose="02020603050405020304" pitchFamily="18" charset="0"/>
              </a:rPr>
              <a:t>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000" dirty="0" err="1" smtClean="0">
                <a:cs typeface="Times New Roman" panose="02020603050405020304" pitchFamily="18" charset="0"/>
              </a:rPr>
              <a:t>aqui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seran</a:t>
            </a:r>
            <a:r>
              <a:rPr lang="fr-FR" sz="2000" dirty="0" smtClean="0">
                <a:cs typeface="Times New Roman" panose="02020603050405020304" pitchFamily="18" charset="0"/>
              </a:rPr>
              <a:t> li bons </a:t>
            </a:r>
            <a:r>
              <a:rPr lang="fr-FR" sz="2000" dirty="0" err="1" smtClean="0">
                <a:cs typeface="Times New Roman" panose="02020603050405020304" pitchFamily="18" charset="0"/>
              </a:rPr>
              <a:t>e·l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mals</a:t>
            </a:r>
            <a:r>
              <a:rPr lang="fr-FR" sz="2000" dirty="0" smtClean="0"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000" dirty="0" smtClean="0">
                <a:cs typeface="Times New Roman" panose="02020603050405020304" pitchFamily="18" charset="0"/>
              </a:rPr>
              <a:t>li contes </a:t>
            </a:r>
            <a:r>
              <a:rPr lang="fr-FR" sz="2000" dirty="0" err="1" smtClean="0">
                <a:cs typeface="Times New Roman" panose="02020603050405020304" pitchFamily="18" charset="0"/>
              </a:rPr>
              <a:t>e·l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reys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e·l</a:t>
            </a:r>
            <a:r>
              <a:rPr lang="fr-FR" sz="2000" dirty="0" smtClean="0">
                <a:cs typeface="Times New Roman" panose="02020603050405020304" pitchFamily="18" charset="0"/>
              </a:rPr>
              <a:t> barons,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000" dirty="0" smtClean="0">
                <a:cs typeface="Times New Roman" panose="02020603050405020304" pitchFamily="18" charset="0"/>
              </a:rPr>
              <a:t>que de </a:t>
            </a:r>
            <a:r>
              <a:rPr lang="fr-FR" sz="2000" dirty="0" err="1" smtClean="0">
                <a:cs typeface="Times New Roman" panose="02020603050405020304" pitchFamily="18" charset="0"/>
              </a:rPr>
              <a:t>lur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fazt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rendran</a:t>
            </a:r>
            <a:r>
              <a:rPr lang="fr-FR" sz="2000" dirty="0" smtClean="0"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cs typeface="Times New Roman" panose="02020603050405020304" pitchFamily="18" charset="0"/>
              </a:rPr>
              <a:t>rason</a:t>
            </a:r>
            <a:endParaRPr lang="fr-FR" sz="2000" dirty="0" smtClean="0"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956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" y="389016"/>
            <a:ext cx="8899305" cy="6453336"/>
          </a:xfrm>
        </p:spPr>
      </p:pic>
      <p:sp>
        <p:nvSpPr>
          <p:cNvPr id="5" name="4 CuadroTexto"/>
          <p:cNvSpPr txBox="1"/>
          <p:nvPr/>
        </p:nvSpPr>
        <p:spPr>
          <a:xfrm>
            <a:off x="539552" y="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G</a:t>
            </a:r>
            <a:r>
              <a:rPr lang="ca-ES" b="1" baseline="30000" dirty="0" smtClean="0"/>
              <a:t>3</a:t>
            </a:r>
            <a:r>
              <a:rPr lang="ca-ES" dirty="0" smtClean="0"/>
              <a:t>	</a:t>
            </a:r>
            <a:r>
              <a:rPr lang="es-ES" dirty="0"/>
              <a:t>Girona, </a:t>
            </a:r>
            <a:r>
              <a:rPr lang="es-ES" dirty="0" err="1"/>
              <a:t>Arxiu</a:t>
            </a:r>
            <a:r>
              <a:rPr lang="es-ES" dirty="0"/>
              <a:t> </a:t>
            </a:r>
            <a:r>
              <a:rPr lang="es-ES" dirty="0" err="1"/>
              <a:t>Diocesà</a:t>
            </a:r>
            <a:r>
              <a:rPr lang="es-ES" dirty="0"/>
              <a:t>, </a:t>
            </a:r>
            <a:r>
              <a:rPr lang="es-ES" dirty="0" err="1"/>
              <a:t>Sant</a:t>
            </a:r>
            <a:r>
              <a:rPr lang="es-ES" dirty="0"/>
              <a:t> Andreu del </a:t>
            </a:r>
            <a:r>
              <a:rPr lang="es-ES" dirty="0" err="1"/>
              <a:t>Torn</a:t>
            </a:r>
            <a:r>
              <a:rPr lang="es-ES" dirty="0"/>
              <a:t>, doc. 289 (</a:t>
            </a:r>
            <a:r>
              <a:rPr lang="es-ES" dirty="0" err="1" smtClean="0"/>
              <a:t>perdut</a:t>
            </a:r>
            <a:r>
              <a:rPr lang="es-ES" dirty="0" smtClean="0"/>
              <a:t>)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2288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6034682"/>
          </a:xfrm>
        </p:spPr>
        <p:txBody>
          <a:bodyPr>
            <a:normAutofit/>
          </a:bodyPr>
          <a:lstStyle/>
          <a:p>
            <a:r>
              <a:rPr lang="ca-ES" dirty="0" smtClean="0"/>
              <a:t>B</a:t>
            </a:r>
            <a:r>
              <a:rPr lang="ca-ES" baseline="30000" dirty="0" smtClean="0"/>
              <a:t>1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r>
              <a:rPr lang="es-ES" sz="2200" dirty="0"/>
              <a:t>Barcelona, </a:t>
            </a:r>
            <a:r>
              <a:rPr lang="es-ES" sz="2200" dirty="0" err="1"/>
              <a:t>Arxiu</a:t>
            </a:r>
            <a:r>
              <a:rPr lang="es-ES" sz="2200" dirty="0"/>
              <a:t> Capitular, sin signatura, fol. 35</a:t>
            </a:r>
            <a:endParaRPr lang="ca-ES" sz="2200" dirty="0"/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171400"/>
            <a:ext cx="5364088" cy="7382196"/>
          </a:xfrm>
        </p:spPr>
      </p:pic>
    </p:spTree>
    <p:extLst>
      <p:ext uri="{BB962C8B-B14F-4D97-AF65-F5344CB8AC3E}">
        <p14:creationId xmlns:p14="http://schemas.microsoft.com/office/powerpoint/2010/main" val="40621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5746650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r>
              <a:rPr lang="ca-ES" dirty="0" smtClean="0"/>
              <a:t>B</a:t>
            </a:r>
            <a:r>
              <a:rPr lang="ca-ES" baseline="30000" dirty="0" smtClean="0"/>
              <a:t>2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es-ES" sz="2200" dirty="0" smtClean="0"/>
              <a:t>Barcelona</a:t>
            </a:r>
            <a:r>
              <a:rPr lang="es-ES" sz="2200" dirty="0"/>
              <a:t>, </a:t>
            </a:r>
            <a:r>
              <a:rPr lang="es-ES" sz="2200" dirty="0" err="1"/>
              <a:t>Arxiu</a:t>
            </a:r>
            <a:r>
              <a:rPr lang="es-ES" sz="2200" dirty="0"/>
              <a:t> Capitular, Ms 184b, </a:t>
            </a:r>
            <a:r>
              <a:rPr lang="es-ES" sz="2200" dirty="0" err="1" smtClean="0"/>
              <a:t>fragment</a:t>
            </a:r>
            <a:r>
              <a:rPr lang="es-ES" sz="2200" dirty="0" smtClean="0"/>
              <a:t> </a:t>
            </a:r>
            <a:r>
              <a:rPr lang="es-ES" sz="2200" dirty="0"/>
              <a:t>3F, </a:t>
            </a:r>
            <a:r>
              <a:rPr lang="es-ES" sz="2200" dirty="0" err="1" smtClean="0"/>
              <a:t>ff</a:t>
            </a:r>
            <a:r>
              <a:rPr lang="es-ES" sz="2200" dirty="0" smtClean="0"/>
              <a:t>. </a:t>
            </a:r>
            <a:r>
              <a:rPr lang="es-ES" sz="2200" dirty="0"/>
              <a:t>2v-5</a:t>
            </a:r>
            <a:br>
              <a:rPr lang="es-ES" sz="2200" dirty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/>
            </a:r>
            <a:br>
              <a:rPr lang="ca-ES" dirty="0"/>
            </a:br>
            <a:endParaRPr lang="ca-ES" dirty="0"/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71400"/>
            <a:ext cx="5220072" cy="7183997"/>
          </a:xfrm>
        </p:spPr>
      </p:pic>
    </p:spTree>
    <p:extLst>
      <p:ext uri="{BB962C8B-B14F-4D97-AF65-F5344CB8AC3E}">
        <p14:creationId xmlns:p14="http://schemas.microsoft.com/office/powerpoint/2010/main" val="9125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G</a:t>
            </a:r>
            <a:r>
              <a:rPr lang="es-ES" b="1" baseline="30000" dirty="0"/>
              <a:t>1</a:t>
            </a:r>
            <a:r>
              <a:rPr lang="es-ES" dirty="0"/>
              <a:t>       </a:t>
            </a:r>
            <a:r>
              <a:rPr lang="es-ES" sz="3600" dirty="0"/>
              <a:t>Girona  </a:t>
            </a:r>
            <a:r>
              <a:rPr lang="es-ES" sz="3600" dirty="0" err="1"/>
              <a:t>Arxiu</a:t>
            </a:r>
            <a:r>
              <a:rPr lang="es-ES" sz="3600" dirty="0"/>
              <a:t> Capitular, Ms 127, </a:t>
            </a:r>
            <a:r>
              <a:rPr lang="es-ES" sz="3600" dirty="0" smtClean="0"/>
              <a:t>f. </a:t>
            </a:r>
            <a:r>
              <a:rPr lang="es-ES" sz="3600" dirty="0"/>
              <a:t>183v</a:t>
            </a:r>
            <a:endParaRPr lang="ca-ES" sz="36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632848" cy="5420040"/>
          </a:xfrm>
        </p:spPr>
      </p:pic>
    </p:spTree>
    <p:extLst>
      <p:ext uri="{BB962C8B-B14F-4D97-AF65-F5344CB8AC3E}">
        <p14:creationId xmlns:p14="http://schemas.microsoft.com/office/powerpoint/2010/main" val="36938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ES_tradnl" sz="2800" b="1" dirty="0" smtClean="0"/>
          </a:p>
          <a:p>
            <a:pPr marL="0" indent="0">
              <a:buNone/>
            </a:pPr>
            <a:r>
              <a:rPr lang="es-ES_tradnl" sz="2800" b="1" dirty="0" smtClean="0"/>
              <a:t>Canals</a:t>
            </a:r>
            <a:r>
              <a:rPr lang="es-ES_tradnl" sz="2800" dirty="0" smtClean="0"/>
              <a:t> </a:t>
            </a:r>
            <a:r>
              <a:rPr lang="es-ES_tradnl" sz="2800" dirty="0"/>
              <a:t>v 23-24 </a:t>
            </a:r>
            <a:endParaRPr lang="es-ES_tradnl" sz="2800" dirty="0" smtClean="0"/>
          </a:p>
          <a:p>
            <a:pPr marL="0" indent="0">
              <a:buNone/>
            </a:pPr>
            <a:r>
              <a:rPr lang="es-ES_tradnl" sz="2800" dirty="0" smtClean="0"/>
              <a:t>Los </a:t>
            </a:r>
            <a:r>
              <a:rPr lang="es-ES_tradnl" sz="2800" dirty="0" err="1"/>
              <a:t>peys</a:t>
            </a:r>
            <a:r>
              <a:rPr lang="es-ES_tradnl" sz="2800" dirty="0"/>
              <a:t> </a:t>
            </a:r>
            <a:r>
              <a:rPr lang="es-ES_tradnl" sz="2800" dirty="0" err="1"/>
              <a:t>qui</a:t>
            </a:r>
            <a:r>
              <a:rPr lang="es-ES_tradnl" sz="2800" dirty="0"/>
              <a:t> </a:t>
            </a:r>
            <a:r>
              <a:rPr lang="es-ES_tradnl" sz="2800" dirty="0" err="1"/>
              <a:t>viuen</a:t>
            </a:r>
            <a:r>
              <a:rPr lang="es-ES_tradnl" sz="2800" dirty="0"/>
              <a:t> </a:t>
            </a:r>
            <a:r>
              <a:rPr lang="es-ES_tradnl" sz="2800" dirty="0" err="1"/>
              <a:t>dins</a:t>
            </a:r>
            <a:r>
              <a:rPr lang="es-ES_tradnl" sz="2800" dirty="0"/>
              <a:t> la mar / </a:t>
            </a:r>
            <a:r>
              <a:rPr lang="es-ES_tradnl" sz="2800" dirty="0" err="1"/>
              <a:t>tots</a:t>
            </a:r>
            <a:r>
              <a:rPr lang="es-ES_tradnl" sz="2800" dirty="0"/>
              <a:t> </a:t>
            </a:r>
            <a:r>
              <a:rPr lang="es-ES_tradnl" sz="2800" dirty="0" err="1"/>
              <a:t>cridadan</a:t>
            </a:r>
            <a:r>
              <a:rPr lang="es-ES_tradnl" sz="2800" dirty="0"/>
              <a:t>”, </a:t>
            </a:r>
            <a:endParaRPr lang="es-ES_tradnl" sz="2800" dirty="0" smtClean="0"/>
          </a:p>
          <a:p>
            <a:pPr marL="0" indent="0">
              <a:buNone/>
            </a:pPr>
            <a:r>
              <a:rPr lang="es-ES_tradnl" sz="2800" b="1" dirty="0" smtClean="0"/>
              <a:t>Carbonell</a:t>
            </a:r>
            <a:r>
              <a:rPr lang="es-ES_tradnl" sz="2800" dirty="0" smtClean="0"/>
              <a:t> 3.3 </a:t>
            </a:r>
          </a:p>
          <a:p>
            <a:pPr marL="0" indent="0">
              <a:buNone/>
            </a:pPr>
            <a:r>
              <a:rPr lang="es-ES_tradnl" sz="2800" dirty="0" smtClean="0"/>
              <a:t>“</a:t>
            </a:r>
            <a:r>
              <a:rPr lang="es-ES_tradnl" sz="2800" dirty="0"/>
              <a:t>Los </a:t>
            </a:r>
            <a:r>
              <a:rPr lang="es-ES_tradnl" sz="2800" dirty="0" err="1"/>
              <a:t>peys</a:t>
            </a:r>
            <a:r>
              <a:rPr lang="es-ES_tradnl" sz="2800" dirty="0"/>
              <a:t> </a:t>
            </a:r>
            <a:r>
              <a:rPr lang="es-ES_tradnl" sz="2800" dirty="0" err="1"/>
              <a:t>sentran</a:t>
            </a:r>
            <a:r>
              <a:rPr lang="es-ES_tradnl" sz="2800" dirty="0"/>
              <a:t> </a:t>
            </a:r>
            <a:r>
              <a:rPr lang="es-ES_tradnl" sz="2800" dirty="0" err="1"/>
              <a:t>fortment</a:t>
            </a:r>
            <a:r>
              <a:rPr lang="es-ES_tradnl" sz="2800" dirty="0"/>
              <a:t> cridar</a:t>
            </a:r>
            <a:r>
              <a:rPr lang="es-ES_tradnl" sz="2800" dirty="0" smtClean="0"/>
              <a:t>”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sz="2800" b="1" dirty="0" smtClean="0"/>
          </a:p>
          <a:p>
            <a:pPr marL="0" indent="0">
              <a:buNone/>
            </a:pPr>
            <a:r>
              <a:rPr lang="es-ES_tradnl" sz="2800" b="1" dirty="0" smtClean="0"/>
              <a:t>Canals</a:t>
            </a:r>
            <a:r>
              <a:rPr lang="es-ES_tradnl" sz="2800" dirty="0" smtClean="0"/>
              <a:t> 31-32</a:t>
            </a:r>
          </a:p>
          <a:p>
            <a:pPr marL="0" indent="0">
              <a:buNone/>
            </a:pPr>
            <a:r>
              <a:rPr lang="es-ES_tradnl" sz="2800" dirty="0" smtClean="0"/>
              <a:t>“</a:t>
            </a:r>
            <a:r>
              <a:rPr lang="es-ES_tradnl" sz="2800" dirty="0"/>
              <a:t>Los </a:t>
            </a:r>
            <a:r>
              <a:rPr lang="es-ES_tradnl" sz="2800" dirty="0" err="1"/>
              <a:t>arbres</a:t>
            </a:r>
            <a:r>
              <a:rPr lang="es-ES_tradnl" sz="2800" dirty="0"/>
              <a:t> serán </a:t>
            </a:r>
            <a:r>
              <a:rPr lang="es-ES_tradnl" sz="2800" dirty="0" err="1"/>
              <a:t>sangonents</a:t>
            </a:r>
            <a:r>
              <a:rPr lang="es-ES_tradnl" sz="2800" dirty="0"/>
              <a:t> / </a:t>
            </a:r>
            <a:r>
              <a:rPr lang="es-ES_tradnl" sz="2800" dirty="0" err="1"/>
              <a:t>gitant</a:t>
            </a:r>
            <a:r>
              <a:rPr lang="es-ES_tradnl" sz="2800" dirty="0"/>
              <a:t> </a:t>
            </a:r>
            <a:r>
              <a:rPr lang="es-ES_tradnl" sz="2800" dirty="0" err="1"/>
              <a:t>suor</a:t>
            </a:r>
            <a:r>
              <a:rPr lang="es-ES_tradnl" sz="2800" dirty="0" smtClean="0"/>
              <a:t>”</a:t>
            </a:r>
          </a:p>
          <a:p>
            <a:pPr marL="0" indent="0">
              <a:buNone/>
            </a:pPr>
            <a:r>
              <a:rPr lang="es-ES_tradnl" sz="2800" b="1" dirty="0" smtClean="0"/>
              <a:t>Carbonell</a:t>
            </a:r>
            <a:r>
              <a:rPr lang="es-ES_tradnl" sz="2800" dirty="0" smtClean="0"/>
              <a:t> 2.1</a:t>
            </a:r>
          </a:p>
          <a:p>
            <a:pPr marL="0" indent="0">
              <a:buNone/>
            </a:pPr>
            <a:r>
              <a:rPr lang="es-ES_tradnl" sz="2800" dirty="0" smtClean="0"/>
              <a:t>“Los </a:t>
            </a:r>
            <a:r>
              <a:rPr lang="es-ES_tradnl" sz="2800" dirty="0" err="1"/>
              <a:t>arbres</a:t>
            </a:r>
            <a:r>
              <a:rPr lang="es-ES_tradnl" sz="2800" dirty="0"/>
              <a:t> </a:t>
            </a:r>
            <a:r>
              <a:rPr lang="es-ES_tradnl" sz="2800" dirty="0" err="1"/>
              <a:t>gitaran</a:t>
            </a:r>
            <a:r>
              <a:rPr lang="es-ES_tradnl" sz="2800" dirty="0"/>
              <a:t> </a:t>
            </a:r>
            <a:r>
              <a:rPr lang="es-ES_tradnl" sz="2800" dirty="0" err="1" smtClean="0"/>
              <a:t>sanch</a:t>
            </a:r>
            <a:r>
              <a:rPr lang="es-ES_tradnl" sz="2800" dirty="0" smtClean="0"/>
              <a:t>”</a:t>
            </a:r>
            <a:endParaRPr lang="ca-ES" sz="2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609600" y="427038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G</a:t>
            </a:r>
            <a:r>
              <a:rPr lang="es-ES" b="1" baseline="30000" dirty="0" smtClean="0"/>
              <a:t>2</a:t>
            </a:r>
            <a:r>
              <a:rPr lang="es-ES" dirty="0" smtClean="0"/>
              <a:t>       </a:t>
            </a:r>
            <a:r>
              <a:rPr lang="es-ES" sz="3600" dirty="0" smtClean="0"/>
              <a:t>Girona  </a:t>
            </a:r>
            <a:r>
              <a:rPr lang="es-ES" sz="3600" dirty="0" err="1" smtClean="0"/>
              <a:t>Arxiu</a:t>
            </a:r>
            <a:r>
              <a:rPr lang="es-ES" sz="3600" dirty="0" smtClean="0"/>
              <a:t> Capitular, Ms 69, f. 267rv</a:t>
            </a:r>
            <a:endParaRPr lang="ca-ES" sz="3600" dirty="0"/>
          </a:p>
        </p:txBody>
      </p:sp>
    </p:spTree>
    <p:extLst>
      <p:ext uri="{BB962C8B-B14F-4D97-AF65-F5344CB8AC3E}">
        <p14:creationId xmlns:p14="http://schemas.microsoft.com/office/powerpoint/2010/main" val="13152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632848" cy="5724636"/>
          </a:xfr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V</a:t>
            </a:r>
            <a:r>
              <a:rPr lang="es-ES" dirty="0" smtClean="0"/>
              <a:t>     </a:t>
            </a:r>
            <a:r>
              <a:rPr lang="es-ES" sz="3600" dirty="0" smtClean="0"/>
              <a:t>Vic</a:t>
            </a:r>
            <a:r>
              <a:rPr lang="es-ES" sz="3600" dirty="0"/>
              <a:t>, </a:t>
            </a:r>
            <a:r>
              <a:rPr lang="es-ES" sz="3600" dirty="0" err="1"/>
              <a:t>Arxiu</a:t>
            </a:r>
            <a:r>
              <a:rPr lang="es-ES" sz="3600" dirty="0"/>
              <a:t> i </a:t>
            </a:r>
            <a:r>
              <a:rPr lang="es-ES" sz="3600" dirty="0" smtClean="0"/>
              <a:t>Bibl. Episcopal</a:t>
            </a:r>
            <a:r>
              <a:rPr lang="es-ES" sz="3600" dirty="0"/>
              <a:t>, </a:t>
            </a:r>
            <a:r>
              <a:rPr lang="es-ES" sz="3600" dirty="0" smtClean="0"/>
              <a:t>ms 208</a:t>
            </a:r>
            <a:r>
              <a:rPr lang="es-ES" sz="3600" dirty="0"/>
              <a:t>, </a:t>
            </a:r>
            <a:r>
              <a:rPr lang="es-ES" sz="3600" dirty="0" smtClean="0"/>
              <a:t>ff. </a:t>
            </a:r>
            <a:r>
              <a:rPr lang="es-ES" sz="3600" dirty="0"/>
              <a:t>7v-9v</a:t>
            </a:r>
            <a:r>
              <a:rPr lang="ca-ES" sz="3600" dirty="0"/>
              <a:t/>
            </a:r>
            <a:br>
              <a:rPr lang="ca-ES" sz="3600" dirty="0"/>
            </a:br>
            <a:endParaRPr lang="ca-ES" sz="3600" dirty="0"/>
          </a:p>
        </p:txBody>
      </p:sp>
    </p:spTree>
    <p:extLst>
      <p:ext uri="{BB962C8B-B14F-4D97-AF65-F5344CB8AC3E}">
        <p14:creationId xmlns:p14="http://schemas.microsoft.com/office/powerpoint/2010/main" val="7336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>
                <a:solidFill>
                  <a:schemeClr val="tx2"/>
                </a:solidFill>
              </a:rPr>
              <a:t>Origen del «</a:t>
            </a:r>
            <a:r>
              <a:rPr lang="es-ES" i="1" dirty="0" err="1" smtClean="0">
                <a:solidFill>
                  <a:schemeClr val="tx2"/>
                </a:solidFill>
              </a:rPr>
              <a:t>Iudicii</a:t>
            </a:r>
            <a:r>
              <a:rPr lang="es-ES" i="1" dirty="0" smtClean="0">
                <a:solidFill>
                  <a:schemeClr val="tx2"/>
                </a:solidFill>
              </a:rPr>
              <a:t> </a:t>
            </a:r>
            <a:r>
              <a:rPr lang="es-ES" i="1" dirty="0" err="1" smtClean="0">
                <a:solidFill>
                  <a:schemeClr val="tx2"/>
                </a:solidFill>
              </a:rPr>
              <a:t>signum</a:t>
            </a:r>
            <a:r>
              <a:rPr lang="es-ES" i="1" dirty="0" smtClean="0">
                <a:solidFill>
                  <a:schemeClr val="tx2"/>
                </a:solidFill>
              </a:rPr>
              <a:t>»</a:t>
            </a:r>
            <a:endParaRPr lang="es-ES" i="1" dirty="0">
              <a:solidFill>
                <a:schemeClr val="tx2"/>
              </a:solidFill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a-ES" dirty="0" smtClean="0"/>
              <a:t>Sermó </a:t>
            </a:r>
            <a:r>
              <a:rPr lang="ca-ES" i="1" dirty="0"/>
              <a:t>Contra </a:t>
            </a:r>
            <a:r>
              <a:rPr lang="ca-ES" i="1" dirty="0" err="1"/>
              <a:t>Iudeos</a:t>
            </a:r>
            <a:r>
              <a:rPr lang="ca-ES" i="1" dirty="0"/>
              <a:t>, </a:t>
            </a:r>
            <a:r>
              <a:rPr lang="ca-ES" i="1" dirty="0" err="1"/>
              <a:t>Paganos</a:t>
            </a:r>
            <a:r>
              <a:rPr lang="ca-ES" i="1" dirty="0"/>
              <a:t> et </a:t>
            </a:r>
            <a:r>
              <a:rPr lang="ca-ES" i="1" dirty="0" err="1"/>
              <a:t>Arrianos</a:t>
            </a:r>
            <a:r>
              <a:rPr lang="ca-ES" dirty="0"/>
              <a:t> </a:t>
            </a:r>
            <a:r>
              <a:rPr lang="ca-ES" dirty="0" smtClean="0"/>
              <a:t>(</a:t>
            </a:r>
            <a:r>
              <a:rPr lang="ca-ES" i="1" dirty="0" err="1" smtClean="0"/>
              <a:t>Sermo</a:t>
            </a:r>
            <a:r>
              <a:rPr lang="ca-ES" i="1" dirty="0" smtClean="0"/>
              <a:t> </a:t>
            </a:r>
            <a:r>
              <a:rPr lang="ca-ES" i="1" dirty="0"/>
              <a:t>de </a:t>
            </a:r>
            <a:r>
              <a:rPr lang="ca-ES" i="1" dirty="0" err="1" smtClean="0"/>
              <a:t>symbolo</a:t>
            </a:r>
            <a:r>
              <a:rPr lang="ca-ES" dirty="0" smtClean="0"/>
              <a:t>), pasqua 439</a:t>
            </a:r>
          </a:p>
          <a:p>
            <a:pPr marL="0" indent="0">
              <a:buNone/>
            </a:pPr>
            <a:endParaRPr lang="ca-ES" dirty="0" smtClean="0"/>
          </a:p>
          <a:p>
            <a:pPr marL="514350" indent="-514350">
              <a:buFont typeface="+mj-lt"/>
              <a:buAutoNum type="arabicPeriod"/>
            </a:pPr>
            <a:r>
              <a:rPr lang="ca-ES" dirty="0" smtClean="0"/>
              <a:t>Sobre la fe</a:t>
            </a:r>
          </a:p>
          <a:p>
            <a:pPr marL="514350" indent="-514350">
              <a:buFont typeface="+mj-lt"/>
              <a:buAutoNum type="arabicPeriod"/>
            </a:pPr>
            <a:r>
              <a:rPr lang="ca-ES" dirty="0" smtClean="0"/>
              <a:t>Crist </a:t>
            </a:r>
            <a:r>
              <a:rPr lang="ca-ES" dirty="0"/>
              <a:t>(</a:t>
            </a:r>
            <a:r>
              <a:rPr lang="ca-ES" dirty="0" smtClean="0"/>
              <a:t>jueus)</a:t>
            </a:r>
          </a:p>
          <a:p>
            <a:pPr marL="514350" indent="-514350">
              <a:buFont typeface="+mj-lt"/>
              <a:buAutoNum type="arabicPeriod"/>
            </a:pPr>
            <a:r>
              <a:rPr lang="ca-ES" dirty="0" smtClean="0"/>
              <a:t>Trinitat </a:t>
            </a:r>
            <a:r>
              <a:rPr lang="ca-ES" dirty="0"/>
              <a:t>(</a:t>
            </a:r>
            <a:r>
              <a:rPr lang="ca-ES" dirty="0" smtClean="0"/>
              <a:t>arrians)</a:t>
            </a:r>
            <a:endParaRPr lang="ca-ES" i="1" dirty="0" smtClean="0"/>
          </a:p>
          <a:p>
            <a:pPr marL="514350" indent="-514350">
              <a:buFont typeface="+mj-lt"/>
              <a:buAutoNum type="arabicPeriod"/>
            </a:pPr>
            <a:r>
              <a:rPr lang="ca-ES" dirty="0" smtClean="0"/>
              <a:t>‘Credo’</a:t>
            </a:r>
            <a:endParaRPr lang="es-ES" dirty="0"/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67" y="2996951"/>
            <a:ext cx="2447212" cy="3750517"/>
          </a:xfrm>
          <a:prstGeom prst="rect">
            <a:avLst/>
          </a:prstGeom>
        </p:spPr>
      </p:pic>
      <p:sp>
        <p:nvSpPr>
          <p:cNvPr id="5" name="QuadreDeText 4"/>
          <p:cNvSpPr txBox="1"/>
          <p:nvPr/>
        </p:nvSpPr>
        <p:spPr>
          <a:xfrm>
            <a:off x="4364360" y="5301208"/>
            <a:ext cx="198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Sant</a:t>
            </a:r>
            <a:r>
              <a:rPr lang="es-ES" dirty="0" smtClean="0"/>
              <a:t> Agustí</a:t>
            </a:r>
            <a:endParaRPr lang="es-ES" dirty="0"/>
          </a:p>
        </p:txBody>
      </p:sp>
      <p:sp>
        <p:nvSpPr>
          <p:cNvPr id="7" name="QuadreDeText 6"/>
          <p:cNvSpPr txBox="1"/>
          <p:nvPr/>
        </p:nvSpPr>
        <p:spPr>
          <a:xfrm>
            <a:off x="2192782" y="62412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Quodvultdeus</a:t>
            </a:r>
            <a:endParaRPr lang="es-ES" dirty="0"/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69" y="2974156"/>
            <a:ext cx="5032796" cy="37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38" y="1600200"/>
            <a:ext cx="7113724" cy="4525963"/>
          </a:xfr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A</a:t>
            </a:r>
            <a:r>
              <a:rPr lang="es-ES" dirty="0" smtClean="0"/>
              <a:t>       </a:t>
            </a:r>
            <a:r>
              <a:rPr lang="es-ES" sz="3200" spc="-20" dirty="0" err="1" smtClean="0"/>
              <a:t>L’Alguer</a:t>
            </a:r>
            <a:r>
              <a:rPr lang="es-ES" sz="3200" spc="-20" dirty="0" smtClean="0"/>
              <a:t>,  </a:t>
            </a:r>
            <a:r>
              <a:rPr lang="es-ES" sz="3200" spc="-20" dirty="0" err="1" smtClean="0"/>
              <a:t>Arch</a:t>
            </a:r>
            <a:r>
              <a:rPr lang="es-ES" sz="3200" spc="-20" dirty="0" smtClean="0"/>
              <a:t>. </a:t>
            </a:r>
            <a:r>
              <a:rPr lang="es-ES" sz="3200" spc="-20" dirty="0" err="1"/>
              <a:t>Storico</a:t>
            </a:r>
            <a:r>
              <a:rPr lang="es-ES" sz="3200" spc="-20" dirty="0"/>
              <a:t> </a:t>
            </a:r>
            <a:r>
              <a:rPr lang="es-ES" sz="3200" spc="-20" dirty="0" err="1" smtClean="0"/>
              <a:t>Dioc</a:t>
            </a:r>
            <a:r>
              <a:rPr lang="es-ES" sz="3200" spc="-20" dirty="0" smtClean="0"/>
              <a:t>. </a:t>
            </a:r>
            <a:r>
              <a:rPr lang="es-ES" sz="3200" spc="-20" dirty="0"/>
              <a:t>di </a:t>
            </a:r>
            <a:r>
              <a:rPr lang="es-ES" sz="3200" spc="-20" dirty="0" err="1" smtClean="0"/>
              <a:t>Alghero</a:t>
            </a:r>
            <a:r>
              <a:rPr lang="es-ES" sz="3200" spc="-20" dirty="0" smtClean="0"/>
              <a:t>-Bosa s/s</a:t>
            </a:r>
            <a:endParaRPr lang="ca-ES" sz="3600" spc="-20" dirty="0"/>
          </a:p>
        </p:txBody>
      </p:sp>
    </p:spTree>
    <p:extLst>
      <p:ext uri="{BB962C8B-B14F-4D97-AF65-F5344CB8AC3E}">
        <p14:creationId xmlns:p14="http://schemas.microsoft.com/office/powerpoint/2010/main" val="32514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577546" cy="5989841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M</a:t>
            </a:r>
            <a:r>
              <a:rPr lang="es-ES" b="1" baseline="30000" dirty="0" smtClean="0"/>
              <a:t>1</a:t>
            </a:r>
            <a:r>
              <a:rPr lang="es-ES" b="1" dirty="0" smtClean="0"/>
              <a:t>/M</a:t>
            </a:r>
            <a:r>
              <a:rPr lang="es-ES" b="1" baseline="30000" dirty="0" smtClean="0"/>
              <a:t>2</a:t>
            </a:r>
            <a:r>
              <a:rPr lang="es-ES" b="1" dirty="0" smtClean="0"/>
              <a:t> </a:t>
            </a:r>
            <a:r>
              <a:rPr lang="es-ES" sz="3200" dirty="0" err="1" smtClean="0"/>
              <a:t>L’Alcazar</a:t>
            </a:r>
            <a:r>
              <a:rPr lang="es-ES" sz="3200" dirty="0"/>
              <a:t>. </a:t>
            </a:r>
            <a:r>
              <a:rPr lang="es-ES" sz="3200" dirty="0" smtClean="0"/>
              <a:t>B. de </a:t>
            </a:r>
            <a:r>
              <a:rPr lang="es-ES" sz="3200" dirty="0" err="1"/>
              <a:t>Marseille</a:t>
            </a:r>
            <a:r>
              <a:rPr lang="es-ES" sz="3200" dirty="0"/>
              <a:t>, Ms 1095, </a:t>
            </a:r>
            <a:r>
              <a:rPr lang="es-ES" sz="3200" dirty="0" smtClean="0"/>
              <a:t>ff. 23 i 121rv </a:t>
            </a:r>
            <a:endParaRPr lang="ca-ES" sz="3600" dirty="0"/>
          </a:p>
        </p:txBody>
      </p:sp>
    </p:spTree>
    <p:extLst>
      <p:ext uri="{BB962C8B-B14F-4D97-AF65-F5344CB8AC3E}">
        <p14:creationId xmlns:p14="http://schemas.microsoft.com/office/powerpoint/2010/main" val="752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>
                <a:solidFill>
                  <a:schemeClr val="tx2"/>
                </a:solidFill>
              </a:rPr>
              <a:t>Comparació paral·lels </a:t>
            </a:r>
            <a:r>
              <a:rPr lang="ca-ES" b="1" dirty="0" smtClean="0">
                <a:solidFill>
                  <a:schemeClr val="tx2"/>
                </a:solidFill>
              </a:rPr>
              <a:t>M</a:t>
            </a:r>
            <a:r>
              <a:rPr lang="ca-ES" b="1" baseline="30000" dirty="0" smtClean="0">
                <a:solidFill>
                  <a:schemeClr val="tx2"/>
                </a:solidFill>
              </a:rPr>
              <a:t>1</a:t>
            </a:r>
            <a:r>
              <a:rPr lang="ca-ES" b="1" dirty="0" smtClean="0">
                <a:solidFill>
                  <a:schemeClr val="tx2"/>
                </a:solidFill>
              </a:rPr>
              <a:t> </a:t>
            </a:r>
            <a:r>
              <a:rPr lang="ca-ES" dirty="0" smtClean="0">
                <a:solidFill>
                  <a:schemeClr val="tx2"/>
                </a:solidFill>
              </a:rPr>
              <a:t>i </a:t>
            </a:r>
            <a:r>
              <a:rPr lang="ca-ES" b="1" dirty="0" smtClean="0">
                <a:solidFill>
                  <a:schemeClr val="tx2"/>
                </a:solidFill>
              </a:rPr>
              <a:t>M</a:t>
            </a:r>
            <a:r>
              <a:rPr lang="ca-ES" b="1" baseline="30000" dirty="0" smtClean="0">
                <a:solidFill>
                  <a:schemeClr val="tx2"/>
                </a:solidFill>
              </a:rPr>
              <a:t>2</a:t>
            </a:r>
            <a:endParaRPr lang="ca-ES" b="1" baseline="30000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 smtClean="0"/>
              <a:t>2b</a:t>
            </a:r>
          </a:p>
          <a:p>
            <a:pPr marL="0" indent="0">
              <a:buNone/>
            </a:pPr>
            <a:r>
              <a:rPr lang="es-ES" dirty="0" smtClean="0"/>
              <a:t>ve[n]</a:t>
            </a:r>
            <a:r>
              <a:rPr lang="es-ES" dirty="0" err="1" smtClean="0"/>
              <a:t>drà</a:t>
            </a:r>
            <a:r>
              <a:rPr lang="es-ES" dirty="0" smtClean="0"/>
              <a:t> </a:t>
            </a:r>
            <a:r>
              <a:rPr lang="es-ES" dirty="0"/>
              <a:t>de </a:t>
            </a:r>
            <a:r>
              <a:rPr lang="es-ES" dirty="0" err="1"/>
              <a:t>cel</a:t>
            </a:r>
            <a:r>
              <a:rPr lang="es-ES" dirty="0"/>
              <a:t> un </a:t>
            </a:r>
            <a:r>
              <a:rPr lang="es-ES" dirty="0" err="1"/>
              <a:t>seyal</a:t>
            </a:r>
            <a:r>
              <a:rPr lang="es-ES" dirty="0"/>
              <a:t> </a:t>
            </a:r>
            <a:r>
              <a:rPr lang="es-ES" dirty="0" err="1"/>
              <a:t>molt</a:t>
            </a:r>
            <a:r>
              <a:rPr lang="es-ES" dirty="0"/>
              <a:t> </a:t>
            </a:r>
            <a:r>
              <a:rPr lang="es-ES" dirty="0" smtClean="0"/>
              <a:t>gran </a:t>
            </a:r>
            <a:r>
              <a:rPr lang="es-ES" b="1" dirty="0" smtClean="0"/>
              <a:t>M</a:t>
            </a:r>
            <a:r>
              <a:rPr lang="es-ES" b="1" baseline="30000" dirty="0" smtClean="0"/>
              <a:t>1</a:t>
            </a:r>
          </a:p>
          <a:p>
            <a:pPr marL="0" indent="0">
              <a:buNone/>
            </a:pPr>
            <a:r>
              <a:rPr lang="es-ES" dirty="0" smtClean="0"/>
              <a:t>será </a:t>
            </a:r>
            <a:r>
              <a:rPr lang="es-ES" dirty="0"/>
              <a:t>un </a:t>
            </a:r>
            <a:r>
              <a:rPr lang="es-ES" dirty="0" err="1"/>
              <a:t>senyal</a:t>
            </a:r>
            <a:r>
              <a:rPr lang="es-ES" dirty="0"/>
              <a:t> </a:t>
            </a:r>
            <a:r>
              <a:rPr lang="es-ES" dirty="0" err="1"/>
              <a:t>molt</a:t>
            </a:r>
            <a:r>
              <a:rPr lang="es-ES" dirty="0"/>
              <a:t> </a:t>
            </a:r>
            <a:r>
              <a:rPr lang="es-ES" dirty="0" smtClean="0"/>
              <a:t>gran </a:t>
            </a:r>
            <a:r>
              <a:rPr lang="es-ES" b="1" dirty="0" smtClean="0"/>
              <a:t>M</a:t>
            </a:r>
            <a:r>
              <a:rPr lang="es-ES" b="1" baseline="30000" dirty="0" smtClean="0"/>
              <a:t>2</a:t>
            </a:r>
          </a:p>
          <a:p>
            <a:pPr marL="0" indent="0">
              <a:buNone/>
            </a:pPr>
            <a:endParaRPr lang="es-ES" b="1" baseline="30000" dirty="0" smtClean="0"/>
          </a:p>
          <a:p>
            <a:pPr marL="0" indent="0">
              <a:buNone/>
            </a:pPr>
            <a:endParaRPr lang="es-ES" b="1" baseline="30000" dirty="0"/>
          </a:p>
          <a:p>
            <a:pPr marL="0" indent="0">
              <a:buNone/>
            </a:pPr>
            <a:r>
              <a:rPr lang="es-ES" b="1" dirty="0" smtClean="0"/>
              <a:t>3ab</a:t>
            </a:r>
          </a:p>
          <a:p>
            <a:pPr marL="0" indent="0">
              <a:buNone/>
            </a:pPr>
            <a:r>
              <a:rPr lang="es-ES" dirty="0" err="1" smtClean="0"/>
              <a:t>Aprés</a:t>
            </a:r>
            <a:r>
              <a:rPr lang="es-ES" dirty="0" smtClean="0"/>
              <a:t> </a:t>
            </a:r>
            <a:r>
              <a:rPr lang="es-ES" dirty="0" err="1"/>
              <a:t>s’esblandirà</a:t>
            </a:r>
            <a:r>
              <a:rPr lang="es-ES" dirty="0"/>
              <a:t> </a:t>
            </a:r>
            <a:r>
              <a:rPr lang="es-ES" dirty="0" err="1"/>
              <a:t>molt</a:t>
            </a:r>
            <a:r>
              <a:rPr lang="es-ES" dirty="0"/>
              <a:t> </a:t>
            </a:r>
            <a:r>
              <a:rPr lang="es-ES" dirty="0" err="1" smtClean="0"/>
              <a:t>fort</a:t>
            </a:r>
            <a:endParaRPr lang="es-ES" dirty="0" smtClean="0"/>
          </a:p>
          <a:p>
            <a:pPr marL="0" indent="0">
              <a:buNone/>
            </a:pPr>
            <a:r>
              <a:rPr lang="es-ES" dirty="0" err="1" smtClean="0"/>
              <a:t>d’on</a:t>
            </a:r>
            <a:r>
              <a:rPr lang="es-ES" dirty="0" smtClean="0"/>
              <a:t> </a:t>
            </a:r>
            <a:r>
              <a:rPr lang="es-ES" dirty="0" err="1"/>
              <a:t>és</a:t>
            </a:r>
            <a:r>
              <a:rPr lang="es-ES" dirty="0"/>
              <a:t> </a:t>
            </a:r>
            <a:r>
              <a:rPr lang="es-ES" dirty="0" err="1"/>
              <a:t>semblant</a:t>
            </a:r>
            <a:r>
              <a:rPr lang="es-ES" dirty="0"/>
              <a:t> de gran </a:t>
            </a:r>
            <a:r>
              <a:rPr lang="es-ES" dirty="0" err="1" smtClean="0"/>
              <a:t>conort</a:t>
            </a:r>
            <a:r>
              <a:rPr lang="es-ES" dirty="0" smtClean="0"/>
              <a:t> </a:t>
            </a:r>
            <a:r>
              <a:rPr lang="es-ES" b="1" dirty="0" smtClean="0"/>
              <a:t>M</a:t>
            </a:r>
            <a:r>
              <a:rPr lang="es-ES" b="1" baseline="30000" dirty="0" smtClean="0"/>
              <a:t>1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err="1" smtClean="0"/>
              <a:t>Aprés</a:t>
            </a:r>
            <a:r>
              <a:rPr lang="es-ES" dirty="0" smtClean="0"/>
              <a:t> </a:t>
            </a:r>
            <a:r>
              <a:rPr lang="es-ES" dirty="0"/>
              <a:t>se </a:t>
            </a:r>
            <a:r>
              <a:rPr lang="es-ES" dirty="0" err="1"/>
              <a:t>stremirà</a:t>
            </a:r>
            <a:r>
              <a:rPr lang="es-ES" dirty="0"/>
              <a:t> </a:t>
            </a:r>
            <a:r>
              <a:rPr lang="es-ES" dirty="0" err="1"/>
              <a:t>molt</a:t>
            </a:r>
            <a:r>
              <a:rPr lang="es-ES" dirty="0"/>
              <a:t> </a:t>
            </a:r>
            <a:r>
              <a:rPr lang="es-ES" dirty="0" err="1" smtClean="0"/>
              <a:t>fort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e </a:t>
            </a:r>
            <a:r>
              <a:rPr lang="es-ES" dirty="0" err="1"/>
              <a:t>darà</a:t>
            </a:r>
            <a:r>
              <a:rPr lang="es-ES" dirty="0"/>
              <a:t> </a:t>
            </a:r>
            <a:r>
              <a:rPr lang="es-ES" dirty="0" err="1"/>
              <a:t>senblant</a:t>
            </a:r>
            <a:r>
              <a:rPr lang="es-ES" dirty="0"/>
              <a:t> de </a:t>
            </a:r>
            <a:r>
              <a:rPr lang="es-ES" dirty="0" err="1"/>
              <a:t>greu</a:t>
            </a:r>
            <a:r>
              <a:rPr lang="es-ES" dirty="0"/>
              <a:t> </a:t>
            </a:r>
            <a:r>
              <a:rPr lang="es-ES" dirty="0" err="1" smtClean="0"/>
              <a:t>conort</a:t>
            </a:r>
            <a:r>
              <a:rPr lang="es-ES" dirty="0" smtClean="0"/>
              <a:t> </a:t>
            </a:r>
            <a:r>
              <a:rPr lang="es-ES" b="1" dirty="0" smtClean="0"/>
              <a:t>M</a:t>
            </a:r>
            <a:r>
              <a:rPr lang="es-ES" b="1" baseline="30000" dirty="0" smtClean="0"/>
              <a:t>2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3636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/>
              <a:t>«</a:t>
            </a:r>
            <a:r>
              <a:rPr lang="fr-FR" dirty="0"/>
              <a:t>le texte catalan qui est à la base de nos différentes versions n’est qu’une traduction, et une adaptation, du texte provençal, ainsi que l’ont reconnu </a:t>
            </a:r>
            <a:r>
              <a:rPr lang="fr-FR" dirty="0" err="1"/>
              <a:t>Milà</a:t>
            </a:r>
            <a:r>
              <a:rPr lang="fr-FR" dirty="0"/>
              <a:t> i </a:t>
            </a:r>
            <a:r>
              <a:rPr lang="fr-FR" dirty="0" err="1"/>
              <a:t>Fontanals</a:t>
            </a:r>
            <a:r>
              <a:rPr lang="fr-FR" dirty="0"/>
              <a:t> et </a:t>
            </a:r>
            <a:r>
              <a:rPr lang="fr-FR" dirty="0" err="1"/>
              <a:t>Suchier</a:t>
            </a:r>
            <a:r>
              <a:rPr lang="es-ES" dirty="0" smtClean="0"/>
              <a:t>»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«</a:t>
            </a:r>
            <a:r>
              <a:rPr lang="fr-FR" dirty="0"/>
              <a:t>les rapports entre cet original provençal et le texte qui sert de base aux variantes </a:t>
            </a:r>
            <a:r>
              <a:rPr lang="fr-FR" i="1" dirty="0"/>
              <a:t>Ba </a:t>
            </a:r>
            <a:r>
              <a:rPr lang="fr-FR" i="1" dirty="0" err="1"/>
              <a:t>Bb</a:t>
            </a:r>
            <a:r>
              <a:rPr lang="fr-FR" i="1" dirty="0"/>
              <a:t> </a:t>
            </a:r>
            <a:r>
              <a:rPr lang="fr-FR" i="1" dirty="0" err="1"/>
              <a:t>Bc</a:t>
            </a:r>
            <a:r>
              <a:rPr lang="fr-FR" dirty="0"/>
              <a:t> de </a:t>
            </a:r>
            <a:r>
              <a:rPr lang="fr-FR" dirty="0" err="1"/>
              <a:t>Milà</a:t>
            </a:r>
            <a:r>
              <a:rPr lang="fr-FR" dirty="0"/>
              <a:t> [</a:t>
            </a:r>
            <a:r>
              <a:rPr lang="fr-FR" i="1" dirty="0" err="1"/>
              <a:t>és</a:t>
            </a:r>
            <a:r>
              <a:rPr lang="fr-FR" i="1" dirty="0"/>
              <a:t> a </a:t>
            </a:r>
            <a:r>
              <a:rPr lang="fr-FR" i="1" dirty="0" err="1"/>
              <a:t>dir</a:t>
            </a:r>
            <a:r>
              <a:rPr lang="fr-FR" i="1" dirty="0"/>
              <a:t> els </a:t>
            </a:r>
            <a:r>
              <a:rPr lang="fr-FR" i="1" dirty="0" err="1"/>
              <a:t>impresos</a:t>
            </a:r>
            <a:r>
              <a:rPr lang="fr-FR" dirty="0"/>
              <a:t>] sont moins clairs qu’on n’a bien voulu le dire</a:t>
            </a:r>
            <a:r>
              <a:rPr lang="es-ES" dirty="0" smtClean="0"/>
              <a:t>»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/>
              <a:t>«</a:t>
            </a:r>
            <a:r>
              <a:rPr lang="fr-FR" dirty="0"/>
              <a:t>d’au moins une étape intermédiaire, écrite en catalan ou en provençal, inspiré partiellement des deux textes provençaux que nous connaissons et muni des deux strophes finales</a:t>
            </a:r>
            <a:r>
              <a:rPr lang="es-ES" dirty="0"/>
              <a:t>»</a:t>
            </a:r>
            <a:endParaRPr lang="ca-ES" dirty="0"/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/>
                </a:solidFill>
              </a:rPr>
              <a:t>Paul </a:t>
            </a:r>
            <a:r>
              <a:rPr lang="es-ES" dirty="0" err="1" smtClean="0">
                <a:solidFill>
                  <a:schemeClr val="tx2"/>
                </a:solidFill>
              </a:rPr>
              <a:t>Aebischer</a:t>
            </a:r>
            <a:r>
              <a:rPr lang="es-ES" dirty="0" smtClean="0">
                <a:solidFill>
                  <a:schemeClr val="tx2"/>
                </a:solidFill>
              </a:rPr>
              <a:t> (1949)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7" y="-13606"/>
            <a:ext cx="4663319" cy="6417779"/>
          </a:xfr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27467"/>
            <a:ext cx="4261576" cy="6423826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1691680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u</a:t>
            </a:r>
            <a:r>
              <a:rPr lang="es-ES" dirty="0" smtClean="0"/>
              <a:t>	</a:t>
            </a:r>
            <a:r>
              <a:rPr lang="es-ES" i="1" dirty="0" err="1" smtClean="0"/>
              <a:t>Ordinarium</a:t>
            </a:r>
            <a:r>
              <a:rPr lang="es-ES" i="1" dirty="0" smtClean="0"/>
              <a:t> </a:t>
            </a:r>
            <a:r>
              <a:rPr lang="es-ES" i="1" dirty="0" err="1" smtClean="0"/>
              <a:t>Urgellensis</a:t>
            </a:r>
            <a:r>
              <a:rPr lang="es-ES" dirty="0" smtClean="0"/>
              <a:t> (</a:t>
            </a:r>
            <a:r>
              <a:rPr lang="es-ES" dirty="0" err="1" smtClean="0"/>
              <a:t>Lió</a:t>
            </a:r>
            <a:r>
              <a:rPr lang="es-ES" dirty="0" smtClean="0"/>
              <a:t> 1548), </a:t>
            </a:r>
            <a:r>
              <a:rPr lang="es-ES" dirty="0" err="1" smtClean="0"/>
              <a:t>ff</a:t>
            </a:r>
            <a:r>
              <a:rPr lang="es-ES" dirty="0" smtClean="0"/>
              <a:t>. 180v-181r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77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 dirty="0"/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28"/>
            <a:ext cx="4824536" cy="6842275"/>
          </a:xfr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508104" y="0"/>
            <a:ext cx="3635896" cy="6165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b="1" dirty="0" smtClean="0"/>
          </a:p>
          <a:p>
            <a:endParaRPr lang="es-ES" b="1" dirty="0"/>
          </a:p>
          <a:p>
            <a:r>
              <a:rPr lang="es-ES" b="1" dirty="0" smtClean="0"/>
              <a:t>g</a:t>
            </a:r>
            <a:r>
              <a:rPr lang="es-ES" b="1" baseline="30000" dirty="0" smtClean="0"/>
              <a:t>              </a:t>
            </a:r>
          </a:p>
          <a:p>
            <a:endParaRPr lang="es-ES" b="1" baseline="30000" dirty="0"/>
          </a:p>
          <a:p>
            <a:endParaRPr lang="es-ES" b="1" i="1" baseline="30000" dirty="0" smtClean="0"/>
          </a:p>
          <a:p>
            <a:endParaRPr lang="es-ES" b="1" i="1" baseline="30000" dirty="0"/>
          </a:p>
          <a:p>
            <a:endParaRPr lang="es-ES" b="1" i="1" baseline="30000" dirty="0" smtClean="0"/>
          </a:p>
          <a:p>
            <a:endParaRPr lang="es-ES" b="1" i="1" baseline="30000" dirty="0"/>
          </a:p>
          <a:p>
            <a:endParaRPr lang="es-ES" b="1" i="1" baseline="30000" dirty="0" smtClean="0"/>
          </a:p>
          <a:p>
            <a:r>
              <a:rPr lang="es-ES" i="1" baseline="30000" dirty="0" err="1" smtClean="0"/>
              <a:t>Ordinarium</a:t>
            </a:r>
            <a:r>
              <a:rPr lang="es-ES" i="1" baseline="30000" dirty="0" smtClean="0"/>
              <a:t> Gerundense</a:t>
            </a:r>
          </a:p>
          <a:p>
            <a:r>
              <a:rPr lang="es-ES" baseline="30000" dirty="0" smtClean="0"/>
              <a:t>(</a:t>
            </a:r>
            <a:r>
              <a:rPr lang="es-ES" baseline="30000" dirty="0" err="1" smtClean="0"/>
              <a:t>Lió</a:t>
            </a:r>
            <a:r>
              <a:rPr lang="es-ES" baseline="30000" dirty="0" smtClean="0"/>
              <a:t> 1550), </a:t>
            </a:r>
            <a:r>
              <a:rPr lang="es-ES" baseline="30000" dirty="0" err="1" smtClean="0"/>
              <a:t>ff</a:t>
            </a:r>
            <a:r>
              <a:rPr lang="es-ES" baseline="30000" dirty="0" smtClean="0"/>
              <a:t>. 215-218</a:t>
            </a:r>
          </a:p>
          <a:p>
            <a:endParaRPr lang="es-ES" sz="3200" b="1" baseline="30000" dirty="0"/>
          </a:p>
          <a:p>
            <a:endParaRPr lang="es-ES" sz="3200" b="1" baseline="30000" dirty="0" smtClean="0"/>
          </a:p>
          <a:p>
            <a:endParaRPr lang="es-ES" sz="3200" b="1" baseline="30000" dirty="0"/>
          </a:p>
          <a:p>
            <a:endParaRPr lang="es-ES" sz="3200" b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39976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Contenidor de contingut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9392"/>
            <a:ext cx="8881244" cy="6453336"/>
          </a:xfrm>
        </p:spPr>
      </p:pic>
      <p:sp>
        <p:nvSpPr>
          <p:cNvPr id="6" name="QuadreDeText 5"/>
          <p:cNvSpPr txBox="1"/>
          <p:nvPr/>
        </p:nvSpPr>
        <p:spPr>
          <a:xfrm>
            <a:off x="1187624" y="639062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b</a:t>
            </a:r>
            <a:r>
              <a:rPr lang="es-ES" dirty="0" smtClean="0"/>
              <a:t>	</a:t>
            </a:r>
            <a:r>
              <a:rPr lang="es-ES" i="1" dirty="0" err="1" smtClean="0"/>
              <a:t>Ordinarium</a:t>
            </a:r>
            <a:r>
              <a:rPr lang="es-ES" i="1" dirty="0" smtClean="0"/>
              <a:t> Barcinonense</a:t>
            </a:r>
            <a:r>
              <a:rPr lang="es-ES" dirty="0" smtClean="0"/>
              <a:t> (Barcelona 1569), </a:t>
            </a:r>
            <a:r>
              <a:rPr lang="es-ES" dirty="0" err="1" smtClean="0"/>
              <a:t>ff</a:t>
            </a:r>
            <a:r>
              <a:rPr lang="es-ES" dirty="0" smtClean="0"/>
              <a:t>. 285v-286r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94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2"/>
                </a:solidFill>
              </a:rPr>
              <a:t>Dues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recensions</a:t>
            </a:r>
            <a:r>
              <a:rPr lang="es-ES" dirty="0" smtClean="0">
                <a:solidFill>
                  <a:schemeClr val="tx2"/>
                </a:solidFill>
              </a:rPr>
              <a:t> catalanes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619672" y="1600200"/>
            <a:ext cx="7067128" cy="4525963"/>
          </a:xfrm>
        </p:spPr>
        <p:txBody>
          <a:bodyPr/>
          <a:lstStyle/>
          <a:p>
            <a:pPr marL="0" indent="0">
              <a:buNone/>
            </a:pPr>
            <a:r>
              <a:rPr lang="el-GR" sz="4000" dirty="0" smtClean="0"/>
              <a:t>α</a:t>
            </a:r>
            <a:endParaRPr lang="es-ES" sz="4000" dirty="0" smtClean="0"/>
          </a:p>
          <a:p>
            <a:pPr marL="0" indent="0">
              <a:buNone/>
            </a:pPr>
            <a:r>
              <a:rPr lang="es-ES" dirty="0" smtClean="0"/>
              <a:t>	B</a:t>
            </a:r>
            <a:r>
              <a:rPr lang="es-ES" baseline="30000" dirty="0" smtClean="0"/>
              <a:t>1 </a:t>
            </a:r>
            <a:r>
              <a:rPr lang="es-ES" dirty="0" smtClean="0"/>
              <a:t>B</a:t>
            </a:r>
            <a:r>
              <a:rPr lang="es-ES" baseline="30000" dirty="0" smtClean="0"/>
              <a:t>2 </a:t>
            </a:r>
            <a:r>
              <a:rPr lang="es-ES" dirty="0" smtClean="0"/>
              <a:t>G</a:t>
            </a:r>
            <a:r>
              <a:rPr lang="es-ES" baseline="30000" dirty="0" smtClean="0"/>
              <a:t>1 </a:t>
            </a:r>
            <a:r>
              <a:rPr lang="es-ES" dirty="0" smtClean="0"/>
              <a:t>G</a:t>
            </a:r>
            <a:r>
              <a:rPr lang="es-ES" baseline="30000" dirty="0" smtClean="0"/>
              <a:t>3 </a:t>
            </a:r>
            <a:r>
              <a:rPr lang="es-ES" dirty="0" smtClean="0"/>
              <a:t>M</a:t>
            </a:r>
            <a:r>
              <a:rPr lang="es-ES" baseline="30000" dirty="0" smtClean="0"/>
              <a:t>1 </a:t>
            </a:r>
            <a:r>
              <a:rPr lang="es-ES" dirty="0" smtClean="0"/>
              <a:t>M</a:t>
            </a:r>
            <a:r>
              <a:rPr lang="es-ES" baseline="30000" dirty="0" smtClean="0"/>
              <a:t>2 </a:t>
            </a:r>
            <a:r>
              <a:rPr lang="es-ES" dirty="0" smtClean="0"/>
              <a:t>V + P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l-GR" sz="4000" dirty="0" smtClean="0"/>
              <a:t>β</a:t>
            </a:r>
            <a:endParaRPr lang="es-ES" sz="4000" dirty="0" smtClean="0"/>
          </a:p>
          <a:p>
            <a:pPr marL="0" indent="0">
              <a:buNone/>
            </a:pPr>
            <a:r>
              <a:rPr lang="es-ES" dirty="0" smtClean="0"/>
              <a:t>	A G</a:t>
            </a:r>
            <a:r>
              <a:rPr lang="es-ES" baseline="30000" dirty="0" smtClean="0"/>
              <a:t>2</a:t>
            </a:r>
            <a:r>
              <a:rPr lang="es-ES" dirty="0" smtClean="0"/>
              <a:t> + </a:t>
            </a:r>
            <a:r>
              <a:rPr lang="es-ES" dirty="0" err="1" smtClean="0"/>
              <a:t>bguv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99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2"/>
                </a:solidFill>
              </a:rPr>
              <a:t>Dues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recensions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/>
              <a:t>α</a:t>
            </a:r>
            <a:r>
              <a:rPr lang="ca-ES" dirty="0"/>
              <a:t>					</a:t>
            </a:r>
            <a:r>
              <a:rPr lang="el-GR" b="1" dirty="0" smtClean="0"/>
              <a:t>β</a:t>
            </a:r>
            <a:endParaRPr lang="es-ES" dirty="0"/>
          </a:p>
          <a:p>
            <a:pPr marL="0" indent="0">
              <a:buNone/>
            </a:pPr>
            <a:r>
              <a:rPr lang="ca-ES" sz="2000" dirty="0" smtClean="0"/>
              <a:t>1-bc					1-bc</a:t>
            </a:r>
          </a:p>
          <a:p>
            <a:pPr marL="0" indent="0">
              <a:buNone/>
            </a:pPr>
            <a:r>
              <a:rPr lang="ca-ES" sz="2000" dirty="0" smtClean="0"/>
              <a:t>del </a:t>
            </a:r>
            <a:r>
              <a:rPr lang="ca-ES" sz="2000" dirty="0"/>
              <a:t>cell que </a:t>
            </a:r>
            <a:r>
              <a:rPr lang="ca-ES" sz="2000" dirty="0" err="1"/>
              <a:t>hanc</a:t>
            </a:r>
            <a:r>
              <a:rPr lang="ca-ES" sz="2000" dirty="0"/>
              <a:t> </a:t>
            </a:r>
            <a:r>
              <a:rPr lang="ca-ES" sz="2000" dirty="0" err="1"/>
              <a:t>may</a:t>
            </a:r>
            <a:r>
              <a:rPr lang="ca-ES" sz="2000" dirty="0"/>
              <a:t> non fon </a:t>
            </a:r>
            <a:r>
              <a:rPr lang="ca-ES" sz="2000" dirty="0" err="1"/>
              <a:t>aytal</a:t>
            </a:r>
            <a:r>
              <a:rPr lang="ca-ES" sz="2000" dirty="0"/>
              <a:t>;	</a:t>
            </a:r>
            <a:r>
              <a:rPr lang="ca-ES" sz="2000" dirty="0" smtClean="0"/>
              <a:t>vestit </a:t>
            </a:r>
            <a:r>
              <a:rPr lang="ca-ES" sz="2000" dirty="0"/>
              <a:t>de nostra carn mortal;</a:t>
            </a:r>
            <a:endParaRPr lang="es-ES" sz="2000" dirty="0"/>
          </a:p>
          <a:p>
            <a:pPr marL="0" indent="0">
              <a:buNone/>
            </a:pPr>
            <a:r>
              <a:rPr lang="ca-ES" sz="2000" dirty="0"/>
              <a:t>en carn vendrà </a:t>
            </a:r>
            <a:r>
              <a:rPr lang="ca-ES" sz="2000" dirty="0" err="1"/>
              <a:t>certanament</a:t>
            </a:r>
            <a:r>
              <a:rPr lang="ca-ES" sz="2000" dirty="0"/>
              <a:t> 		</a:t>
            </a:r>
            <a:r>
              <a:rPr lang="ca-ES" sz="2000" dirty="0" smtClean="0"/>
              <a:t>del </a:t>
            </a:r>
            <a:r>
              <a:rPr lang="ca-ES" sz="2000" dirty="0"/>
              <a:t>cel vindrà tot certament</a:t>
            </a:r>
            <a:endParaRPr lang="es-ES" sz="2000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2000" dirty="0" smtClean="0"/>
              <a:t>2-a</a:t>
            </a:r>
          </a:p>
          <a:p>
            <a:pPr marL="0" indent="0">
              <a:buNone/>
            </a:pPr>
            <a:r>
              <a:rPr lang="ca-ES" sz="2000" dirty="0" smtClean="0"/>
              <a:t>Mas </a:t>
            </a:r>
            <a:r>
              <a:rPr lang="ca-ES" sz="2000" dirty="0"/>
              <a:t>del judici tot </a:t>
            </a:r>
            <a:r>
              <a:rPr lang="ca-ES" sz="2000" dirty="0" smtClean="0"/>
              <a:t>enans </a:t>
            </a:r>
            <a:r>
              <a:rPr lang="ca-ES" sz="2000" b="1" dirty="0" smtClean="0"/>
              <a:t>B</a:t>
            </a:r>
            <a:r>
              <a:rPr lang="ca-ES" sz="2000" b="1" baseline="30000" dirty="0" smtClean="0"/>
              <a:t>2</a:t>
            </a:r>
            <a:r>
              <a:rPr lang="ca-ES" sz="2000" b="1" dirty="0" smtClean="0"/>
              <a:t>V </a:t>
            </a:r>
            <a:r>
              <a:rPr lang="ca-ES" sz="2000" b="1" dirty="0"/>
              <a:t>+ P	</a:t>
            </a:r>
            <a:r>
              <a:rPr lang="ca-ES" sz="2000" dirty="0"/>
              <a:t>		</a:t>
            </a:r>
            <a:endParaRPr lang="ca-ES" sz="2000" dirty="0" smtClean="0"/>
          </a:p>
          <a:p>
            <a:pPr marL="0" indent="0">
              <a:buNone/>
            </a:pPr>
            <a:r>
              <a:rPr lang="ca-ES" sz="2000" dirty="0" smtClean="0"/>
              <a:t>Car </a:t>
            </a:r>
            <a:r>
              <a:rPr lang="ca-ES" sz="2000" dirty="0"/>
              <a:t>del Judici tot </a:t>
            </a:r>
            <a:r>
              <a:rPr lang="ca-ES" sz="2000" dirty="0" smtClean="0"/>
              <a:t>anant </a:t>
            </a:r>
            <a:r>
              <a:rPr lang="ca-ES" sz="2000" b="1" dirty="0" smtClean="0"/>
              <a:t>B</a:t>
            </a:r>
            <a:r>
              <a:rPr lang="ca-ES" sz="2000" b="1" baseline="30000" dirty="0" smtClean="0"/>
              <a:t>1		          	</a:t>
            </a:r>
            <a:r>
              <a:rPr lang="ca-ES" sz="2000" b="1" dirty="0" smtClean="0"/>
              <a:t>β</a:t>
            </a:r>
            <a:endParaRPr lang="es-ES" sz="2000" dirty="0"/>
          </a:p>
          <a:p>
            <a:pPr marL="0" indent="0">
              <a:buNone/>
            </a:pPr>
            <a:r>
              <a:rPr lang="ca-ES" sz="2000" dirty="0" smtClean="0"/>
              <a:t>Ans </a:t>
            </a:r>
            <a:r>
              <a:rPr lang="ca-ES" sz="2000" dirty="0"/>
              <a:t>del Judici tot </a:t>
            </a:r>
            <a:r>
              <a:rPr lang="ca-ES" sz="2000" dirty="0" err="1" smtClean="0"/>
              <a:t>ana</a:t>
            </a:r>
            <a:r>
              <a:rPr lang="ca-ES" sz="2000" dirty="0" smtClean="0"/>
              <a:t>[n]s</a:t>
            </a:r>
            <a:r>
              <a:rPr lang="ca-ES" sz="2000" b="1" dirty="0" smtClean="0"/>
              <a:t> </a:t>
            </a:r>
            <a:r>
              <a:rPr lang="ca-ES" sz="2000" b="1" dirty="0"/>
              <a:t>M</a:t>
            </a:r>
            <a:r>
              <a:rPr lang="ca-ES" sz="2000" b="1" baseline="30000" dirty="0"/>
              <a:t>1</a:t>
            </a:r>
            <a:r>
              <a:rPr lang="ca-ES" sz="2000" b="1" dirty="0"/>
              <a:t>M</a:t>
            </a:r>
            <a:r>
              <a:rPr lang="ca-ES" sz="2000" b="1" baseline="30000" dirty="0"/>
              <a:t>2</a:t>
            </a:r>
            <a:r>
              <a:rPr lang="ca-ES" sz="2000" b="1" dirty="0"/>
              <a:t>G</a:t>
            </a:r>
            <a:r>
              <a:rPr lang="ca-ES" sz="2000" b="1" baseline="30000" dirty="0"/>
              <a:t>1</a:t>
            </a:r>
            <a:r>
              <a:rPr lang="ca-ES" sz="2000" b="1" dirty="0"/>
              <a:t>G</a:t>
            </a:r>
            <a:r>
              <a:rPr lang="ca-ES" sz="2000" b="1" baseline="30000" dirty="0"/>
              <a:t>3 </a:t>
            </a:r>
            <a:r>
              <a:rPr lang="ca-ES" sz="2000" dirty="0"/>
              <a:t>	</a:t>
            </a:r>
            <a:r>
              <a:rPr lang="ca-ES" sz="2000" dirty="0" smtClean="0"/>
              <a:t>Ans </a:t>
            </a:r>
            <a:r>
              <a:rPr lang="ca-ES" sz="2000" dirty="0"/>
              <a:t>que el Judici no serà</a:t>
            </a:r>
            <a:endParaRPr lang="es-ES" sz="2000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67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s-ES" b="1" dirty="0" smtClean="0"/>
          </a:p>
          <a:p>
            <a:pPr marL="0" indent="0">
              <a:buNone/>
            </a:pPr>
            <a:r>
              <a:rPr lang="es-ES" b="1" dirty="0" smtClean="0"/>
              <a:t>6</a:t>
            </a:r>
          </a:p>
          <a:p>
            <a:pPr marL="0" indent="0">
              <a:buNone/>
            </a:pPr>
            <a:r>
              <a:rPr lang="es-ES" sz="2600" dirty="0" err="1" smtClean="0"/>
              <a:t>l’hom</a:t>
            </a:r>
            <a:r>
              <a:rPr lang="es-ES" sz="2600" dirty="0" smtClean="0"/>
              <a:t> </a:t>
            </a:r>
            <a:r>
              <a:rPr lang="es-ES" sz="2600" dirty="0"/>
              <a:t>no </a:t>
            </a:r>
            <a:r>
              <a:rPr lang="es-ES" sz="2600" dirty="0" err="1"/>
              <a:t>haurà</a:t>
            </a:r>
            <a:r>
              <a:rPr lang="es-ES" sz="2600" dirty="0"/>
              <a:t> de res </a:t>
            </a:r>
            <a:r>
              <a:rPr lang="es-ES" sz="2600" dirty="0" err="1" smtClean="0"/>
              <a:t>desig</a:t>
            </a:r>
            <a:r>
              <a:rPr lang="es-ES" sz="2600" dirty="0" smtClean="0"/>
              <a:t>	de </a:t>
            </a:r>
            <a:r>
              <a:rPr lang="es-ES" sz="2600" dirty="0"/>
              <a:t>res no </a:t>
            </a:r>
            <a:r>
              <a:rPr lang="es-ES" sz="2600" dirty="0" err="1"/>
              <a:t>aurà</a:t>
            </a:r>
            <a:r>
              <a:rPr lang="es-ES" sz="2600" dirty="0"/>
              <a:t> </a:t>
            </a:r>
            <a:r>
              <a:rPr lang="es-ES" sz="2600" dirty="0" err="1"/>
              <a:t>hom</a:t>
            </a:r>
            <a:r>
              <a:rPr lang="es-ES" sz="2600" dirty="0"/>
              <a:t> </a:t>
            </a:r>
            <a:r>
              <a:rPr lang="es-ES" sz="2600" dirty="0" err="1"/>
              <a:t>desig</a:t>
            </a:r>
            <a:endParaRPr lang="es-ES" sz="2600" dirty="0"/>
          </a:p>
          <a:p>
            <a:pPr marL="0" indent="0">
              <a:buNone/>
            </a:pPr>
            <a:r>
              <a:rPr lang="es-ES" sz="2600" dirty="0" err="1" smtClean="0"/>
              <a:t>sinó</a:t>
            </a:r>
            <a:r>
              <a:rPr lang="es-ES" sz="2600" dirty="0" smtClean="0"/>
              <a:t> </a:t>
            </a:r>
            <a:r>
              <a:rPr lang="es-ES" sz="2600" dirty="0" err="1"/>
              <a:t>solament</a:t>
            </a:r>
            <a:r>
              <a:rPr lang="es-ES" sz="2600" dirty="0"/>
              <a:t> de </a:t>
            </a:r>
            <a:r>
              <a:rPr lang="es-ES" sz="2600" dirty="0" smtClean="0"/>
              <a:t>morir    </a:t>
            </a:r>
            <a:r>
              <a:rPr lang="es-ES" sz="2600" b="1" dirty="0" smtClean="0"/>
              <a:t>b</a:t>
            </a:r>
            <a:r>
              <a:rPr lang="es-ES" sz="2600" dirty="0" smtClean="0"/>
              <a:t> 	</a:t>
            </a:r>
            <a:r>
              <a:rPr lang="es-ES" sz="2600" dirty="0" err="1" smtClean="0"/>
              <a:t>hno</a:t>
            </a:r>
            <a:r>
              <a:rPr lang="es-ES" sz="2600" dirty="0" smtClean="0"/>
              <a:t> </a:t>
            </a:r>
            <a:r>
              <a:rPr lang="es-ES" sz="2600" dirty="0"/>
              <a:t>[</a:t>
            </a:r>
            <a:r>
              <a:rPr lang="es-ES" sz="2600" i="1" dirty="0"/>
              <a:t>sic</a:t>
            </a:r>
            <a:r>
              <a:rPr lang="es-ES" sz="2600" dirty="0"/>
              <a:t>] </a:t>
            </a:r>
            <a:r>
              <a:rPr lang="es-ES" sz="2600" dirty="0" err="1"/>
              <a:t>tant</a:t>
            </a:r>
            <a:r>
              <a:rPr lang="es-ES" sz="2600" dirty="0"/>
              <a:t> </a:t>
            </a:r>
            <a:r>
              <a:rPr lang="es-ES" sz="2600" dirty="0" err="1"/>
              <a:t>solament</a:t>
            </a:r>
            <a:r>
              <a:rPr lang="es-ES" sz="2600" dirty="0"/>
              <a:t> de </a:t>
            </a:r>
            <a:r>
              <a:rPr lang="es-ES" sz="2600" dirty="0" smtClean="0"/>
              <a:t>morir </a:t>
            </a:r>
            <a:r>
              <a:rPr lang="es-ES" sz="2600" b="1" dirty="0" smtClean="0"/>
              <a:t>v</a:t>
            </a:r>
          </a:p>
          <a:p>
            <a:pPr marL="0" indent="0">
              <a:buNone/>
            </a:pPr>
            <a:endParaRPr lang="es-ES" sz="2600" b="1" dirty="0" smtClean="0"/>
          </a:p>
          <a:p>
            <a:pPr marL="0" indent="0">
              <a:buNone/>
            </a:pPr>
            <a:r>
              <a:rPr lang="es-ES" sz="2600" dirty="0" smtClean="0"/>
              <a:t>		</a:t>
            </a:r>
            <a:r>
              <a:rPr lang="es-ES" sz="2600" dirty="0" err="1" smtClean="0"/>
              <a:t>esperant</a:t>
            </a:r>
            <a:r>
              <a:rPr lang="es-ES" sz="2600" dirty="0" smtClean="0"/>
              <a:t> </a:t>
            </a:r>
            <a:r>
              <a:rPr lang="es-ES" sz="2600" dirty="0" err="1"/>
              <a:t>tot</a:t>
            </a:r>
            <a:r>
              <a:rPr lang="es-ES" sz="2600" dirty="0"/>
              <a:t> quina </a:t>
            </a:r>
            <a:r>
              <a:rPr lang="es-ES" sz="2600" dirty="0" err="1" smtClean="0"/>
              <a:t>serà</a:t>
            </a:r>
            <a:endParaRPr lang="es-ES" sz="2600" dirty="0" smtClean="0"/>
          </a:p>
          <a:p>
            <a:pPr marL="0" indent="0">
              <a:buNone/>
            </a:pPr>
            <a:r>
              <a:rPr lang="es-ES" sz="2600" dirty="0" smtClean="0"/>
              <a:t>		la </a:t>
            </a:r>
            <a:r>
              <a:rPr lang="es-ES" sz="2600" dirty="0" err="1" smtClean="0"/>
              <a:t>sentència</a:t>
            </a:r>
            <a:r>
              <a:rPr lang="es-ES" sz="2600" dirty="0" smtClean="0"/>
              <a:t> </a:t>
            </a:r>
            <a:r>
              <a:rPr lang="es-ES" sz="2600" dirty="0"/>
              <a:t>que es </a:t>
            </a:r>
            <a:r>
              <a:rPr lang="es-ES" sz="2600" dirty="0" err="1" smtClean="0"/>
              <a:t>darà</a:t>
            </a:r>
            <a:r>
              <a:rPr lang="es-ES" sz="2600" dirty="0" smtClean="0"/>
              <a:t> </a:t>
            </a:r>
            <a:r>
              <a:rPr lang="es-ES" sz="2600" b="1" dirty="0" err="1" smtClean="0"/>
              <a:t>gu</a:t>
            </a:r>
            <a:endParaRPr lang="es-ES" sz="2600" b="1" dirty="0" smtClean="0"/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endParaRPr lang="es-ES" b="1" dirty="0" smtClean="0"/>
          </a:p>
          <a:p>
            <a:pPr marL="0" indent="0">
              <a:buNone/>
            </a:pPr>
            <a:r>
              <a:rPr lang="es-ES" b="1" dirty="0" smtClean="0"/>
              <a:t>16.3</a:t>
            </a:r>
          </a:p>
          <a:p>
            <a:pPr marL="0" indent="0">
              <a:buNone/>
            </a:pPr>
            <a:r>
              <a:rPr lang="es-ES" sz="2100" dirty="0" smtClean="0"/>
              <a:t>			</a:t>
            </a:r>
            <a:r>
              <a:rPr lang="es-ES" sz="2600" dirty="0" err="1" smtClean="0"/>
              <a:t>qui·ls</a:t>
            </a:r>
            <a:r>
              <a:rPr lang="es-ES" sz="2600" dirty="0" smtClean="0"/>
              <a:t> </a:t>
            </a:r>
            <a:r>
              <a:rPr lang="es-ES" sz="2600" dirty="0" err="1"/>
              <a:t>morts</a:t>
            </a:r>
            <a:r>
              <a:rPr lang="es-ES" sz="2600" dirty="0"/>
              <a:t> y los </a:t>
            </a:r>
            <a:r>
              <a:rPr lang="es-ES" sz="2600" dirty="0" err="1"/>
              <a:t>vius</a:t>
            </a:r>
            <a:r>
              <a:rPr lang="es-ES" sz="2600" dirty="0"/>
              <a:t> </a:t>
            </a:r>
            <a:r>
              <a:rPr lang="es-ES" sz="2600" dirty="0" err="1" smtClean="0"/>
              <a:t>jutjarà</a:t>
            </a:r>
            <a:r>
              <a:rPr lang="es-ES" sz="2600" dirty="0" smtClean="0"/>
              <a:t>   </a:t>
            </a:r>
            <a:r>
              <a:rPr lang="es-ES" sz="2600" b="1" dirty="0" err="1" smtClean="0"/>
              <a:t>bv</a:t>
            </a:r>
            <a:endParaRPr lang="es-ES" sz="2600" b="1" dirty="0" smtClean="0"/>
          </a:p>
          <a:p>
            <a:pPr marL="0" indent="0">
              <a:buNone/>
            </a:pPr>
            <a:r>
              <a:rPr lang="es-ES" sz="2600" dirty="0" smtClean="0"/>
              <a:t>			</a:t>
            </a:r>
            <a:r>
              <a:rPr lang="es-ES" sz="2600" dirty="0" err="1" smtClean="0"/>
              <a:t>qui</a:t>
            </a:r>
            <a:r>
              <a:rPr lang="es-ES" sz="2600" dirty="0" smtClean="0"/>
              <a:t> </a:t>
            </a:r>
            <a:r>
              <a:rPr lang="es-ES" sz="2600" dirty="0" err="1"/>
              <a:t>morts</a:t>
            </a:r>
            <a:r>
              <a:rPr lang="es-ES" sz="2600" dirty="0"/>
              <a:t> y </a:t>
            </a:r>
            <a:r>
              <a:rPr lang="es-ES" sz="2600" dirty="0" err="1"/>
              <a:t>vius</a:t>
            </a:r>
            <a:r>
              <a:rPr lang="es-ES" sz="2600" dirty="0"/>
              <a:t> </a:t>
            </a:r>
            <a:r>
              <a:rPr lang="es-ES" sz="2600" dirty="0" err="1" smtClean="0"/>
              <a:t>judicarà</a:t>
            </a:r>
            <a:r>
              <a:rPr lang="es-ES" sz="2600" dirty="0" smtClean="0"/>
              <a:t>   </a:t>
            </a:r>
            <a:r>
              <a:rPr lang="es-ES" sz="2600" b="1" dirty="0" err="1" smtClean="0"/>
              <a:t>gu</a:t>
            </a:r>
            <a:endParaRPr lang="es-ES" sz="2600" b="1" dirty="0" smtClean="0"/>
          </a:p>
          <a:p>
            <a:pPr marL="0" indent="0">
              <a:buNone/>
            </a:pPr>
            <a:endParaRPr lang="es-ES" sz="2100" b="1" dirty="0"/>
          </a:p>
          <a:p>
            <a:pPr marL="0" indent="0">
              <a:buNone/>
            </a:pPr>
            <a:r>
              <a:rPr lang="es-ES" sz="3500" b="1" dirty="0" smtClean="0"/>
              <a:t>7</a:t>
            </a:r>
            <a:endParaRPr lang="es-ES" sz="3500" b="1" dirty="0"/>
          </a:p>
          <a:p>
            <a:pPr marL="0" indent="0">
              <a:buNone/>
            </a:pPr>
            <a:r>
              <a:rPr lang="es-ES" sz="2400" dirty="0" smtClean="0"/>
              <a:t>                          </a:t>
            </a:r>
            <a:r>
              <a:rPr lang="es-ES" sz="2600" dirty="0" err="1" smtClean="0"/>
              <a:t>lavors</a:t>
            </a:r>
            <a:r>
              <a:rPr lang="es-ES" sz="2600" dirty="0" smtClean="0"/>
              <a:t> </a:t>
            </a:r>
            <a:r>
              <a:rPr lang="es-ES" sz="2600" dirty="0"/>
              <a:t>los </a:t>
            </a:r>
            <a:r>
              <a:rPr lang="es-ES" sz="2600" dirty="0" err="1"/>
              <a:t>esclafiran</a:t>
            </a:r>
            <a:r>
              <a:rPr lang="es-ES" sz="2600" dirty="0"/>
              <a:t> les </a:t>
            </a:r>
            <a:r>
              <a:rPr lang="es-ES" sz="2600" dirty="0" err="1" smtClean="0"/>
              <a:t>dens</a:t>
            </a:r>
            <a:r>
              <a:rPr lang="es-ES" sz="2600" dirty="0" smtClean="0"/>
              <a:t> </a:t>
            </a:r>
            <a:r>
              <a:rPr lang="es-ES" sz="2600" b="1" dirty="0" smtClean="0"/>
              <a:t>b                        </a:t>
            </a:r>
            <a:r>
              <a:rPr lang="es-ES" sz="2600" dirty="0" smtClean="0"/>
              <a:t>+1</a:t>
            </a:r>
          </a:p>
          <a:p>
            <a:pPr marL="0" indent="0">
              <a:buNone/>
            </a:pPr>
            <a:r>
              <a:rPr lang="es-ES" sz="2600" dirty="0" smtClean="0"/>
              <a:t>	         </a:t>
            </a:r>
            <a:r>
              <a:rPr lang="es-ES" sz="2600" dirty="0" err="1" smtClean="0"/>
              <a:t>sclafir</a:t>
            </a:r>
            <a:r>
              <a:rPr lang="es-ES" sz="2600" dirty="0" smtClean="0"/>
              <a:t>-los-</a:t>
            </a:r>
            <a:r>
              <a:rPr lang="es-ES" sz="2600" dirty="0" err="1" smtClean="0"/>
              <a:t>an</a:t>
            </a:r>
            <a:r>
              <a:rPr lang="es-ES" sz="2600" dirty="0" smtClean="0"/>
              <a:t> </a:t>
            </a:r>
            <a:r>
              <a:rPr lang="es-ES" sz="2600" dirty="0"/>
              <a:t>totes les </a:t>
            </a:r>
            <a:r>
              <a:rPr lang="es-ES" sz="2600" dirty="0" err="1" smtClean="0"/>
              <a:t>dens</a:t>
            </a:r>
            <a:r>
              <a:rPr lang="es-ES" sz="2600" dirty="0" smtClean="0"/>
              <a:t> </a:t>
            </a:r>
            <a:r>
              <a:rPr lang="es-ES" sz="2600" b="1" dirty="0" err="1" smtClean="0"/>
              <a:t>gu</a:t>
            </a:r>
            <a:r>
              <a:rPr lang="es-ES" sz="2600" b="1" dirty="0" smtClean="0"/>
              <a:t>                       </a:t>
            </a:r>
            <a:r>
              <a:rPr lang="es-ES" sz="2600" dirty="0" smtClean="0"/>
              <a:t>+1</a:t>
            </a:r>
          </a:p>
          <a:p>
            <a:pPr marL="0" indent="0">
              <a:buNone/>
            </a:pPr>
            <a:r>
              <a:rPr lang="es-ES" sz="2600" dirty="0" smtClean="0"/>
              <a:t>              </a:t>
            </a:r>
          </a:p>
          <a:p>
            <a:pPr marL="0" indent="0">
              <a:buNone/>
            </a:pPr>
            <a:r>
              <a:rPr lang="es-ES" sz="2600" dirty="0"/>
              <a:t> </a:t>
            </a:r>
            <a:r>
              <a:rPr lang="es-ES" sz="2600" dirty="0" smtClean="0"/>
              <a:t>                        </a:t>
            </a:r>
            <a:r>
              <a:rPr lang="es-ES" sz="2600" dirty="0" err="1" smtClean="0"/>
              <a:t>ladons</a:t>
            </a:r>
            <a:r>
              <a:rPr lang="es-ES" sz="2600" dirty="0" smtClean="0"/>
              <a:t> </a:t>
            </a:r>
            <a:r>
              <a:rPr lang="es-ES" sz="2600" dirty="0" err="1"/>
              <a:t>lus</a:t>
            </a:r>
            <a:r>
              <a:rPr lang="es-ES" sz="2600" dirty="0"/>
              <a:t> </a:t>
            </a:r>
            <a:r>
              <a:rPr lang="es-ES" sz="2600" dirty="0" err="1"/>
              <a:t>glatiran</a:t>
            </a:r>
            <a:r>
              <a:rPr lang="es-ES" sz="2600" dirty="0"/>
              <a:t> les </a:t>
            </a:r>
            <a:r>
              <a:rPr lang="es-ES" sz="2600" dirty="0" err="1" smtClean="0"/>
              <a:t>dents</a:t>
            </a:r>
            <a:r>
              <a:rPr lang="es-ES" sz="2600" dirty="0" smtClean="0"/>
              <a:t> </a:t>
            </a:r>
            <a:r>
              <a:rPr lang="es-ES" sz="2600" b="1" dirty="0"/>
              <a:t>v</a:t>
            </a:r>
            <a:endParaRPr lang="es-ES" sz="2600" dirty="0"/>
          </a:p>
        </p:txBody>
      </p:sp>
      <p:sp>
        <p:nvSpPr>
          <p:cNvPr id="5" name="Títo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tx2"/>
                </a:solidFill>
              </a:rPr>
              <a:t>Relacions</a:t>
            </a:r>
            <a:r>
              <a:rPr lang="es-ES" dirty="0" smtClean="0">
                <a:solidFill>
                  <a:schemeClr val="tx2"/>
                </a:solidFill>
              </a:rPr>
              <a:t> a </a:t>
            </a:r>
            <a:r>
              <a:rPr lang="el-GR" dirty="0" smtClean="0">
                <a:solidFill>
                  <a:schemeClr val="tx2"/>
                </a:solidFill>
              </a:rPr>
              <a:t>β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>
                <a:solidFill>
                  <a:schemeClr val="tx2"/>
                </a:solidFill>
              </a:rPr>
              <a:t>Origen del «</a:t>
            </a:r>
            <a:r>
              <a:rPr lang="es-ES" i="1" dirty="0" err="1" smtClean="0">
                <a:solidFill>
                  <a:schemeClr val="tx2"/>
                </a:solidFill>
              </a:rPr>
              <a:t>Iudicii</a:t>
            </a:r>
            <a:r>
              <a:rPr lang="es-ES" i="1" dirty="0" smtClean="0">
                <a:solidFill>
                  <a:schemeClr val="tx2"/>
                </a:solidFill>
              </a:rPr>
              <a:t> </a:t>
            </a:r>
            <a:r>
              <a:rPr lang="es-ES" i="1" dirty="0" err="1" smtClean="0">
                <a:solidFill>
                  <a:schemeClr val="tx2"/>
                </a:solidFill>
              </a:rPr>
              <a:t>signum</a:t>
            </a:r>
            <a:r>
              <a:rPr lang="es-ES" i="1" dirty="0" smtClean="0">
                <a:solidFill>
                  <a:schemeClr val="tx2"/>
                </a:solidFill>
              </a:rPr>
              <a:t>»</a:t>
            </a:r>
            <a:endParaRPr lang="es-ES" i="1" dirty="0">
              <a:solidFill>
                <a:schemeClr val="tx2"/>
              </a:solidFill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a-ES" dirty="0" smtClean="0"/>
              <a:t>Sermó </a:t>
            </a:r>
            <a:r>
              <a:rPr lang="ca-ES" i="1" dirty="0"/>
              <a:t>Contra </a:t>
            </a:r>
            <a:r>
              <a:rPr lang="ca-ES" i="1" dirty="0" err="1"/>
              <a:t>Iudeos</a:t>
            </a:r>
            <a:r>
              <a:rPr lang="ca-ES" i="1" dirty="0"/>
              <a:t>, </a:t>
            </a:r>
            <a:r>
              <a:rPr lang="ca-ES" i="1" dirty="0" err="1"/>
              <a:t>Paganos</a:t>
            </a:r>
            <a:r>
              <a:rPr lang="ca-ES" i="1" dirty="0"/>
              <a:t> et </a:t>
            </a:r>
            <a:r>
              <a:rPr lang="ca-ES" i="1" dirty="0" err="1"/>
              <a:t>Arrianos</a:t>
            </a:r>
            <a:r>
              <a:rPr lang="ca-ES" dirty="0"/>
              <a:t> </a:t>
            </a:r>
            <a:r>
              <a:rPr lang="ca-ES" dirty="0" smtClean="0"/>
              <a:t>(</a:t>
            </a:r>
            <a:r>
              <a:rPr lang="ca-ES" i="1" dirty="0" err="1" smtClean="0"/>
              <a:t>Sermo</a:t>
            </a:r>
            <a:r>
              <a:rPr lang="ca-ES" i="1" dirty="0" smtClean="0"/>
              <a:t> </a:t>
            </a:r>
            <a:r>
              <a:rPr lang="ca-ES" i="1" dirty="0"/>
              <a:t>de </a:t>
            </a:r>
            <a:r>
              <a:rPr lang="ca-ES" i="1" dirty="0" err="1" smtClean="0"/>
              <a:t>symbolo</a:t>
            </a:r>
            <a:r>
              <a:rPr lang="ca-ES" dirty="0" smtClean="0"/>
              <a:t>), pasqua 439 --- 2 part: Crist (</a:t>
            </a:r>
            <a:r>
              <a:rPr lang="ca-ES" dirty="0"/>
              <a:t>cap. 11-16.5) </a:t>
            </a:r>
            <a:endParaRPr lang="ca-ES" dirty="0" smtClean="0"/>
          </a:p>
          <a:p>
            <a:pPr marL="0" indent="0">
              <a:buNone/>
            </a:pPr>
            <a:endParaRPr lang="ca-ES" sz="2600" dirty="0" smtClean="0"/>
          </a:p>
          <a:p>
            <a:r>
              <a:rPr lang="ca-ES" sz="2600" dirty="0" smtClean="0"/>
              <a:t>11-13</a:t>
            </a:r>
            <a:r>
              <a:rPr lang="ca-ES" sz="2600" dirty="0"/>
              <a:t>, </a:t>
            </a:r>
            <a:r>
              <a:rPr lang="ca-ES" sz="2600" b="1" dirty="0"/>
              <a:t>profetes i reis de l’AT </a:t>
            </a:r>
            <a:r>
              <a:rPr lang="ca-ES" sz="2600" dirty="0"/>
              <a:t>(</a:t>
            </a:r>
            <a:r>
              <a:rPr lang="ca-ES" sz="2600" dirty="0" err="1"/>
              <a:t>Isaias</a:t>
            </a:r>
            <a:r>
              <a:rPr lang="ca-ES" sz="2600" dirty="0"/>
              <a:t>, </a:t>
            </a:r>
            <a:r>
              <a:rPr lang="ca-ES" sz="2600" dirty="0" err="1"/>
              <a:t>Jeremias</a:t>
            </a:r>
            <a:r>
              <a:rPr lang="ca-ES" sz="2600" dirty="0"/>
              <a:t>, Daniel, David, Moisès, </a:t>
            </a:r>
            <a:r>
              <a:rPr lang="ca-ES" sz="2600" dirty="0" smtClean="0"/>
              <a:t>Habacuc)</a:t>
            </a:r>
          </a:p>
          <a:p>
            <a:endParaRPr lang="ca-ES" sz="2600" dirty="0" smtClean="0"/>
          </a:p>
          <a:p>
            <a:r>
              <a:rPr lang="ca-ES" sz="2600" dirty="0" smtClean="0"/>
              <a:t>14</a:t>
            </a:r>
            <a:r>
              <a:rPr lang="ca-ES" sz="2600" dirty="0"/>
              <a:t>, </a:t>
            </a:r>
            <a:r>
              <a:rPr lang="ca-ES" sz="2600" b="1" dirty="0"/>
              <a:t>jueus que van reconèixer la divinitat de Crist </a:t>
            </a:r>
            <a:r>
              <a:rPr lang="ca-ES" sz="2600" dirty="0"/>
              <a:t>(Simeó, </a:t>
            </a:r>
            <a:r>
              <a:rPr lang="ca-ES" sz="2600" dirty="0" err="1"/>
              <a:t>Zacarias</a:t>
            </a:r>
            <a:r>
              <a:rPr lang="ca-ES" sz="2600" dirty="0"/>
              <a:t>, Isabel i sant Joan </a:t>
            </a:r>
            <a:r>
              <a:rPr lang="ca-ES" sz="2600" dirty="0" smtClean="0"/>
              <a:t>Baptista)</a:t>
            </a:r>
          </a:p>
          <a:p>
            <a:endParaRPr lang="ca-ES" sz="2600" dirty="0" smtClean="0"/>
          </a:p>
          <a:p>
            <a:r>
              <a:rPr lang="ca-ES" sz="2600" dirty="0" smtClean="0"/>
              <a:t>15-16</a:t>
            </a:r>
            <a:r>
              <a:rPr lang="ca-ES" sz="2600" dirty="0"/>
              <a:t>, </a:t>
            </a:r>
            <a:r>
              <a:rPr lang="ca-ES" sz="2600" b="1" dirty="0" smtClean="0"/>
              <a:t>testimonis pagans</a:t>
            </a:r>
            <a:r>
              <a:rPr lang="ca-ES" sz="2600" dirty="0" smtClean="0"/>
              <a:t> </a:t>
            </a:r>
            <a:r>
              <a:rPr lang="ca-ES" sz="2600" dirty="0"/>
              <a:t>(Virgili </a:t>
            </a:r>
            <a:r>
              <a:rPr lang="ca-ES" sz="2600" i="1" dirty="0" err="1"/>
              <a:t>Egloga</a:t>
            </a:r>
            <a:r>
              <a:rPr lang="ca-ES" sz="2600" dirty="0"/>
              <a:t> 4, Nabucodonosor </a:t>
            </a:r>
            <a:r>
              <a:rPr lang="ca-ES" sz="2600" dirty="0" err="1"/>
              <a:t>Dn</a:t>
            </a:r>
            <a:r>
              <a:rPr lang="ca-ES" sz="2600" dirty="0"/>
              <a:t> 3,91-2, Sibil·la </a:t>
            </a:r>
            <a:r>
              <a:rPr lang="ca-ES" sz="2600" i="1" dirty="0" err="1"/>
              <a:t>OracSib</a:t>
            </a:r>
            <a:r>
              <a:rPr lang="ca-ES" sz="2600" i="1" dirty="0"/>
              <a:t> </a:t>
            </a:r>
            <a:r>
              <a:rPr lang="ca-ES" sz="2600" dirty="0"/>
              <a:t>8.217-43</a:t>
            </a:r>
            <a:r>
              <a:rPr lang="ca-ES" sz="2600" dirty="0" smtClean="0"/>
              <a:t>) </a:t>
            </a:r>
            <a:r>
              <a:rPr lang="ca-ES" sz="2600" dirty="0" smtClean="0">
                <a:sym typeface="Wingdings" panose="05000000000000000000" pitchFamily="2" charset="2"/>
              </a:rPr>
              <a:t></a:t>
            </a:r>
            <a:r>
              <a:rPr lang="ca-ES" sz="2600" dirty="0" smtClean="0"/>
              <a:t> </a:t>
            </a:r>
            <a:r>
              <a:rPr lang="ca-ES" sz="2600" dirty="0" smtClean="0">
                <a:solidFill>
                  <a:schemeClr val="tx2"/>
                </a:solidFill>
              </a:rPr>
              <a:t>acròstic </a:t>
            </a:r>
            <a:r>
              <a:rPr lang="ca-ES" sz="2600" dirty="0">
                <a:solidFill>
                  <a:schemeClr val="tx2"/>
                </a:solidFill>
              </a:rPr>
              <a:t>de 34 </a:t>
            </a:r>
            <a:r>
              <a:rPr lang="ca-ES" sz="2600" dirty="0" smtClean="0">
                <a:solidFill>
                  <a:schemeClr val="tx2"/>
                </a:solidFill>
              </a:rPr>
              <a:t>hexàmetres (s’usen </a:t>
            </a:r>
            <a:r>
              <a:rPr lang="ca-ES" sz="2600" dirty="0">
                <a:solidFill>
                  <a:schemeClr val="tx2"/>
                </a:solidFill>
              </a:rPr>
              <a:t>els 27 </a:t>
            </a:r>
            <a:r>
              <a:rPr lang="ca-ES" sz="2600" dirty="0" smtClean="0">
                <a:solidFill>
                  <a:schemeClr val="tx2"/>
                </a:solidFill>
              </a:rPr>
              <a:t>primers) com a </a:t>
            </a:r>
            <a:r>
              <a:rPr lang="ca-ES" sz="2600" i="1" dirty="0" err="1" smtClean="0">
                <a:solidFill>
                  <a:schemeClr val="tx2"/>
                </a:solidFill>
              </a:rPr>
              <a:t>Iudicii</a:t>
            </a:r>
            <a:r>
              <a:rPr lang="ca-ES" sz="2600" i="1" dirty="0" smtClean="0">
                <a:solidFill>
                  <a:schemeClr val="tx2"/>
                </a:solidFill>
              </a:rPr>
              <a:t> </a:t>
            </a:r>
            <a:r>
              <a:rPr lang="ca-ES" sz="2600" i="1" dirty="0" err="1" smtClean="0">
                <a:solidFill>
                  <a:schemeClr val="tx2"/>
                </a:solidFill>
              </a:rPr>
              <a:t>signum</a:t>
            </a:r>
            <a:r>
              <a:rPr lang="ca-ES" sz="2600" i="1" dirty="0" smtClean="0">
                <a:solidFill>
                  <a:schemeClr val="tx2"/>
                </a:solidFill>
              </a:rPr>
              <a:t> </a:t>
            </a:r>
            <a:r>
              <a:rPr lang="ca-ES" sz="2600" dirty="0" smtClean="0"/>
              <a:t>(Agustí, </a:t>
            </a:r>
            <a:r>
              <a:rPr lang="ca-ES" sz="2600" i="1" dirty="0" err="1" smtClean="0"/>
              <a:t>CivD</a:t>
            </a:r>
            <a:r>
              <a:rPr lang="ca-ES" sz="2600" dirty="0" smtClean="0"/>
              <a:t> </a:t>
            </a:r>
            <a:r>
              <a:rPr lang="ca-ES" sz="2600" dirty="0"/>
              <a:t>18.23)</a:t>
            </a:r>
            <a:endParaRPr lang="ca-ES" sz="2600" dirty="0" smtClean="0"/>
          </a:p>
        </p:txBody>
      </p:sp>
    </p:spTree>
    <p:extLst>
      <p:ext uri="{BB962C8B-B14F-4D97-AF65-F5344CB8AC3E}">
        <p14:creationId xmlns:p14="http://schemas.microsoft.com/office/powerpoint/2010/main" val="10289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2"/>
                </a:solidFill>
              </a:rPr>
              <a:t>Relacions</a:t>
            </a:r>
            <a:r>
              <a:rPr lang="es-ES" dirty="0" smtClean="0">
                <a:solidFill>
                  <a:schemeClr val="tx2"/>
                </a:solidFill>
              </a:rPr>
              <a:t> a </a:t>
            </a:r>
            <a:r>
              <a:rPr lang="el-GR" dirty="0" smtClean="0">
                <a:solidFill>
                  <a:schemeClr val="tx2"/>
                </a:solidFill>
              </a:rPr>
              <a:t>α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a-ES" sz="2000" dirty="0" smtClean="0"/>
              <a:t>4-</a:t>
            </a:r>
            <a:r>
              <a:rPr lang="ca-ES" sz="2000" i="1" dirty="0" smtClean="0"/>
              <a:t>ab</a:t>
            </a:r>
            <a:r>
              <a:rPr lang="ca-ES" sz="2000" dirty="0" smtClean="0"/>
              <a:t> 	[absent a </a:t>
            </a:r>
            <a:r>
              <a:rPr lang="ca-ES" sz="2000" b="1" dirty="0"/>
              <a:t>M</a:t>
            </a:r>
            <a:r>
              <a:rPr lang="ca-ES" sz="2000" b="1" baseline="30000" dirty="0"/>
              <a:t>1</a:t>
            </a:r>
            <a:r>
              <a:rPr lang="ca-ES" sz="2000" dirty="0"/>
              <a:t> </a:t>
            </a:r>
            <a:r>
              <a:rPr lang="ca-ES" sz="2000" dirty="0" smtClean="0"/>
              <a:t>i </a:t>
            </a:r>
            <a:r>
              <a:rPr lang="ca-ES" sz="2000" b="1" dirty="0" smtClean="0"/>
              <a:t>β</a:t>
            </a:r>
            <a:r>
              <a:rPr lang="ca-ES" sz="2000" dirty="0" smtClean="0"/>
              <a:t>]</a:t>
            </a:r>
            <a:endParaRPr lang="ca-ES" sz="2000" i="1" dirty="0" smtClean="0"/>
          </a:p>
          <a:p>
            <a:pPr marL="0" indent="0">
              <a:spcBef>
                <a:spcPts val="0"/>
              </a:spcBef>
              <a:buNone/>
            </a:pPr>
            <a:endParaRPr lang="ca-E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/>
              <a:t>Un </a:t>
            </a:r>
            <a:r>
              <a:rPr lang="ca-ES" sz="2000" dirty="0"/>
              <a:t>corn molt trist ressonarà		Un corn [molt trist re]sonarà,</a:t>
            </a:r>
            <a:endParaRPr lang="es-ES" sz="2000" dirty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/>
              <a:t>del cel, </a:t>
            </a:r>
            <a:r>
              <a:rPr lang="ca-ES" sz="2000" dirty="0" err="1"/>
              <a:t>qui·ls</a:t>
            </a:r>
            <a:r>
              <a:rPr lang="ca-ES" sz="2000" dirty="0"/>
              <a:t> </a:t>
            </a:r>
            <a:r>
              <a:rPr lang="ca-ES" sz="2000" dirty="0" err="1"/>
              <a:t>mortz</a:t>
            </a:r>
            <a:r>
              <a:rPr lang="ca-ES" sz="2000" dirty="0"/>
              <a:t> </a:t>
            </a:r>
            <a:r>
              <a:rPr lang="ca-ES" sz="2000" dirty="0" err="1"/>
              <a:t>rexedarà</a:t>
            </a:r>
            <a:r>
              <a:rPr lang="ca-ES" sz="2000" dirty="0"/>
              <a:t> </a:t>
            </a:r>
            <a:r>
              <a:rPr lang="ca-ES" sz="2000" b="1" dirty="0"/>
              <a:t>G</a:t>
            </a:r>
            <a:r>
              <a:rPr lang="ca-ES" sz="2000" b="1" baseline="30000" dirty="0"/>
              <a:t>3</a:t>
            </a:r>
            <a:r>
              <a:rPr lang="ca-ES" sz="2000" dirty="0"/>
              <a:t> 		qui tot lo mon despertarà </a:t>
            </a:r>
            <a:r>
              <a:rPr lang="ca-ES" sz="2000" b="1" dirty="0"/>
              <a:t>B</a:t>
            </a:r>
            <a:r>
              <a:rPr lang="ca-ES" sz="2000" b="1" baseline="30000" dirty="0"/>
              <a:t>2</a:t>
            </a:r>
            <a:endParaRPr lang="es-ES" sz="2000" dirty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/>
              <a:t>			</a:t>
            </a:r>
            <a:endParaRPr lang="ca-E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/>
              <a:t>Un </a:t>
            </a:r>
            <a:r>
              <a:rPr lang="ca-ES" sz="2000" dirty="0"/>
              <a:t>cor mot trist raso&lt;no&gt;</a:t>
            </a:r>
            <a:r>
              <a:rPr lang="ca-ES" sz="2000" dirty="0" err="1"/>
              <a:t>nara</a:t>
            </a:r>
            <a:r>
              <a:rPr lang="ca-ES" sz="2000" dirty="0"/>
              <a:t>		Un corn molt trist </a:t>
            </a:r>
            <a:r>
              <a:rPr lang="ca-ES" sz="2000" dirty="0" err="1" smtClean="0"/>
              <a:t>resonarà</a:t>
            </a:r>
            <a:endParaRPr lang="es-ES" sz="2000" dirty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/>
              <a:t>del cel, que </a:t>
            </a:r>
            <a:r>
              <a:rPr lang="ca-ES" sz="2000" dirty="0" smtClean="0"/>
              <a:t>mor </a:t>
            </a:r>
            <a:r>
              <a:rPr lang="ca-ES" sz="2000" dirty="0" err="1"/>
              <a:t>reysidara</a:t>
            </a:r>
            <a:r>
              <a:rPr lang="ca-ES" sz="2000" dirty="0"/>
              <a:t> </a:t>
            </a:r>
            <a:r>
              <a:rPr lang="ca-ES" sz="2000" b="1" dirty="0"/>
              <a:t>P</a:t>
            </a:r>
            <a:r>
              <a:rPr lang="ca-ES" sz="2000" dirty="0"/>
              <a:t> 	</a:t>
            </a:r>
            <a:r>
              <a:rPr lang="ca-ES" sz="2000" dirty="0" smtClean="0"/>
              <a:t> 	del </a:t>
            </a:r>
            <a:r>
              <a:rPr lang="ca-ES" sz="2000" dirty="0"/>
              <a:t>cel, </a:t>
            </a:r>
            <a:r>
              <a:rPr lang="ca-ES" sz="2000" dirty="0" err="1"/>
              <a:t>qui·ls</a:t>
            </a:r>
            <a:r>
              <a:rPr lang="ca-ES" sz="2000" dirty="0"/>
              <a:t> vius e morts </a:t>
            </a:r>
            <a:r>
              <a:rPr lang="ca-ES" sz="2000" dirty="0" smtClean="0"/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/>
              <a:t>						[despertarà </a:t>
            </a:r>
            <a:r>
              <a:rPr lang="ca-ES" sz="2000" b="1" dirty="0"/>
              <a:t>M</a:t>
            </a:r>
            <a:r>
              <a:rPr lang="ca-ES" sz="2000" b="1" baseline="30000" dirty="0"/>
              <a:t>2</a:t>
            </a:r>
            <a:endParaRPr lang="es-ES" sz="2000" dirty="0"/>
          </a:p>
          <a:p>
            <a:pPr marL="0" indent="0">
              <a:spcBef>
                <a:spcPts val="0"/>
              </a:spcBef>
              <a:buNone/>
            </a:pPr>
            <a:endParaRPr lang="ca-E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/>
              <a:t>Un </a:t>
            </a:r>
            <a:r>
              <a:rPr lang="ca-ES" sz="2000" dirty="0"/>
              <a:t>corn molt trist </a:t>
            </a:r>
            <a:r>
              <a:rPr lang="ca-ES" sz="2000" dirty="0" err="1"/>
              <a:t>resonerà</a:t>
            </a:r>
            <a:r>
              <a:rPr lang="ca-ES" sz="2000" dirty="0"/>
              <a:t>		Hun cors molt trist </a:t>
            </a:r>
            <a:r>
              <a:rPr lang="ca-ES" sz="2000" dirty="0" err="1"/>
              <a:t>resonarà</a:t>
            </a:r>
            <a:r>
              <a:rPr lang="ca-ES" sz="2000" dirty="0"/>
              <a:t>,</a:t>
            </a:r>
            <a:endParaRPr lang="es-ES" sz="2000" dirty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/>
              <a:t>del cel, </a:t>
            </a:r>
            <a:r>
              <a:rPr lang="ca-ES" sz="2000" dirty="0" err="1"/>
              <a:t>que·ls</a:t>
            </a:r>
            <a:r>
              <a:rPr lang="ca-ES" sz="2000" dirty="0"/>
              <a:t> morts </a:t>
            </a:r>
            <a:r>
              <a:rPr lang="ca-ES" sz="2000" dirty="0" err="1">
                <a:solidFill>
                  <a:schemeClr val="tx2"/>
                </a:solidFill>
              </a:rPr>
              <a:t>resuciterà</a:t>
            </a:r>
            <a:r>
              <a:rPr lang="ca-ES" sz="2000" dirty="0">
                <a:solidFill>
                  <a:schemeClr val="tx2"/>
                </a:solidFill>
              </a:rPr>
              <a:t> </a:t>
            </a:r>
            <a:r>
              <a:rPr lang="ca-ES" sz="2000" b="1" dirty="0"/>
              <a:t>G</a:t>
            </a:r>
            <a:r>
              <a:rPr lang="ca-ES" sz="2000" b="1" baseline="30000" dirty="0"/>
              <a:t>1</a:t>
            </a:r>
            <a:r>
              <a:rPr lang="ca-ES" sz="2000" dirty="0"/>
              <a:t> 	</a:t>
            </a:r>
            <a:r>
              <a:rPr lang="ca-ES" sz="2000" dirty="0" smtClean="0"/>
              <a:t>	</a:t>
            </a:r>
            <a:r>
              <a:rPr lang="ca-ES" sz="2000" dirty="0" err="1" smtClean="0"/>
              <a:t>que·ls</a:t>
            </a:r>
            <a:r>
              <a:rPr lang="ca-ES" sz="2000" dirty="0" smtClean="0"/>
              <a:t> </a:t>
            </a:r>
            <a:r>
              <a:rPr lang="ca-ES" sz="2000" dirty="0" err="1"/>
              <a:t>mortz</a:t>
            </a:r>
            <a:r>
              <a:rPr lang="ca-ES" sz="2000" dirty="0"/>
              <a:t> </a:t>
            </a:r>
            <a:r>
              <a:rPr lang="ca-ES" sz="2000" dirty="0" err="1"/>
              <a:t>e·ls</a:t>
            </a:r>
            <a:r>
              <a:rPr lang="ca-ES" sz="2000" dirty="0"/>
              <a:t> vius despertarà </a:t>
            </a:r>
            <a:r>
              <a:rPr lang="ca-ES" sz="2000" b="1" dirty="0" smtClean="0"/>
              <a:t>V</a:t>
            </a:r>
          </a:p>
          <a:p>
            <a:pPr marL="0" indent="0">
              <a:spcBef>
                <a:spcPts val="0"/>
              </a:spcBef>
              <a:buNone/>
            </a:pPr>
            <a:endParaRPr lang="ca-ES" sz="2000" b="1" dirty="0" smtClean="0"/>
          </a:p>
          <a:p>
            <a:pPr marL="0" indent="0">
              <a:spcBef>
                <a:spcPts val="0"/>
              </a:spcBef>
              <a:buNone/>
            </a:pPr>
            <a:endParaRPr lang="ca-ES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/>
              <a:t>			ressonarà : </a:t>
            </a:r>
            <a:r>
              <a:rPr lang="ca-ES" sz="2000" dirty="0" err="1" smtClean="0"/>
              <a:t>despertara</a:t>
            </a:r>
            <a:r>
              <a:rPr lang="ca-ES" sz="2000" dirty="0" smtClean="0"/>
              <a:t> 	</a:t>
            </a:r>
            <a:r>
              <a:rPr lang="ca-ES" sz="2000" b="1" dirty="0" smtClean="0"/>
              <a:t> B</a:t>
            </a:r>
            <a:r>
              <a:rPr lang="ca-ES" sz="2000" b="1" baseline="30000" dirty="0" smtClean="0"/>
              <a:t>2</a:t>
            </a:r>
            <a:r>
              <a:rPr lang="ca-ES" sz="2000" b="1" dirty="0"/>
              <a:t> </a:t>
            </a:r>
            <a:r>
              <a:rPr lang="ca-ES" sz="2000" b="1" dirty="0" smtClean="0"/>
              <a:t>M</a:t>
            </a:r>
            <a:r>
              <a:rPr lang="ca-ES" sz="2000" b="1" baseline="30000" dirty="0" smtClean="0"/>
              <a:t>2 </a:t>
            </a:r>
            <a:r>
              <a:rPr lang="ca-ES" sz="2000" b="1" dirty="0" smtClean="0"/>
              <a:t>V</a:t>
            </a:r>
          </a:p>
          <a:p>
            <a:pPr marL="0" indent="0">
              <a:spcBef>
                <a:spcPts val="0"/>
              </a:spcBef>
              <a:buNone/>
            </a:pPr>
            <a:r>
              <a:rPr lang="ca-ES" sz="2000" dirty="0" smtClean="0"/>
              <a:t>			ressonarà </a:t>
            </a:r>
            <a:r>
              <a:rPr lang="ca-ES" sz="2000" dirty="0"/>
              <a:t>: </a:t>
            </a:r>
            <a:r>
              <a:rPr lang="ca-ES" sz="2000" dirty="0" err="1" smtClean="0"/>
              <a:t>reysidara</a:t>
            </a:r>
            <a:r>
              <a:rPr lang="ca-ES" sz="2000" dirty="0"/>
              <a:t>	</a:t>
            </a:r>
            <a:r>
              <a:rPr lang="ca-ES" sz="2000" b="1" dirty="0"/>
              <a:t> </a:t>
            </a:r>
            <a:r>
              <a:rPr lang="ca-ES" sz="2000" b="1" dirty="0" smtClean="0"/>
              <a:t>P G</a:t>
            </a:r>
            <a:r>
              <a:rPr lang="ca-ES" sz="2000" b="1" baseline="30000" dirty="0" smtClean="0"/>
              <a:t>3 </a:t>
            </a:r>
            <a:r>
              <a:rPr lang="ca-ES" sz="2000" b="1" dirty="0" smtClean="0"/>
              <a:t>[H]</a:t>
            </a:r>
            <a:endParaRPr lang="ca-ES" sz="2000" b="1" dirty="0"/>
          </a:p>
          <a:p>
            <a:pPr marL="0" indent="0">
              <a:spcBef>
                <a:spcPts val="0"/>
              </a:spcBef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5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2"/>
                </a:solidFill>
              </a:rPr>
              <a:t>Relacions</a:t>
            </a:r>
            <a:r>
              <a:rPr lang="es-ES" dirty="0" smtClean="0">
                <a:solidFill>
                  <a:schemeClr val="tx2"/>
                </a:solidFill>
              </a:rPr>
              <a:t> a </a:t>
            </a:r>
            <a:r>
              <a:rPr lang="el-GR" dirty="0" smtClean="0">
                <a:solidFill>
                  <a:schemeClr val="tx2"/>
                </a:solidFill>
              </a:rPr>
              <a:t>α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848644"/>
            <a:ext cx="8115300" cy="4029075"/>
          </a:xfrm>
        </p:spPr>
      </p:pic>
      <p:sp>
        <p:nvSpPr>
          <p:cNvPr id="5" name="QuadreDeText 4"/>
          <p:cNvSpPr txBox="1"/>
          <p:nvPr/>
        </p:nvSpPr>
        <p:spPr>
          <a:xfrm>
            <a:off x="2915816" y="2060848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2"/>
                </a:solidFill>
              </a:rPr>
              <a:t>Relacions</a:t>
            </a:r>
            <a:r>
              <a:rPr lang="es-ES" dirty="0" smtClean="0">
                <a:solidFill>
                  <a:schemeClr val="tx2"/>
                </a:solidFill>
              </a:rPr>
              <a:t> a </a:t>
            </a:r>
            <a:r>
              <a:rPr lang="el-GR" dirty="0" smtClean="0">
                <a:solidFill>
                  <a:schemeClr val="tx2"/>
                </a:solidFill>
              </a:rPr>
              <a:t>α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565570" cy="5266554"/>
          </a:xfrm>
        </p:spPr>
      </p:pic>
    </p:spTree>
    <p:extLst>
      <p:ext uri="{BB962C8B-B14F-4D97-AF65-F5344CB8AC3E}">
        <p14:creationId xmlns:p14="http://schemas.microsoft.com/office/powerpoint/2010/main" val="40186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>
                <a:solidFill>
                  <a:schemeClr val="accent1"/>
                </a:solidFill>
              </a:rPr>
              <a:t>Conclusions</a:t>
            </a:r>
            <a:endParaRPr lang="ca-ES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ca-ES" dirty="0" smtClean="0"/>
              <a:t>Recensió compacta</a:t>
            </a:r>
          </a:p>
          <a:p>
            <a:pPr marL="514350" indent="-514350">
              <a:buAutoNum type="arabicPeriod"/>
            </a:pPr>
            <a:r>
              <a:rPr lang="ca-ES" dirty="0" smtClean="0"/>
              <a:t>Circulació ja des d’inicis del segle XIV</a:t>
            </a:r>
          </a:p>
          <a:p>
            <a:pPr marL="514350" indent="-514350">
              <a:buAutoNum type="arabicPeriod"/>
            </a:pPr>
            <a:r>
              <a:rPr lang="ca-ES" dirty="0" smtClean="0"/>
              <a:t>Origen català, afí de </a:t>
            </a:r>
            <a:r>
              <a:rPr lang="es-ES" b="1" dirty="0" smtClean="0"/>
              <a:t>G</a:t>
            </a:r>
            <a:r>
              <a:rPr lang="es-ES" b="1" baseline="30000" dirty="0" smtClean="0"/>
              <a:t>3</a:t>
            </a:r>
            <a:r>
              <a:rPr lang="es-ES" b="1" dirty="0" smtClean="0"/>
              <a:t>M</a:t>
            </a:r>
            <a:r>
              <a:rPr lang="es-ES" b="1" baseline="30000" dirty="0" smtClean="0"/>
              <a:t>1</a:t>
            </a:r>
            <a:r>
              <a:rPr lang="es-ES" b="1" dirty="0" smtClean="0"/>
              <a:t>V + P</a:t>
            </a:r>
            <a:endParaRPr lang="es-ES" dirty="0" smtClean="0"/>
          </a:p>
          <a:p>
            <a:pPr marL="514350" indent="-514350">
              <a:buAutoNum type="arabicPeriod"/>
            </a:pPr>
            <a:r>
              <a:rPr lang="ca-ES" dirty="0" smtClean="0"/>
              <a:t>Derivació occitana (?)</a:t>
            </a:r>
          </a:p>
          <a:p>
            <a:pPr marL="514350" indent="-514350">
              <a:buAutoNum type="arabicPeriod"/>
            </a:pPr>
            <a:r>
              <a:rPr lang="ca-ES" dirty="0" smtClean="0"/>
              <a:t>Dues recensions catalanes:</a:t>
            </a:r>
          </a:p>
          <a:p>
            <a:pPr marL="0" indent="0">
              <a:buNone/>
            </a:pPr>
            <a:r>
              <a:rPr lang="es-ES" b="1" dirty="0" smtClean="0"/>
              <a:t>	α </a:t>
            </a:r>
            <a:r>
              <a:rPr lang="es-ES" b="1" dirty="0"/>
              <a:t>=</a:t>
            </a:r>
            <a:r>
              <a:rPr lang="es-ES" dirty="0"/>
              <a:t> </a:t>
            </a:r>
            <a:r>
              <a:rPr lang="es-ES" b="1" dirty="0" smtClean="0"/>
              <a:t>B</a:t>
            </a:r>
            <a:r>
              <a:rPr lang="es-ES" b="1" baseline="30000" dirty="0" smtClean="0"/>
              <a:t>1</a:t>
            </a:r>
            <a:r>
              <a:rPr lang="es-ES" b="1" dirty="0" smtClean="0"/>
              <a:t>B</a:t>
            </a:r>
            <a:r>
              <a:rPr lang="es-ES" b="1" baseline="30000" dirty="0" smtClean="0"/>
              <a:t>2</a:t>
            </a:r>
            <a:r>
              <a:rPr lang="es-ES" b="1" dirty="0" smtClean="0"/>
              <a:t>G</a:t>
            </a:r>
            <a:r>
              <a:rPr lang="es-ES" b="1" baseline="30000" dirty="0" smtClean="0"/>
              <a:t>1</a:t>
            </a:r>
            <a:r>
              <a:rPr lang="es-ES" b="1" dirty="0" smtClean="0"/>
              <a:t>G</a:t>
            </a:r>
            <a:r>
              <a:rPr lang="es-ES" b="1" baseline="30000" dirty="0" smtClean="0"/>
              <a:t>3</a:t>
            </a:r>
            <a:r>
              <a:rPr lang="es-ES" b="1" dirty="0" smtClean="0"/>
              <a:t>M</a:t>
            </a:r>
            <a:r>
              <a:rPr lang="es-ES" b="1" baseline="30000" dirty="0" smtClean="0"/>
              <a:t>1</a:t>
            </a:r>
            <a:r>
              <a:rPr lang="es-ES" b="1" dirty="0" smtClean="0"/>
              <a:t>M</a:t>
            </a:r>
            <a:r>
              <a:rPr lang="es-ES" b="1" baseline="30000" dirty="0" smtClean="0"/>
              <a:t>2</a:t>
            </a:r>
            <a:r>
              <a:rPr lang="es-ES" b="1" dirty="0" smtClean="0"/>
              <a:t>V+P</a:t>
            </a:r>
          </a:p>
          <a:p>
            <a:pPr marL="0" indent="0">
              <a:buNone/>
            </a:pPr>
            <a:r>
              <a:rPr lang="es-ES" b="1" dirty="0"/>
              <a:t>	β</a:t>
            </a:r>
            <a:r>
              <a:rPr lang="es-ES" dirty="0"/>
              <a:t> = </a:t>
            </a:r>
            <a:r>
              <a:rPr lang="es-ES" b="1" dirty="0"/>
              <a:t>AG</a:t>
            </a:r>
            <a:r>
              <a:rPr lang="es-ES" b="1" baseline="30000" dirty="0"/>
              <a:t>2</a:t>
            </a:r>
            <a:r>
              <a:rPr lang="es-ES" b="1" dirty="0"/>
              <a:t>bguv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941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5724128" y="332656"/>
            <a:ext cx="2962672" cy="6480720"/>
          </a:xfrm>
        </p:spPr>
        <p:txBody>
          <a:bodyPr>
            <a:normAutofit/>
          </a:bodyPr>
          <a:lstStyle/>
          <a:p>
            <a:r>
              <a:rPr lang="es-ES" sz="5400" b="1" dirty="0" err="1" smtClean="0">
                <a:solidFill>
                  <a:schemeClr val="tx2"/>
                </a:solidFill>
              </a:rPr>
              <a:t>MOLTES</a:t>
            </a:r>
            <a:r>
              <a:rPr lang="es-ES" sz="5400" b="1" dirty="0" smtClean="0">
                <a:solidFill>
                  <a:schemeClr val="tx2"/>
                </a:solidFill>
              </a:rPr>
              <a:t> </a:t>
            </a:r>
            <a:r>
              <a:rPr lang="es-ES" sz="5400" b="1" dirty="0" err="1" smtClean="0">
                <a:solidFill>
                  <a:schemeClr val="tx2"/>
                </a:solidFill>
              </a:rPr>
              <a:t>GRÀCIES</a:t>
            </a:r>
            <a:r>
              <a:rPr lang="es-ES" sz="5400" b="1" dirty="0" smtClean="0">
                <a:solidFill>
                  <a:schemeClr val="tx2"/>
                </a:solidFill>
              </a:rPr>
              <a:t/>
            </a:r>
            <a:br>
              <a:rPr lang="es-ES" sz="5400" b="1" dirty="0" smtClean="0">
                <a:solidFill>
                  <a:schemeClr val="tx2"/>
                </a:solidFill>
              </a:rPr>
            </a:br>
            <a:r>
              <a:rPr lang="es-ES" sz="5400" b="1" dirty="0">
                <a:solidFill>
                  <a:schemeClr val="tx2"/>
                </a:solidFill>
              </a:rPr>
              <a:t/>
            </a:r>
            <a:br>
              <a:rPr lang="es-ES" sz="5400" b="1" dirty="0">
                <a:solidFill>
                  <a:schemeClr val="tx2"/>
                </a:solidFill>
              </a:rPr>
            </a:br>
            <a:r>
              <a:rPr lang="es-ES" sz="2200" b="1" dirty="0" smtClean="0">
                <a:solidFill>
                  <a:schemeClr val="tx2"/>
                </a:solidFill>
              </a:rPr>
              <a:t>sadurni.marti@udg.edu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1400" dirty="0" smtClean="0"/>
              <a:t>Palma, </a:t>
            </a:r>
            <a:r>
              <a:rPr lang="es-ES" sz="1400" dirty="0" err="1" smtClean="0"/>
              <a:t>Museu</a:t>
            </a:r>
            <a:r>
              <a:rPr lang="es-ES" sz="1400" dirty="0" smtClean="0"/>
              <a:t> </a:t>
            </a:r>
            <a:r>
              <a:rPr lang="es-ES" sz="1400" dirty="0" err="1" smtClean="0"/>
              <a:t>Diocesà</a:t>
            </a:r>
            <a:r>
              <a:rPr lang="es-ES" sz="1400" dirty="0" smtClean="0"/>
              <a:t>, s/s, ff. 84v-86v</a:t>
            </a:r>
            <a:endParaRPr lang="es-ES" sz="1400" dirty="0"/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21210"/>
            <a:ext cx="4968552" cy="6837849"/>
          </a:xfrm>
        </p:spPr>
      </p:pic>
    </p:spTree>
    <p:extLst>
      <p:ext uri="{BB962C8B-B14F-4D97-AF65-F5344CB8AC3E}">
        <p14:creationId xmlns:p14="http://schemas.microsoft.com/office/powerpoint/2010/main" val="16492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2"/>
                </a:solidFill>
              </a:rPr>
              <a:t>Relacions</a:t>
            </a:r>
            <a:r>
              <a:rPr lang="es-ES" dirty="0" smtClean="0">
                <a:solidFill>
                  <a:schemeClr val="tx2"/>
                </a:solidFill>
              </a:rPr>
              <a:t> a </a:t>
            </a:r>
            <a:r>
              <a:rPr lang="el-GR" dirty="0" smtClean="0">
                <a:solidFill>
                  <a:schemeClr val="tx2"/>
                </a:solidFill>
              </a:rPr>
              <a:t>β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/>
              <a:t>16-c   [no </a:t>
            </a:r>
            <a:r>
              <a:rPr lang="es-ES" sz="2000" dirty="0" err="1" smtClean="0"/>
              <a:t>és</a:t>
            </a:r>
            <a:r>
              <a:rPr lang="es-ES" sz="2000" dirty="0" smtClean="0"/>
              <a:t> a </a:t>
            </a:r>
            <a:r>
              <a:rPr lang="es-ES" sz="2000" b="1" dirty="0" smtClean="0"/>
              <a:t>G</a:t>
            </a:r>
            <a:r>
              <a:rPr lang="es-ES" sz="2000" b="1" baseline="30000" dirty="0" smtClean="0"/>
              <a:t>2</a:t>
            </a:r>
            <a:r>
              <a:rPr lang="es-ES" sz="2000" dirty="0" smtClean="0"/>
              <a:t>]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ca-ES" sz="2000" dirty="0" err="1"/>
              <a:t>qui·ls</a:t>
            </a:r>
            <a:r>
              <a:rPr lang="ca-ES" sz="2000" dirty="0"/>
              <a:t> morts y los vius jutjarà	</a:t>
            </a:r>
            <a:r>
              <a:rPr lang="ca-ES" sz="2000" b="1" dirty="0"/>
              <a:t>b</a:t>
            </a:r>
            <a:endParaRPr lang="es-ES" sz="2000" dirty="0"/>
          </a:p>
          <a:p>
            <a:pPr marL="0" indent="0">
              <a:buNone/>
            </a:pPr>
            <a:r>
              <a:rPr lang="ca-ES" sz="2000" dirty="0"/>
              <a:t>qui los morts y los vius jutjarà	</a:t>
            </a:r>
            <a:r>
              <a:rPr lang="ca-ES" sz="2000" b="1" dirty="0"/>
              <a:t>v</a:t>
            </a:r>
            <a:endParaRPr lang="es-ES" sz="2000" dirty="0"/>
          </a:p>
          <a:p>
            <a:pPr marL="0" indent="0">
              <a:buNone/>
            </a:pPr>
            <a:r>
              <a:rPr lang="ca-ES" sz="2000" dirty="0"/>
              <a:t>qui morts y vius judicarà		</a:t>
            </a:r>
            <a:r>
              <a:rPr lang="ca-ES" sz="2000" b="1" dirty="0" smtClean="0"/>
              <a:t>A + </a:t>
            </a:r>
            <a:r>
              <a:rPr lang="ca-ES" sz="2000" b="1" dirty="0" err="1" smtClean="0"/>
              <a:t>gu</a:t>
            </a:r>
            <a:endParaRPr lang="ca-ES" sz="2000" b="1" dirty="0" smtClean="0"/>
          </a:p>
          <a:p>
            <a:pPr marL="0" indent="0">
              <a:buNone/>
            </a:pPr>
            <a:endParaRPr lang="ca-ES" sz="2000" b="1" dirty="0" smtClean="0"/>
          </a:p>
          <a:p>
            <a:pPr marL="0" indent="0">
              <a:buNone/>
            </a:pPr>
            <a:endParaRPr lang="ca-ES" sz="2000" b="1" dirty="0"/>
          </a:p>
          <a:p>
            <a:pPr marL="0" indent="0">
              <a:buNone/>
            </a:pPr>
            <a:endParaRPr lang="ca-ES" sz="2000" b="1" dirty="0"/>
          </a:p>
          <a:p>
            <a:pPr marL="0" indent="0">
              <a:buNone/>
            </a:pPr>
            <a:r>
              <a:rPr lang="ca-ES" sz="2000" dirty="0" smtClean="0"/>
              <a:t>21</a:t>
            </a:r>
          </a:p>
          <a:p>
            <a:pPr marL="0" indent="0">
              <a:buNone/>
            </a:pPr>
            <a:r>
              <a:rPr lang="ca-ES" sz="2000" dirty="0" err="1"/>
              <a:t>que·ns</a:t>
            </a:r>
            <a:r>
              <a:rPr lang="ca-ES" sz="2000" dirty="0"/>
              <a:t> </a:t>
            </a:r>
            <a:r>
              <a:rPr lang="ca-ES" sz="2000" dirty="0" err="1"/>
              <a:t>aport</a:t>
            </a:r>
            <a:r>
              <a:rPr lang="ca-ES" sz="2000" dirty="0"/>
              <a:t> a salvació </a:t>
            </a:r>
            <a:r>
              <a:rPr lang="ca-ES" sz="2000" b="1" dirty="0" smtClean="0"/>
              <a:t>G</a:t>
            </a:r>
            <a:r>
              <a:rPr lang="ca-ES" sz="2000" b="1" baseline="30000" dirty="0" smtClean="0"/>
              <a:t>2 </a:t>
            </a:r>
            <a:r>
              <a:rPr lang="ca-ES" sz="2000" b="1" dirty="0" smtClean="0"/>
              <a:t>+ </a:t>
            </a:r>
            <a:r>
              <a:rPr lang="ca-ES" sz="2000" b="1" dirty="0" err="1" smtClean="0"/>
              <a:t>bv</a:t>
            </a:r>
            <a:r>
              <a:rPr lang="ca-ES" sz="2000" dirty="0"/>
              <a:t>		que us </a:t>
            </a:r>
            <a:r>
              <a:rPr lang="ca-ES" sz="2000" dirty="0" err="1"/>
              <a:t>porte</a:t>
            </a:r>
            <a:r>
              <a:rPr lang="ca-ES" sz="2000" dirty="0"/>
              <a:t> a salvació </a:t>
            </a:r>
            <a:r>
              <a:rPr lang="ca-ES" sz="2000" b="1" dirty="0" smtClean="0"/>
              <a:t>A +</a:t>
            </a:r>
            <a:r>
              <a:rPr lang="ca-ES" sz="2000" dirty="0" smtClean="0"/>
              <a:t> </a:t>
            </a:r>
            <a:r>
              <a:rPr lang="ca-ES" sz="2000" b="1" dirty="0" err="1" smtClean="0"/>
              <a:t>gu</a:t>
            </a: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1640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>
                <a:solidFill>
                  <a:schemeClr val="tx2"/>
                </a:solidFill>
              </a:rPr>
              <a:t>Primers testimonis llatins </a:t>
            </a:r>
            <a:br>
              <a:rPr lang="ca-ES" dirty="0" smtClean="0">
                <a:solidFill>
                  <a:schemeClr val="tx2"/>
                </a:solidFill>
              </a:rPr>
            </a:br>
            <a:r>
              <a:rPr lang="ca-ES" dirty="0" smtClean="0">
                <a:solidFill>
                  <a:schemeClr val="tx2"/>
                </a:solidFill>
              </a:rPr>
              <a:t>del </a:t>
            </a:r>
            <a:r>
              <a:rPr lang="ca-ES" i="1" dirty="0" err="1" smtClean="0">
                <a:solidFill>
                  <a:schemeClr val="tx2"/>
                </a:solidFill>
              </a:rPr>
              <a:t>Iudicii</a:t>
            </a:r>
            <a:r>
              <a:rPr lang="ca-ES" i="1" dirty="0" smtClean="0">
                <a:solidFill>
                  <a:schemeClr val="tx2"/>
                </a:solidFill>
              </a:rPr>
              <a:t> </a:t>
            </a:r>
            <a:r>
              <a:rPr lang="ca-ES" i="1" dirty="0" err="1" smtClean="0">
                <a:solidFill>
                  <a:schemeClr val="tx2"/>
                </a:solidFill>
              </a:rPr>
              <a:t>signum</a:t>
            </a:r>
            <a:r>
              <a:rPr lang="ca-ES" i="1" dirty="0" smtClean="0">
                <a:solidFill>
                  <a:schemeClr val="tx2"/>
                </a:solidFill>
              </a:rPr>
              <a:t> </a:t>
            </a:r>
            <a:endParaRPr lang="ca-ES" i="1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a-ES" sz="2400" i="1" dirty="0" smtClean="0"/>
          </a:p>
          <a:p>
            <a:pPr marL="0" indent="0">
              <a:buNone/>
            </a:pPr>
            <a:r>
              <a:rPr lang="ca-ES" sz="2400" i="1" dirty="0" err="1" smtClean="0"/>
              <a:t>Sermone</a:t>
            </a:r>
            <a:r>
              <a:rPr lang="ca-ES" sz="2400" i="1" dirty="0" smtClean="0"/>
              <a:t> de </a:t>
            </a:r>
            <a:r>
              <a:rPr lang="ca-ES" sz="2400" i="1" dirty="0" err="1" smtClean="0"/>
              <a:t>symbolo</a:t>
            </a:r>
            <a:r>
              <a:rPr lang="ca-ES" sz="2400" dirty="0" smtClean="0"/>
              <a:t>, </a:t>
            </a:r>
            <a:r>
              <a:rPr lang="ca-ES" sz="2400" dirty="0" err="1" smtClean="0"/>
              <a:t>Quodvultdeus</a:t>
            </a:r>
            <a:endParaRPr lang="ca-ES" sz="1600" dirty="0" smtClean="0"/>
          </a:p>
          <a:p>
            <a:pPr marL="800100" lvl="2" indent="0">
              <a:buNone/>
            </a:pPr>
            <a:r>
              <a:rPr lang="ca-ES" sz="1600" dirty="0" smtClean="0"/>
              <a:t>París</a:t>
            </a:r>
            <a:r>
              <a:rPr lang="ca-ES" sz="1600" dirty="0"/>
              <a:t>, </a:t>
            </a:r>
            <a:r>
              <a:rPr lang="ca-ES" sz="1600" dirty="0" err="1" smtClean="0"/>
              <a:t>BNF</a:t>
            </a:r>
            <a:r>
              <a:rPr lang="ca-ES" sz="1600" dirty="0" smtClean="0"/>
              <a:t>, </a:t>
            </a:r>
            <a:r>
              <a:rPr lang="ca-ES" sz="1600" dirty="0"/>
              <a:t>lat. 8093, </a:t>
            </a:r>
            <a:r>
              <a:rPr lang="ca-ES" sz="1600" dirty="0" smtClean="0"/>
              <a:t>ff. 35v-36r (s. VIII-IX, Tarraconense)</a:t>
            </a:r>
          </a:p>
          <a:p>
            <a:pPr marL="800100" lvl="2" indent="0">
              <a:buNone/>
            </a:pPr>
            <a:endParaRPr lang="ca-ES" sz="2400" dirty="0" smtClean="0"/>
          </a:p>
          <a:p>
            <a:pPr marL="800100" lvl="2" indent="0">
              <a:buNone/>
            </a:pPr>
            <a:endParaRPr lang="ca-ES" sz="2400" dirty="0" smtClean="0"/>
          </a:p>
          <a:p>
            <a:pPr marL="0" indent="0">
              <a:buNone/>
            </a:pPr>
            <a:r>
              <a:rPr lang="ca-ES" sz="2400" i="1" dirty="0" err="1"/>
              <a:t>Sybillinarum</a:t>
            </a:r>
            <a:r>
              <a:rPr lang="ca-ES" sz="2400" i="1" dirty="0"/>
              <a:t> </a:t>
            </a:r>
            <a:r>
              <a:rPr lang="ca-ES" sz="2400" i="1" dirty="0" err="1"/>
              <a:t>verborum</a:t>
            </a:r>
            <a:r>
              <a:rPr lang="ca-ES" sz="2400" i="1" dirty="0"/>
              <a:t> </a:t>
            </a:r>
            <a:r>
              <a:rPr lang="ca-ES" sz="2400" i="1" dirty="0" err="1" smtClean="0"/>
              <a:t>interpretatio</a:t>
            </a:r>
            <a:r>
              <a:rPr lang="ca-ES" sz="2400" dirty="0" smtClean="0"/>
              <a:t>, </a:t>
            </a:r>
            <a:r>
              <a:rPr lang="ca-ES" sz="2400" dirty="0" err="1" smtClean="0"/>
              <a:t>Beda</a:t>
            </a:r>
            <a:r>
              <a:rPr lang="ca-ES" sz="2400" dirty="0" smtClean="0"/>
              <a:t> </a:t>
            </a:r>
            <a:r>
              <a:rPr lang="ca-ES" sz="2400" dirty="0"/>
              <a:t>el </a:t>
            </a:r>
            <a:r>
              <a:rPr lang="ca-ES" sz="2400" dirty="0" smtClean="0"/>
              <a:t>Venerable</a:t>
            </a:r>
            <a:endParaRPr lang="ca-ES" sz="1600" dirty="0" smtClean="0"/>
          </a:p>
          <a:p>
            <a:pPr marL="800100" lvl="2" indent="0">
              <a:buNone/>
            </a:pPr>
            <a:r>
              <a:rPr lang="ca-ES" sz="1600" i="1" dirty="0" err="1"/>
              <a:t>Metrum</a:t>
            </a:r>
            <a:r>
              <a:rPr lang="ca-ES" sz="1600" i="1" dirty="0"/>
              <a:t> </a:t>
            </a:r>
            <a:r>
              <a:rPr lang="ca-ES" sz="1600" i="1" dirty="0" err="1"/>
              <a:t>iretream</a:t>
            </a:r>
            <a:r>
              <a:rPr lang="ca-ES" sz="1600" i="1" dirty="0"/>
              <a:t> </a:t>
            </a:r>
            <a:r>
              <a:rPr lang="ca-ES" sz="1600" i="1" dirty="0" err="1"/>
              <a:t>sibille</a:t>
            </a:r>
            <a:r>
              <a:rPr lang="ca-ES" sz="1600" i="1" dirty="0"/>
              <a:t> </a:t>
            </a:r>
            <a:r>
              <a:rPr lang="ca-ES" sz="1600" i="1" dirty="0" err="1"/>
              <a:t>mirifice</a:t>
            </a:r>
            <a:r>
              <a:rPr lang="ca-ES" sz="1600" i="1" dirty="0"/>
              <a:t> </a:t>
            </a:r>
            <a:r>
              <a:rPr lang="ca-ES" sz="1600" i="1" dirty="0" err="1" smtClean="0"/>
              <a:t>probaverit</a:t>
            </a:r>
            <a:endParaRPr lang="ca-ES" sz="1600" i="1" dirty="0" smtClean="0"/>
          </a:p>
          <a:p>
            <a:pPr marL="800100" lvl="2" indent="0">
              <a:buNone/>
            </a:pPr>
            <a:endParaRPr lang="ca-ES" sz="1600" dirty="0"/>
          </a:p>
          <a:p>
            <a:pPr marL="800100" lvl="2" indent="0">
              <a:buNone/>
            </a:pPr>
            <a:r>
              <a:rPr lang="ca-ES" sz="1600" dirty="0" smtClean="0"/>
              <a:t>Barcelona</a:t>
            </a:r>
            <a:r>
              <a:rPr lang="ca-ES" sz="1600" dirty="0"/>
              <a:t>, </a:t>
            </a:r>
            <a:r>
              <a:rPr lang="ca-ES" sz="1600" dirty="0" err="1" smtClean="0"/>
              <a:t>ACA</a:t>
            </a:r>
            <a:r>
              <a:rPr lang="ca-ES" sz="1600" dirty="0" smtClean="0"/>
              <a:t>, </a:t>
            </a:r>
            <a:r>
              <a:rPr lang="ca-ES" sz="1600" dirty="0"/>
              <a:t>Ripoll 106, </a:t>
            </a:r>
            <a:r>
              <a:rPr lang="ca-ES" sz="1600" dirty="0" smtClean="0"/>
              <a:t>f. 92v (s. X, Ripoll) </a:t>
            </a:r>
            <a:r>
              <a:rPr lang="ca-ES" sz="1600" dirty="0" smtClean="0">
                <a:latin typeface="Helvetica LT Std" pitchFamily="34" charset="0"/>
              </a:rPr>
              <a:t>♫</a:t>
            </a:r>
            <a:endParaRPr lang="ca-ES" sz="1600" dirty="0" smtClean="0"/>
          </a:p>
          <a:p>
            <a:pPr marL="800100" lvl="2" indent="0">
              <a:buNone/>
            </a:pPr>
            <a:r>
              <a:rPr lang="ca-ES" sz="1600" dirty="0"/>
              <a:t>Barcelona, </a:t>
            </a:r>
            <a:r>
              <a:rPr lang="ca-ES" sz="1600" dirty="0" err="1" smtClean="0"/>
              <a:t>ACA</a:t>
            </a:r>
            <a:r>
              <a:rPr lang="ca-ES" sz="1600" dirty="0" smtClean="0"/>
              <a:t>, </a:t>
            </a:r>
            <a:r>
              <a:rPr lang="ca-ES" sz="1600" dirty="0" err="1" smtClean="0"/>
              <a:t>Riplll</a:t>
            </a:r>
            <a:r>
              <a:rPr lang="ca-ES" sz="1600" dirty="0" smtClean="0"/>
              <a:t> 151</a:t>
            </a:r>
            <a:r>
              <a:rPr lang="ca-ES" sz="1600" dirty="0"/>
              <a:t>, </a:t>
            </a:r>
            <a:r>
              <a:rPr lang="ca-ES" sz="1600" dirty="0" smtClean="0"/>
              <a:t>ff. 33r-37v (s. XI, Ripoll)</a:t>
            </a:r>
          </a:p>
          <a:p>
            <a:pPr marL="800100" lvl="2" indent="0">
              <a:buNone/>
            </a:pPr>
            <a:r>
              <a:rPr lang="ca-ES" sz="1600" dirty="0" smtClean="0"/>
              <a:t>París</a:t>
            </a:r>
            <a:r>
              <a:rPr lang="ca-ES" sz="1600" dirty="0"/>
              <a:t>, </a:t>
            </a:r>
            <a:r>
              <a:rPr lang="ca-ES" sz="1600" dirty="0" smtClean="0"/>
              <a:t>BNF, </a:t>
            </a:r>
            <a:r>
              <a:rPr lang="ca-ES" sz="1600" dirty="0"/>
              <a:t>lat. 5302, </a:t>
            </a:r>
            <a:r>
              <a:rPr lang="ca-ES" sz="1600" dirty="0" smtClean="0"/>
              <a:t>ff. 82rv (S. XI, ?) </a:t>
            </a:r>
            <a:r>
              <a:rPr lang="ca-ES" sz="1600" dirty="0">
                <a:latin typeface="Helvetica LT Std" pitchFamily="34" charset="0"/>
              </a:rPr>
              <a:t>♫</a:t>
            </a:r>
            <a:endParaRPr lang="ca-ES" sz="1600" dirty="0" smtClean="0"/>
          </a:p>
          <a:p>
            <a:pPr marL="800100" lvl="2" indent="0">
              <a:buNone/>
            </a:pPr>
            <a:r>
              <a:rPr lang="ca-ES" sz="1600" dirty="0" smtClean="0"/>
              <a:t>Vic</a:t>
            </a:r>
            <a:r>
              <a:rPr lang="ca-ES" sz="1600" dirty="0"/>
              <a:t>, Arxiu i Biblioteca Episcopal, </a:t>
            </a:r>
            <a:r>
              <a:rPr lang="ca-ES" sz="1600" dirty="0" err="1"/>
              <a:t>frag</a:t>
            </a:r>
            <a:r>
              <a:rPr lang="ca-ES" sz="1600" dirty="0"/>
              <a:t>. </a:t>
            </a:r>
            <a:r>
              <a:rPr lang="ca-ES" sz="1600" dirty="0" smtClean="0"/>
              <a:t>XI/1 (s. XI, Vic?) </a:t>
            </a:r>
            <a:r>
              <a:rPr lang="ca-ES" sz="1600" dirty="0" smtClean="0">
                <a:latin typeface="Helvetica LT Std" pitchFamily="34" charset="0"/>
              </a:rPr>
              <a:t>♫</a:t>
            </a:r>
          </a:p>
          <a:p>
            <a:pPr marL="800100" lvl="2" indent="0">
              <a:buNone/>
            </a:pPr>
            <a:endParaRPr lang="ca-ES" sz="1600" dirty="0"/>
          </a:p>
          <a:p>
            <a:pPr marL="800100" lvl="2" indent="0">
              <a:buNone/>
            </a:pPr>
            <a:endParaRPr lang="ca-ES" sz="1600" dirty="0" smtClean="0"/>
          </a:p>
          <a:p>
            <a:pPr marL="800100" lvl="2" indent="0">
              <a:buNone/>
            </a:pPr>
            <a:endParaRPr lang="ca-ES" sz="1600" dirty="0" smtClean="0"/>
          </a:p>
        </p:txBody>
      </p:sp>
    </p:spTree>
    <p:extLst>
      <p:ext uri="{BB962C8B-B14F-4D97-AF65-F5344CB8AC3E}">
        <p14:creationId xmlns:p14="http://schemas.microsoft.com/office/powerpoint/2010/main" val="15655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>
                <a:solidFill>
                  <a:schemeClr val="tx2"/>
                </a:solidFill>
              </a:rPr>
              <a:t>Alguns testimonis llatins tardans musicals del </a:t>
            </a:r>
            <a:r>
              <a:rPr lang="ca-ES" i="1" dirty="0" err="1" smtClean="0">
                <a:solidFill>
                  <a:schemeClr val="tx2"/>
                </a:solidFill>
              </a:rPr>
              <a:t>Iudicii</a:t>
            </a:r>
            <a:r>
              <a:rPr lang="ca-ES" i="1" dirty="0" smtClean="0">
                <a:solidFill>
                  <a:schemeClr val="tx2"/>
                </a:solidFill>
              </a:rPr>
              <a:t> </a:t>
            </a:r>
            <a:r>
              <a:rPr lang="ca-ES" i="1" dirty="0" err="1" smtClean="0">
                <a:solidFill>
                  <a:schemeClr val="tx2"/>
                </a:solidFill>
              </a:rPr>
              <a:t>signum</a:t>
            </a:r>
            <a:r>
              <a:rPr lang="ca-ES" i="1" dirty="0" smtClean="0">
                <a:solidFill>
                  <a:schemeClr val="tx2"/>
                </a:solidFill>
              </a:rPr>
              <a:t> </a:t>
            </a:r>
            <a:endParaRPr lang="ca-ES" i="1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700808"/>
            <a:ext cx="7715200" cy="4061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a-ES" i="1" dirty="0" smtClean="0"/>
          </a:p>
          <a:p>
            <a:pPr marL="800100" lvl="2" indent="0">
              <a:buNone/>
            </a:pPr>
            <a:r>
              <a:rPr lang="ca-ES" sz="2000" dirty="0" smtClean="0"/>
              <a:t>Tarragona, Arxiu </a:t>
            </a:r>
            <a:r>
              <a:rPr lang="ca-ES" sz="2000" dirty="0"/>
              <a:t>Històric </a:t>
            </a:r>
            <a:r>
              <a:rPr lang="ca-ES" sz="2000" dirty="0" smtClean="0"/>
              <a:t>Arxidiocesà, </a:t>
            </a:r>
            <a:r>
              <a:rPr lang="ca-ES" sz="2000" dirty="0" err="1" smtClean="0"/>
              <a:t>frag</a:t>
            </a:r>
            <a:r>
              <a:rPr lang="ca-ES" sz="2000" dirty="0" smtClean="0"/>
              <a:t>. 6:3, </a:t>
            </a:r>
            <a:r>
              <a:rPr lang="ca-ES" sz="2000" dirty="0" err="1" smtClean="0"/>
              <a:t>ff</a:t>
            </a:r>
            <a:r>
              <a:rPr lang="ca-ES" sz="2000" dirty="0" smtClean="0"/>
              <a:t>. 1r-2r (s. XIII)</a:t>
            </a:r>
          </a:p>
          <a:p>
            <a:pPr marL="800100" lvl="2" indent="0">
              <a:buNone/>
            </a:pPr>
            <a:r>
              <a:rPr lang="ca-ES" sz="2000" dirty="0"/>
              <a:t>Tarragona, Arxiu Històric Arxidiocesà, </a:t>
            </a:r>
            <a:r>
              <a:rPr lang="ca-ES" sz="2000" dirty="0" err="1" smtClean="0"/>
              <a:t>frag</a:t>
            </a:r>
            <a:r>
              <a:rPr lang="ca-ES" sz="2000" dirty="0" smtClean="0"/>
              <a:t>. 19.5 </a:t>
            </a:r>
            <a:r>
              <a:rPr lang="ca-ES" sz="2000" dirty="0"/>
              <a:t>(s. XIII)</a:t>
            </a:r>
          </a:p>
          <a:p>
            <a:pPr marL="800100" lvl="2" indent="0">
              <a:buNone/>
            </a:pPr>
            <a:r>
              <a:rPr lang="ca-ES" sz="2000" dirty="0" smtClean="0"/>
              <a:t>Tarragona</a:t>
            </a:r>
            <a:r>
              <a:rPr lang="ca-ES" sz="2000" dirty="0"/>
              <a:t>, Arxiu Històric Arxidiocesà, </a:t>
            </a:r>
            <a:r>
              <a:rPr lang="ca-ES" sz="2000" dirty="0" err="1" smtClean="0"/>
              <a:t>Ms</a:t>
            </a:r>
            <a:r>
              <a:rPr lang="ca-ES" sz="2000" dirty="0" smtClean="0"/>
              <a:t> 44, f. 27rv </a:t>
            </a:r>
            <a:r>
              <a:rPr lang="ca-ES" sz="2000" dirty="0"/>
              <a:t>(s. </a:t>
            </a:r>
            <a:r>
              <a:rPr lang="ca-ES" sz="2000" dirty="0" smtClean="0"/>
              <a:t>XIV-XV)</a:t>
            </a:r>
          </a:p>
          <a:p>
            <a:pPr marL="800100" lvl="2" indent="0">
              <a:buNone/>
            </a:pPr>
            <a:r>
              <a:rPr lang="ca-ES" sz="2000" dirty="0" smtClean="0"/>
              <a:t>Barcelona, </a:t>
            </a:r>
            <a:r>
              <a:rPr lang="ca-ES" sz="2000" dirty="0"/>
              <a:t>Arxiu Capitular, </a:t>
            </a:r>
            <a:r>
              <a:rPr lang="ca-ES" sz="2000" dirty="0" err="1" smtClean="0"/>
              <a:t>Ms</a:t>
            </a:r>
            <a:r>
              <a:rPr lang="ca-ES" sz="2000" dirty="0" smtClean="0"/>
              <a:t> 110</a:t>
            </a:r>
            <a:r>
              <a:rPr lang="ca-ES" sz="2000" dirty="0"/>
              <a:t>, </a:t>
            </a:r>
            <a:r>
              <a:rPr lang="ca-ES" sz="2000" dirty="0" err="1"/>
              <a:t>ff</a:t>
            </a:r>
            <a:r>
              <a:rPr lang="ca-ES" sz="2000" dirty="0"/>
              <a:t>. </a:t>
            </a:r>
            <a:r>
              <a:rPr lang="ca-ES" sz="2000" dirty="0" smtClean="0"/>
              <a:t>88r-89v (XIV</a:t>
            </a:r>
            <a:r>
              <a:rPr lang="ca-ES" sz="2000" baseline="30000" dirty="0" smtClean="0"/>
              <a:t>2</a:t>
            </a:r>
            <a:r>
              <a:rPr lang="ca-ES" sz="2000" dirty="0" smtClean="0"/>
              <a:t>)</a:t>
            </a:r>
          </a:p>
          <a:p>
            <a:pPr marL="800100" lvl="2" indent="0">
              <a:buNone/>
            </a:pPr>
            <a:r>
              <a:rPr lang="ca-ES" sz="2000" dirty="0" smtClean="0"/>
              <a:t>París</a:t>
            </a:r>
            <a:r>
              <a:rPr lang="ca-ES" sz="2000" dirty="0"/>
              <a:t>, BNF, </a:t>
            </a:r>
            <a:r>
              <a:rPr lang="ca-ES" sz="2000" dirty="0" err="1" smtClean="0"/>
              <a:t>Rothschild</a:t>
            </a:r>
            <a:r>
              <a:rPr lang="ca-ES" sz="2000" dirty="0" smtClean="0"/>
              <a:t> </a:t>
            </a:r>
            <a:r>
              <a:rPr lang="ca-ES" sz="2000" dirty="0"/>
              <a:t>2529, </a:t>
            </a:r>
            <a:r>
              <a:rPr lang="ca-ES" sz="2000" dirty="0" err="1"/>
              <a:t>ff</a:t>
            </a:r>
            <a:r>
              <a:rPr lang="ca-ES" sz="2000" dirty="0"/>
              <a:t>. </a:t>
            </a:r>
            <a:r>
              <a:rPr lang="ca-ES" sz="2000" dirty="0" smtClean="0"/>
              <a:t>124v-126r</a:t>
            </a:r>
          </a:p>
          <a:p>
            <a:pPr marL="800100" lvl="2" indent="0">
              <a:buNone/>
            </a:pPr>
            <a:r>
              <a:rPr lang="es-ES" sz="2000" dirty="0" smtClean="0"/>
              <a:t>Barcelona, Centre </a:t>
            </a:r>
            <a:r>
              <a:rPr lang="es-ES" sz="2000" dirty="0"/>
              <a:t>de </a:t>
            </a:r>
            <a:r>
              <a:rPr lang="es-ES" sz="2000" dirty="0" err="1"/>
              <a:t>Documentació</a:t>
            </a:r>
            <a:r>
              <a:rPr lang="es-ES" sz="2000" dirty="0"/>
              <a:t> de </a:t>
            </a:r>
            <a:r>
              <a:rPr lang="es-ES" sz="2000" dirty="0" err="1"/>
              <a:t>l'Orfeó</a:t>
            </a:r>
            <a:r>
              <a:rPr lang="es-ES" sz="2000" dirty="0"/>
              <a:t> </a:t>
            </a:r>
            <a:r>
              <a:rPr lang="es-ES" sz="2000" dirty="0" err="1"/>
              <a:t>Català</a:t>
            </a:r>
            <a:r>
              <a:rPr lang="es-ES" sz="2000" dirty="0"/>
              <a:t> </a:t>
            </a:r>
            <a:r>
              <a:rPr lang="ca-ES" sz="2000" dirty="0"/>
              <a:t>, </a:t>
            </a:r>
            <a:r>
              <a:rPr lang="ca-ES" sz="2000" dirty="0" err="1"/>
              <a:t>Ms</a:t>
            </a:r>
            <a:r>
              <a:rPr lang="ca-ES" sz="2000" dirty="0"/>
              <a:t> </a:t>
            </a:r>
            <a:r>
              <a:rPr lang="ca-ES" sz="2000" dirty="0" smtClean="0"/>
              <a:t>7</a:t>
            </a:r>
          </a:p>
          <a:p>
            <a:pPr marL="800100" lvl="2" indent="0">
              <a:buNone/>
            </a:pPr>
            <a:r>
              <a:rPr lang="ca-ES" sz="2000" dirty="0" smtClean="0"/>
              <a:t>Bellaterra, Biblioteca General UAB, s/s, f. 8rv</a:t>
            </a:r>
          </a:p>
          <a:p>
            <a:pPr marL="800100" lvl="2" indent="0">
              <a:buNone/>
            </a:pPr>
            <a:r>
              <a:rPr lang="ca-ES" sz="2000" dirty="0" smtClean="0"/>
              <a:t>Barcelona</a:t>
            </a:r>
            <a:r>
              <a:rPr lang="ca-ES" sz="2000" dirty="0"/>
              <a:t>, Arxiu Capitular, </a:t>
            </a:r>
            <a:r>
              <a:rPr lang="ca-ES" sz="2000" dirty="0" err="1"/>
              <a:t>Ms</a:t>
            </a:r>
            <a:r>
              <a:rPr lang="ca-ES" sz="2000" dirty="0"/>
              <a:t> 184a, </a:t>
            </a:r>
            <a:r>
              <a:rPr lang="ca-ES" sz="2000" dirty="0" err="1"/>
              <a:t>ff</a:t>
            </a:r>
            <a:r>
              <a:rPr lang="ca-ES" sz="2000" dirty="0"/>
              <a:t>. 68r-70r (XV</a:t>
            </a:r>
            <a:r>
              <a:rPr lang="ca-ES" sz="2000" baseline="30000" dirty="0"/>
              <a:t>1</a:t>
            </a:r>
            <a:r>
              <a:rPr lang="ca-ES" sz="2000" dirty="0"/>
              <a:t>)</a:t>
            </a:r>
          </a:p>
          <a:p>
            <a:pPr marL="800100" lvl="2" indent="0">
              <a:buNone/>
            </a:pPr>
            <a:r>
              <a:rPr lang="es-ES" sz="2000" dirty="0" smtClean="0"/>
              <a:t>Barcelona</a:t>
            </a:r>
            <a:r>
              <a:rPr lang="es-ES" sz="2000" dirty="0"/>
              <a:t>, </a:t>
            </a:r>
            <a:r>
              <a:rPr lang="es-ES" sz="2000" dirty="0" smtClean="0"/>
              <a:t>Biblioteca de Catalunya</a:t>
            </a:r>
            <a:r>
              <a:rPr lang="ca-ES" sz="2000" dirty="0" smtClean="0"/>
              <a:t>, </a:t>
            </a:r>
            <a:r>
              <a:rPr lang="ca-ES" sz="2000" dirty="0" err="1"/>
              <a:t>Ms</a:t>
            </a:r>
            <a:r>
              <a:rPr lang="ca-ES" sz="2000" dirty="0"/>
              <a:t> </a:t>
            </a:r>
            <a:r>
              <a:rPr lang="ca-ES" sz="2000" dirty="0" smtClean="0"/>
              <a:t>1967, f. 151v (</a:t>
            </a:r>
            <a:r>
              <a:rPr lang="ca-ES" sz="2000" dirty="0" err="1" smtClean="0"/>
              <a:t>Cáceres</a:t>
            </a:r>
            <a:r>
              <a:rPr lang="ca-ES" sz="2000" dirty="0" smtClean="0"/>
              <a:t>)</a:t>
            </a:r>
          </a:p>
          <a:p>
            <a:pPr marL="800100" lvl="2" indent="0">
              <a:buNone/>
            </a:pPr>
            <a:r>
              <a:rPr lang="es-ES" sz="2000" dirty="0"/>
              <a:t>Barcelona, Biblioteca de Catalunya</a:t>
            </a:r>
            <a:r>
              <a:rPr lang="ca-ES" sz="2000" dirty="0"/>
              <a:t>, </a:t>
            </a:r>
            <a:r>
              <a:rPr lang="ca-ES" sz="2000" dirty="0" err="1"/>
              <a:t>Ms</a:t>
            </a:r>
            <a:r>
              <a:rPr lang="ca-ES" sz="2000" dirty="0"/>
              <a:t> 1967, f. </a:t>
            </a:r>
            <a:r>
              <a:rPr lang="ca-ES" sz="2000" dirty="0" smtClean="0"/>
              <a:t>159v (Alonso)</a:t>
            </a:r>
            <a:endParaRPr lang="ca-ES" sz="2000" dirty="0"/>
          </a:p>
          <a:p>
            <a:pPr marL="800100" lvl="2" indent="0">
              <a:buNone/>
            </a:pPr>
            <a:endParaRPr lang="ca-ES" sz="2000" dirty="0" smtClean="0"/>
          </a:p>
          <a:p>
            <a:pPr marL="800100" lvl="2" indent="0">
              <a:buNone/>
            </a:pPr>
            <a:endParaRPr lang="ca-ES" sz="2000" dirty="0" smtClean="0"/>
          </a:p>
          <a:p>
            <a:pPr marL="800100" lvl="2" indent="0">
              <a:buNone/>
            </a:pPr>
            <a:endParaRPr lang="ca-ES" sz="2000" dirty="0"/>
          </a:p>
          <a:p>
            <a:pPr marL="800100" lvl="2" indent="0">
              <a:buNone/>
            </a:pPr>
            <a:endParaRPr lang="ca-ES" sz="2000" dirty="0"/>
          </a:p>
          <a:p>
            <a:pPr marL="800100" lvl="2" indent="0">
              <a:buNone/>
            </a:pPr>
            <a:endParaRPr lang="ca-ES" sz="2000" dirty="0" smtClean="0"/>
          </a:p>
          <a:p>
            <a:pPr marL="800100" lvl="2" indent="0">
              <a:buNone/>
            </a:pPr>
            <a:endParaRPr lang="ca-ES" sz="1600" dirty="0" smtClean="0"/>
          </a:p>
          <a:p>
            <a:pPr marL="800100" lvl="2" indent="0">
              <a:buNone/>
            </a:pPr>
            <a:endParaRPr lang="ca-ES" sz="1600" dirty="0"/>
          </a:p>
          <a:p>
            <a:pPr marL="800100" lvl="2" indent="0">
              <a:buNone/>
            </a:pPr>
            <a:endParaRPr lang="ca-ES" sz="1600" dirty="0" smtClean="0"/>
          </a:p>
          <a:p>
            <a:pPr marL="800100" lvl="2" indent="0">
              <a:buNone/>
            </a:pPr>
            <a:endParaRPr lang="ca-ES" sz="1600" dirty="0" smtClean="0"/>
          </a:p>
        </p:txBody>
      </p:sp>
    </p:spTree>
    <p:extLst>
      <p:ext uri="{BB962C8B-B14F-4D97-AF65-F5344CB8AC3E}">
        <p14:creationId xmlns:p14="http://schemas.microsoft.com/office/powerpoint/2010/main" val="11953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99" y="-99392"/>
            <a:ext cx="4996416" cy="6895055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72" y="-99392"/>
            <a:ext cx="4752528" cy="674951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7416824" cy="1143000"/>
          </a:xfrm>
        </p:spPr>
        <p:txBody>
          <a:bodyPr>
            <a:normAutofit/>
          </a:bodyPr>
          <a:lstStyle/>
          <a:p>
            <a:pPr algn="l"/>
            <a:r>
              <a:rPr lang="es-ES" sz="2000" dirty="0" err="1" smtClean="0"/>
              <a:t>Breviari</a:t>
            </a:r>
            <a:r>
              <a:rPr lang="es-ES" sz="2000" dirty="0" smtClean="0"/>
              <a:t> de Martí I          	</a:t>
            </a:r>
            <a:r>
              <a:rPr lang="es-ES" sz="2000" dirty="0" err="1" smtClean="0"/>
              <a:t>BNF</a:t>
            </a:r>
            <a:r>
              <a:rPr lang="ca-ES" sz="2000" dirty="0" smtClean="0"/>
              <a:t>, </a:t>
            </a:r>
            <a:r>
              <a:rPr lang="ca-ES" sz="2000" dirty="0" err="1" smtClean="0"/>
              <a:t>Ms</a:t>
            </a:r>
            <a:r>
              <a:rPr lang="ca-ES" sz="2000" dirty="0" smtClean="0"/>
              <a:t> </a:t>
            </a:r>
            <a:r>
              <a:rPr lang="ca-ES" sz="2000" dirty="0" err="1" smtClean="0"/>
              <a:t>Rothschild</a:t>
            </a:r>
            <a:r>
              <a:rPr lang="ca-ES" sz="2000" dirty="0" smtClean="0"/>
              <a:t> 2529, f. 124va-126ra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37831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4536504" cy="6926082"/>
          </a:xfr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436096" y="116632"/>
            <a:ext cx="3168352" cy="6327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dirty="0" err="1" smtClean="0"/>
              <a:t>Versió</a:t>
            </a:r>
            <a:r>
              <a:rPr lang="es-ES" sz="2000" dirty="0" smtClean="0"/>
              <a:t> </a:t>
            </a:r>
            <a:r>
              <a:rPr lang="es-ES" sz="2000" dirty="0" err="1" smtClean="0"/>
              <a:t>llatina</a:t>
            </a:r>
            <a:r>
              <a:rPr lang="es-ES" sz="2000" dirty="0" smtClean="0"/>
              <a:t> a </a:t>
            </a:r>
            <a:r>
              <a:rPr lang="es-ES" sz="2000" dirty="0" err="1" smtClean="0"/>
              <a:t>quatre</a:t>
            </a:r>
            <a:r>
              <a:rPr lang="es-ES" sz="2000" dirty="0" smtClean="0"/>
              <a:t> </a:t>
            </a:r>
            <a:r>
              <a:rPr lang="es-ES" sz="2000" dirty="0" err="1" smtClean="0"/>
              <a:t>veus</a:t>
            </a:r>
            <a:r>
              <a:rPr lang="es-ES" sz="2000" dirty="0" smtClean="0"/>
              <a:t> </a:t>
            </a:r>
            <a:r>
              <a:rPr lang="es-ES" sz="2000" dirty="0" err="1" smtClean="0"/>
              <a:t>amb</a:t>
            </a:r>
            <a:r>
              <a:rPr lang="es-ES" sz="2000" dirty="0" smtClean="0"/>
              <a:t> </a:t>
            </a:r>
            <a:r>
              <a:rPr lang="es-ES" sz="2000" dirty="0" err="1" smtClean="0"/>
              <a:t>refrany</a:t>
            </a:r>
            <a:r>
              <a:rPr lang="es-ES" sz="2000" dirty="0" smtClean="0"/>
              <a:t> (Barcelona, 1583)</a:t>
            </a:r>
          </a:p>
          <a:p>
            <a:pPr algn="l"/>
            <a:endParaRPr lang="es-ES" sz="2000" dirty="0"/>
          </a:p>
          <a:p>
            <a:pPr algn="l"/>
            <a:endParaRPr lang="es-ES" sz="2000" dirty="0" smtClean="0"/>
          </a:p>
          <a:p>
            <a:pPr algn="l"/>
            <a:endParaRPr lang="es-ES" sz="2000" dirty="0"/>
          </a:p>
          <a:p>
            <a:pPr algn="l"/>
            <a:endParaRPr lang="es-ES" sz="2000" dirty="0" smtClean="0"/>
          </a:p>
          <a:p>
            <a:pPr algn="l"/>
            <a:endParaRPr lang="es-ES" sz="2000" dirty="0" smtClean="0"/>
          </a:p>
          <a:p>
            <a:pPr algn="l"/>
            <a:endParaRPr lang="es-ES" sz="2000" dirty="0"/>
          </a:p>
          <a:p>
            <a:pPr algn="l"/>
            <a:endParaRPr lang="es-ES" sz="2000" dirty="0" smtClean="0"/>
          </a:p>
          <a:p>
            <a:pPr algn="l"/>
            <a:endParaRPr lang="es-ES" sz="2000" dirty="0"/>
          </a:p>
          <a:p>
            <a:pPr algn="l"/>
            <a:endParaRPr lang="es-ES" sz="2000" dirty="0" smtClean="0"/>
          </a:p>
          <a:p>
            <a:pPr algn="l"/>
            <a:endParaRPr lang="es-ES" sz="2000" dirty="0"/>
          </a:p>
          <a:p>
            <a:pPr algn="l"/>
            <a:endParaRPr lang="es-ES" sz="2000" dirty="0" smtClean="0"/>
          </a:p>
          <a:p>
            <a:pPr algn="l"/>
            <a:endParaRPr lang="es-ES" sz="2000" dirty="0"/>
          </a:p>
          <a:p>
            <a:pPr algn="l"/>
            <a:endParaRPr lang="es-ES" sz="2000" dirty="0" smtClean="0"/>
          </a:p>
          <a:p>
            <a:pPr algn="l"/>
            <a:endParaRPr lang="es-ES" sz="2000" dirty="0"/>
          </a:p>
          <a:p>
            <a:pPr algn="l"/>
            <a:endParaRPr lang="es-ES" sz="2000" dirty="0" smtClean="0"/>
          </a:p>
          <a:p>
            <a:pPr algn="l"/>
            <a:r>
              <a:rPr lang="es-ES" sz="2000" dirty="0" smtClean="0"/>
              <a:t>Centre </a:t>
            </a:r>
            <a:r>
              <a:rPr lang="es-ES" sz="2000" dirty="0"/>
              <a:t>de </a:t>
            </a:r>
            <a:r>
              <a:rPr lang="es-ES" sz="2000" dirty="0" err="1"/>
              <a:t>Documentació</a:t>
            </a:r>
            <a:r>
              <a:rPr lang="es-ES" sz="2000" dirty="0"/>
              <a:t> de </a:t>
            </a:r>
            <a:r>
              <a:rPr lang="es-ES" sz="2000" dirty="0" err="1"/>
              <a:t>l'Orfeó</a:t>
            </a:r>
            <a:r>
              <a:rPr lang="es-ES" sz="2000" dirty="0"/>
              <a:t> </a:t>
            </a:r>
            <a:r>
              <a:rPr lang="es-ES" sz="2000" dirty="0" err="1"/>
              <a:t>Català</a:t>
            </a:r>
            <a:r>
              <a:rPr lang="es-ES" sz="2000" dirty="0"/>
              <a:t> </a:t>
            </a:r>
            <a:r>
              <a:rPr lang="ca-ES" sz="2000" dirty="0" smtClean="0"/>
              <a:t>, </a:t>
            </a:r>
            <a:r>
              <a:rPr lang="ca-ES" sz="2000" dirty="0" err="1" smtClean="0"/>
              <a:t>Ms</a:t>
            </a:r>
            <a:r>
              <a:rPr lang="ca-ES" sz="2000" dirty="0" smtClean="0"/>
              <a:t> 7, f. 1r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3718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2"/>
                </a:solidFill>
              </a:rPr>
              <a:t>Testimonis</a:t>
            </a:r>
            <a:r>
              <a:rPr lang="es-ES" dirty="0" smtClean="0">
                <a:solidFill>
                  <a:schemeClr val="tx2"/>
                </a:solidFill>
              </a:rPr>
              <a:t> de la </a:t>
            </a:r>
            <a:r>
              <a:rPr lang="es-ES" dirty="0" err="1" smtClean="0">
                <a:solidFill>
                  <a:schemeClr val="tx2"/>
                </a:solidFill>
              </a:rPr>
              <a:t>Sibiŀla</a:t>
            </a:r>
            <a:endParaRPr lang="ca-ES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" cap="small" dirty="0" err="1" smtClean="0"/>
              <a:t>Manuscrits</a:t>
            </a:r>
            <a:r>
              <a:rPr lang="es-ES" cap="small" dirty="0" smtClean="0"/>
              <a:t> </a:t>
            </a:r>
            <a:r>
              <a:rPr lang="es-ES" cap="small" dirty="0" err="1" smtClean="0"/>
              <a:t>occitans</a:t>
            </a:r>
            <a:endParaRPr lang="es-ES" cap="small" dirty="0" smtClean="0"/>
          </a:p>
          <a:p>
            <a:pPr marL="0" indent="0">
              <a:buNone/>
            </a:pPr>
            <a:endParaRPr lang="ca-ES" dirty="0"/>
          </a:p>
          <a:p>
            <a:pPr marL="0" indent="0">
              <a:buNone/>
            </a:pPr>
            <a:r>
              <a:rPr lang="es-ES" b="1" dirty="0"/>
              <a:t>H</a:t>
            </a:r>
            <a:r>
              <a:rPr lang="es-ES" dirty="0"/>
              <a:t>        </a:t>
            </a:r>
            <a:r>
              <a:rPr lang="es-ES" dirty="0" err="1" smtClean="0"/>
              <a:t>Montpeller</a:t>
            </a:r>
            <a:r>
              <a:rPr lang="es-ES" dirty="0"/>
              <a:t>, </a:t>
            </a:r>
            <a:r>
              <a:rPr lang="es-ES" dirty="0" smtClean="0"/>
              <a:t>Archives </a:t>
            </a:r>
            <a:r>
              <a:rPr lang="es-ES" dirty="0" err="1"/>
              <a:t>Départamentales</a:t>
            </a:r>
            <a:r>
              <a:rPr lang="es-ES" dirty="0"/>
              <a:t> </a:t>
            </a:r>
            <a:r>
              <a:rPr lang="es-ES" dirty="0" err="1"/>
              <a:t>d’Herault</a:t>
            </a:r>
            <a:r>
              <a:rPr lang="es-ES" dirty="0"/>
              <a:t>, Ms 58 H 6, </a:t>
            </a:r>
            <a:r>
              <a:rPr lang="es-ES" dirty="0" smtClean="0"/>
              <a:t>ff. 52rv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P</a:t>
            </a:r>
            <a:r>
              <a:rPr lang="es-ES" dirty="0"/>
              <a:t>         París, </a:t>
            </a:r>
            <a:r>
              <a:rPr lang="es-ES" dirty="0" err="1"/>
              <a:t>Bibliothèque</a:t>
            </a:r>
            <a:r>
              <a:rPr lang="es-ES" dirty="0"/>
              <a:t> </a:t>
            </a:r>
            <a:r>
              <a:rPr lang="es-ES" dirty="0" err="1"/>
              <a:t>Nationale</a:t>
            </a:r>
            <a:r>
              <a:rPr lang="es-ES" dirty="0"/>
              <a:t> de </a:t>
            </a:r>
            <a:r>
              <a:rPr lang="es-ES" dirty="0" smtClean="0"/>
              <a:t>France, Ms </a:t>
            </a:r>
            <a:r>
              <a:rPr lang="es-ES" dirty="0" err="1" smtClean="0"/>
              <a:t>Français</a:t>
            </a:r>
            <a:r>
              <a:rPr lang="es-ES" dirty="0" smtClean="0"/>
              <a:t> 14973</a:t>
            </a:r>
            <a:r>
              <a:rPr lang="es-ES" dirty="0"/>
              <a:t>, </a:t>
            </a:r>
            <a:r>
              <a:rPr lang="es-ES" dirty="0" smtClean="0"/>
              <a:t>ff. 26r-27r</a:t>
            </a:r>
            <a:endParaRPr lang="ca-ES" dirty="0"/>
          </a:p>
          <a:p>
            <a:pPr marL="0" indent="0">
              <a:buNone/>
            </a:pPr>
            <a:r>
              <a:rPr lang="es-ES" dirty="0"/>
              <a:t> </a:t>
            </a:r>
            <a:endParaRPr lang="ca-ES" dirty="0"/>
          </a:p>
          <a:p>
            <a:pPr marL="0" indent="0">
              <a:buNone/>
            </a:pPr>
            <a:r>
              <a:rPr lang="es-ES" cap="small" dirty="0" err="1" smtClean="0"/>
              <a:t>Manuscrits</a:t>
            </a:r>
            <a:endParaRPr lang="es-ES" cap="small" dirty="0" smtClean="0"/>
          </a:p>
          <a:p>
            <a:pPr marL="0" indent="0">
              <a:buNone/>
            </a:pPr>
            <a:endParaRPr lang="ca-ES" dirty="0"/>
          </a:p>
          <a:p>
            <a:pPr marL="0" indent="0">
              <a:buNone/>
            </a:pPr>
            <a:r>
              <a:rPr lang="es-ES" b="1" dirty="0"/>
              <a:t>A</a:t>
            </a:r>
            <a:r>
              <a:rPr lang="es-ES" dirty="0"/>
              <a:t>        </a:t>
            </a:r>
            <a:r>
              <a:rPr lang="es-ES" dirty="0" err="1" smtClean="0"/>
              <a:t>L’Alguer</a:t>
            </a:r>
            <a:r>
              <a:rPr lang="es-ES" dirty="0" smtClean="0"/>
              <a:t>,  </a:t>
            </a:r>
            <a:r>
              <a:rPr lang="es-ES" dirty="0" err="1"/>
              <a:t>Archivio</a:t>
            </a:r>
            <a:r>
              <a:rPr lang="es-ES" dirty="0"/>
              <a:t> </a:t>
            </a:r>
            <a:r>
              <a:rPr lang="es-ES" dirty="0" err="1"/>
              <a:t>Storico</a:t>
            </a:r>
            <a:r>
              <a:rPr lang="es-ES" dirty="0"/>
              <a:t> Diocesano di </a:t>
            </a:r>
            <a:r>
              <a:rPr lang="es-ES" dirty="0" err="1"/>
              <a:t>Alghero</a:t>
            </a:r>
            <a:r>
              <a:rPr lang="es-ES" dirty="0"/>
              <a:t>-Bosa, </a:t>
            </a:r>
            <a:r>
              <a:rPr lang="es-ES" dirty="0" err="1" smtClean="0"/>
              <a:t>sense</a:t>
            </a:r>
            <a:r>
              <a:rPr lang="es-ES" dirty="0" smtClean="0"/>
              <a:t> </a:t>
            </a:r>
            <a:r>
              <a:rPr lang="es-ES" dirty="0"/>
              <a:t>signatura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B</a:t>
            </a:r>
            <a:r>
              <a:rPr lang="es-ES" b="1" baseline="30000" dirty="0"/>
              <a:t>1</a:t>
            </a:r>
            <a:r>
              <a:rPr lang="es-ES" dirty="0"/>
              <a:t>       Barcelona, </a:t>
            </a:r>
            <a:r>
              <a:rPr lang="es-ES" dirty="0" err="1"/>
              <a:t>Arxiu</a:t>
            </a:r>
            <a:r>
              <a:rPr lang="es-ES" dirty="0"/>
              <a:t> Capitular, </a:t>
            </a:r>
            <a:r>
              <a:rPr lang="es-ES" dirty="0" err="1" smtClean="0"/>
              <a:t>sense</a:t>
            </a:r>
            <a:r>
              <a:rPr lang="es-ES" dirty="0" smtClean="0"/>
              <a:t> </a:t>
            </a:r>
            <a:r>
              <a:rPr lang="es-ES" dirty="0"/>
              <a:t>signatura, </a:t>
            </a:r>
            <a:r>
              <a:rPr lang="es-ES" dirty="0" smtClean="0"/>
              <a:t>f. 35r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B</a:t>
            </a:r>
            <a:r>
              <a:rPr lang="es-ES" b="1" baseline="30000" dirty="0"/>
              <a:t>2</a:t>
            </a:r>
            <a:r>
              <a:rPr lang="es-ES" dirty="0"/>
              <a:t>       Barcelona, </a:t>
            </a:r>
            <a:r>
              <a:rPr lang="es-ES" dirty="0" err="1"/>
              <a:t>Arxiu</a:t>
            </a:r>
            <a:r>
              <a:rPr lang="es-ES" dirty="0"/>
              <a:t> Capitular, Ms 184b, </a:t>
            </a:r>
            <a:r>
              <a:rPr lang="es-ES" dirty="0" err="1" smtClean="0"/>
              <a:t>fragment</a:t>
            </a:r>
            <a:r>
              <a:rPr lang="es-ES" dirty="0" smtClean="0"/>
              <a:t> </a:t>
            </a:r>
            <a:r>
              <a:rPr lang="es-ES" dirty="0"/>
              <a:t>3F, </a:t>
            </a:r>
            <a:r>
              <a:rPr lang="es-ES" dirty="0" smtClean="0"/>
              <a:t>ff. 2v-5r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G</a:t>
            </a:r>
            <a:r>
              <a:rPr lang="es-ES" b="1" baseline="30000" dirty="0"/>
              <a:t>1</a:t>
            </a:r>
            <a:r>
              <a:rPr lang="es-ES" dirty="0"/>
              <a:t>       Girona  </a:t>
            </a:r>
            <a:r>
              <a:rPr lang="es-ES" dirty="0" err="1"/>
              <a:t>Arxiu</a:t>
            </a:r>
            <a:r>
              <a:rPr lang="es-ES" dirty="0"/>
              <a:t> Capitular, Ms 127, </a:t>
            </a:r>
            <a:r>
              <a:rPr lang="es-ES" dirty="0" smtClean="0"/>
              <a:t>f. </a:t>
            </a:r>
            <a:r>
              <a:rPr lang="es-ES" dirty="0"/>
              <a:t>183v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G</a:t>
            </a:r>
            <a:r>
              <a:rPr lang="es-ES" b="1" baseline="30000" dirty="0"/>
              <a:t>2</a:t>
            </a:r>
            <a:r>
              <a:rPr lang="es-ES" b="1" dirty="0"/>
              <a:t>       </a:t>
            </a:r>
            <a:r>
              <a:rPr lang="es-ES" dirty="0"/>
              <a:t>Girona, </a:t>
            </a:r>
            <a:r>
              <a:rPr lang="es-ES" dirty="0" err="1"/>
              <a:t>Arxiu</a:t>
            </a:r>
            <a:r>
              <a:rPr lang="es-ES" dirty="0"/>
              <a:t> Capitular, Ms 69, </a:t>
            </a:r>
            <a:r>
              <a:rPr lang="es-ES" dirty="0" smtClean="0"/>
              <a:t>ff. 267rv 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G</a:t>
            </a:r>
            <a:r>
              <a:rPr lang="es-ES" b="1" baseline="30000" dirty="0"/>
              <a:t>3</a:t>
            </a:r>
            <a:r>
              <a:rPr lang="es-ES" dirty="0"/>
              <a:t>       Girona, </a:t>
            </a:r>
            <a:r>
              <a:rPr lang="es-ES" dirty="0" err="1"/>
              <a:t>Arxiu</a:t>
            </a:r>
            <a:r>
              <a:rPr lang="es-ES" dirty="0"/>
              <a:t> </a:t>
            </a:r>
            <a:r>
              <a:rPr lang="es-ES" dirty="0" err="1"/>
              <a:t>Diocesà</a:t>
            </a:r>
            <a:r>
              <a:rPr lang="es-ES" dirty="0"/>
              <a:t>, </a:t>
            </a:r>
            <a:r>
              <a:rPr lang="es-ES" dirty="0" err="1"/>
              <a:t>Sant</a:t>
            </a:r>
            <a:r>
              <a:rPr lang="es-ES" dirty="0"/>
              <a:t> Andreu del </a:t>
            </a:r>
            <a:r>
              <a:rPr lang="es-ES" dirty="0" err="1"/>
              <a:t>Torn</a:t>
            </a:r>
            <a:r>
              <a:rPr lang="es-ES" dirty="0"/>
              <a:t>, doc. 289 (</a:t>
            </a:r>
            <a:r>
              <a:rPr lang="es-ES" dirty="0" err="1" smtClean="0"/>
              <a:t>perdut</a:t>
            </a:r>
            <a:r>
              <a:rPr lang="es-ES" dirty="0" smtClean="0"/>
              <a:t>)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M</a:t>
            </a:r>
            <a:r>
              <a:rPr lang="es-ES" b="1" baseline="30000" dirty="0"/>
              <a:t>1</a:t>
            </a:r>
            <a:r>
              <a:rPr lang="es-ES" dirty="0"/>
              <a:t>      Marsella,  </a:t>
            </a:r>
            <a:r>
              <a:rPr lang="es-ES" dirty="0" err="1"/>
              <a:t>L’Alcazar</a:t>
            </a:r>
            <a:r>
              <a:rPr lang="es-ES" dirty="0"/>
              <a:t>. </a:t>
            </a:r>
            <a:r>
              <a:rPr lang="es-ES" dirty="0" err="1"/>
              <a:t>Bibliothèque</a:t>
            </a:r>
            <a:r>
              <a:rPr lang="es-ES" dirty="0"/>
              <a:t> de </a:t>
            </a:r>
            <a:r>
              <a:rPr lang="es-ES" dirty="0" err="1"/>
              <a:t>Marseille</a:t>
            </a:r>
            <a:r>
              <a:rPr lang="es-ES" dirty="0" smtClean="0"/>
              <a:t>, </a:t>
            </a:r>
            <a:r>
              <a:rPr lang="es-ES" dirty="0"/>
              <a:t>Ms 1095, </a:t>
            </a:r>
            <a:r>
              <a:rPr lang="es-ES" dirty="0" smtClean="0"/>
              <a:t>pp. </a:t>
            </a:r>
            <a:r>
              <a:rPr lang="es-ES" dirty="0"/>
              <a:t>241-243 (ff. 121r-122r)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M</a:t>
            </a:r>
            <a:r>
              <a:rPr lang="es-ES" b="1" baseline="30000" dirty="0"/>
              <a:t>2</a:t>
            </a:r>
            <a:r>
              <a:rPr lang="es-ES" dirty="0"/>
              <a:t>      Marsella,  </a:t>
            </a:r>
            <a:r>
              <a:rPr lang="es-ES" dirty="0" err="1"/>
              <a:t>L’Alcazar</a:t>
            </a:r>
            <a:r>
              <a:rPr lang="es-ES" dirty="0"/>
              <a:t>. </a:t>
            </a:r>
            <a:r>
              <a:rPr lang="es-ES" dirty="0" err="1"/>
              <a:t>Bibliothèque</a:t>
            </a:r>
            <a:r>
              <a:rPr lang="es-ES" dirty="0"/>
              <a:t> de </a:t>
            </a:r>
            <a:r>
              <a:rPr lang="es-ES" dirty="0" err="1"/>
              <a:t>Marseille</a:t>
            </a:r>
            <a:r>
              <a:rPr lang="es-ES" dirty="0"/>
              <a:t>, Ms 1095, </a:t>
            </a:r>
            <a:r>
              <a:rPr lang="es-ES" dirty="0" smtClean="0"/>
              <a:t>f. </a:t>
            </a:r>
            <a:r>
              <a:rPr lang="es-ES" dirty="0"/>
              <a:t>23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V</a:t>
            </a:r>
            <a:r>
              <a:rPr lang="es-ES" dirty="0"/>
              <a:t>        Vic, </a:t>
            </a:r>
            <a:r>
              <a:rPr lang="es-ES" dirty="0" err="1"/>
              <a:t>Arxiu</a:t>
            </a:r>
            <a:r>
              <a:rPr lang="es-ES" dirty="0"/>
              <a:t> i Biblioteca Episcopal, Ms 208, </a:t>
            </a:r>
            <a:r>
              <a:rPr lang="es-ES" dirty="0" err="1"/>
              <a:t>fols</a:t>
            </a:r>
            <a:r>
              <a:rPr lang="es-ES" dirty="0"/>
              <a:t>. 7v-9v</a:t>
            </a:r>
            <a:endParaRPr lang="ca-ES" dirty="0"/>
          </a:p>
          <a:p>
            <a:pPr marL="0" indent="0">
              <a:buNone/>
            </a:pPr>
            <a:r>
              <a:rPr lang="es-ES" cap="small" dirty="0"/>
              <a:t> </a:t>
            </a:r>
            <a:endParaRPr lang="ca-ES" dirty="0"/>
          </a:p>
          <a:p>
            <a:pPr marL="0" indent="0">
              <a:buNone/>
            </a:pPr>
            <a:r>
              <a:rPr lang="es-ES" cap="small" dirty="0" smtClean="0"/>
              <a:t>Impresos</a:t>
            </a:r>
          </a:p>
          <a:p>
            <a:pPr marL="0" indent="0">
              <a:buNone/>
            </a:pPr>
            <a:endParaRPr lang="ca-ES" dirty="0"/>
          </a:p>
          <a:p>
            <a:pPr marL="0" indent="0">
              <a:buNone/>
            </a:pPr>
            <a:r>
              <a:rPr lang="es-ES" b="1" dirty="0"/>
              <a:t>b</a:t>
            </a:r>
            <a:r>
              <a:rPr lang="es-ES" dirty="0"/>
              <a:t>      </a:t>
            </a:r>
            <a:r>
              <a:rPr lang="es-ES" i="1" dirty="0" err="1"/>
              <a:t>Ordinarium</a:t>
            </a:r>
            <a:r>
              <a:rPr lang="es-ES" i="1" dirty="0"/>
              <a:t> Barcinonense</a:t>
            </a:r>
            <a:r>
              <a:rPr lang="es-ES" dirty="0"/>
              <a:t> (Barcelona, 1569) – Barcelona, </a:t>
            </a:r>
            <a:r>
              <a:rPr lang="es-ES" dirty="0" err="1"/>
              <a:t>Arxiu</a:t>
            </a:r>
            <a:r>
              <a:rPr lang="es-ES" dirty="0"/>
              <a:t> Capitular, imp. 2-III-2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g</a:t>
            </a:r>
            <a:r>
              <a:rPr lang="es-ES" dirty="0"/>
              <a:t>       </a:t>
            </a:r>
            <a:r>
              <a:rPr lang="es-ES" i="1" dirty="0" err="1"/>
              <a:t>Ordinarium</a:t>
            </a:r>
            <a:r>
              <a:rPr lang="es-ES" i="1" dirty="0"/>
              <a:t> Gerundense</a:t>
            </a:r>
            <a:r>
              <a:rPr lang="es-ES" dirty="0"/>
              <a:t> </a:t>
            </a:r>
            <a:r>
              <a:rPr lang="es-ES" dirty="0" smtClean="0"/>
              <a:t>(</a:t>
            </a:r>
            <a:r>
              <a:rPr lang="es-ES" dirty="0" err="1" smtClean="0"/>
              <a:t>Lió</a:t>
            </a:r>
            <a:r>
              <a:rPr lang="es-ES" dirty="0" smtClean="0"/>
              <a:t>, </a:t>
            </a:r>
            <a:r>
              <a:rPr lang="es-ES" dirty="0"/>
              <a:t>1550) – Barcelona, Biblioteca de Catalunya, imp. 10-III-9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u       </a:t>
            </a:r>
            <a:r>
              <a:rPr lang="es-ES" i="1" dirty="0" err="1"/>
              <a:t>Ordinarium</a:t>
            </a:r>
            <a:r>
              <a:rPr lang="es-ES" i="1" dirty="0"/>
              <a:t> </a:t>
            </a:r>
            <a:r>
              <a:rPr lang="es-ES" i="1" dirty="0" err="1"/>
              <a:t>Urgellense</a:t>
            </a:r>
            <a:r>
              <a:rPr lang="es-ES" dirty="0"/>
              <a:t> (</a:t>
            </a:r>
            <a:r>
              <a:rPr lang="es-ES" dirty="0" err="1" smtClean="0"/>
              <a:t>Lió</a:t>
            </a:r>
            <a:r>
              <a:rPr lang="es-ES" dirty="0" smtClean="0"/>
              <a:t>, </a:t>
            </a:r>
            <a:r>
              <a:rPr lang="es-ES" dirty="0"/>
              <a:t>1536) – La </a:t>
            </a:r>
            <a:r>
              <a:rPr lang="es-ES" dirty="0" err="1"/>
              <a:t>Seu</a:t>
            </a:r>
            <a:r>
              <a:rPr lang="es-ES" dirty="0"/>
              <a:t> </a:t>
            </a:r>
            <a:r>
              <a:rPr lang="es-ES" dirty="0" err="1"/>
              <a:t>d’Urgell</a:t>
            </a:r>
            <a:r>
              <a:rPr lang="es-ES" dirty="0"/>
              <a:t>, </a:t>
            </a:r>
            <a:r>
              <a:rPr lang="es-ES" dirty="0" err="1"/>
              <a:t>Arxiu</a:t>
            </a:r>
            <a:r>
              <a:rPr lang="es-ES" dirty="0"/>
              <a:t> Capitular, imp. 144</a:t>
            </a:r>
            <a:endParaRPr lang="ca-ES" dirty="0"/>
          </a:p>
          <a:p>
            <a:pPr marL="0" indent="0">
              <a:buNone/>
            </a:pPr>
            <a:r>
              <a:rPr lang="es-ES" b="1" dirty="0"/>
              <a:t>v</a:t>
            </a:r>
            <a:r>
              <a:rPr lang="es-ES" b="1" baseline="30000" dirty="0"/>
              <a:t> </a:t>
            </a:r>
            <a:r>
              <a:rPr lang="es-ES" i="1" dirty="0"/>
              <a:t>       </a:t>
            </a:r>
            <a:r>
              <a:rPr lang="es-ES" i="1" dirty="0" err="1"/>
              <a:t>Ordinarium</a:t>
            </a:r>
            <a:r>
              <a:rPr lang="es-ES" i="1" dirty="0"/>
              <a:t> Vicense</a:t>
            </a:r>
            <a:r>
              <a:rPr lang="es-ES" dirty="0"/>
              <a:t> </a:t>
            </a:r>
            <a:r>
              <a:rPr lang="es-ES" dirty="0" smtClean="0"/>
              <a:t>(</a:t>
            </a:r>
            <a:r>
              <a:rPr lang="es-ES" dirty="0" err="1" smtClean="0"/>
              <a:t>Lió</a:t>
            </a:r>
            <a:r>
              <a:rPr lang="es-ES" dirty="0" smtClean="0"/>
              <a:t>, </a:t>
            </a:r>
            <a:r>
              <a:rPr lang="es-ES" dirty="0"/>
              <a:t>1547) – Barcelona, Biblioteca de Catalunya, imp. 10-III-9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616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>
            <a:off x="5776979" y="116632"/>
            <a:ext cx="28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solidFill>
                  <a:schemeClr val="tx2"/>
                </a:solidFill>
              </a:rPr>
              <a:t>testimoni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dirty="0" err="1" smtClean="0">
                <a:solidFill>
                  <a:schemeClr val="tx2"/>
                </a:solidFill>
              </a:rPr>
              <a:t>occità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  <a:r>
              <a:rPr lang="es-ES" b="1" dirty="0" smtClean="0">
                <a:solidFill>
                  <a:schemeClr val="tx2"/>
                </a:solidFill>
              </a:rPr>
              <a:t>H</a:t>
            </a:r>
            <a:endParaRPr lang="es-ES" dirty="0" smtClean="0">
              <a:solidFill>
                <a:schemeClr val="tx2"/>
              </a:solidFill>
            </a:endParaRPr>
          </a:p>
          <a:p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Montpeller</a:t>
            </a:r>
            <a:r>
              <a:rPr lang="es-ES" dirty="0"/>
              <a:t>, </a:t>
            </a:r>
            <a:r>
              <a:rPr lang="es-ES" dirty="0" smtClean="0"/>
              <a:t>Archives </a:t>
            </a:r>
            <a:r>
              <a:rPr lang="es-ES" dirty="0" err="1"/>
              <a:t>Départamentales</a:t>
            </a:r>
            <a:r>
              <a:rPr lang="es-ES" dirty="0"/>
              <a:t> </a:t>
            </a:r>
            <a:r>
              <a:rPr lang="es-ES" dirty="0" err="1" smtClean="0"/>
              <a:t>d’Hérault</a:t>
            </a:r>
            <a:r>
              <a:rPr lang="es-ES" dirty="0"/>
              <a:t>, Ms 58 H 6, </a:t>
            </a:r>
            <a:r>
              <a:rPr lang="es-ES" dirty="0" smtClean="0"/>
              <a:t>ff. 52rv (</a:t>
            </a:r>
            <a:r>
              <a:rPr lang="es-ES" i="1" dirty="0" smtClean="0"/>
              <a:t>c</a:t>
            </a:r>
            <a:r>
              <a:rPr lang="es-ES" dirty="0" smtClean="0"/>
              <a:t>1280</a:t>
            </a:r>
            <a:r>
              <a:rPr lang="es-ES" dirty="0"/>
              <a:t>)</a:t>
            </a:r>
          </a:p>
          <a:p>
            <a:endParaRPr lang="ca-ES" dirty="0"/>
          </a:p>
        </p:txBody>
      </p:sp>
      <p:pic>
        <p:nvPicPr>
          <p:cNvPr id="5" name="Contenidor de contingut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7546598" cy="6955285"/>
          </a:xfrm>
          <a:prstGeom prst="rect">
            <a:avLst/>
          </a:prstGeom>
        </p:spPr>
      </p:pic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" y="-27769"/>
            <a:ext cx="4986360" cy="6856246"/>
          </a:xfrm>
        </p:spPr>
      </p:pic>
    </p:spTree>
    <p:extLst>
      <p:ext uri="{BB962C8B-B14F-4D97-AF65-F5344CB8AC3E}">
        <p14:creationId xmlns:p14="http://schemas.microsoft.com/office/powerpoint/2010/main" val="33800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923</Words>
  <Application>Microsoft Office PowerPoint</Application>
  <PresentationFormat>Presentación en pantalla (4:3)</PresentationFormat>
  <Paragraphs>258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l'Office</vt:lpstr>
      <vt:lpstr>EL VIATGE TEXTUAL DE LA SIBIĿLA CIRCULACIÓ I TESTIMONIS ENTRE OCCITÀNIA I CATALUNYA </vt:lpstr>
      <vt:lpstr>Origen del «Iudicii signum»</vt:lpstr>
      <vt:lpstr>Origen del «Iudicii signum»</vt:lpstr>
      <vt:lpstr>Primers testimonis llatins  del Iudicii signum </vt:lpstr>
      <vt:lpstr>Alguns testimonis llatins tardans musicals del Iudicii signum </vt:lpstr>
      <vt:lpstr>Breviari de Martí I           BNF, Ms Rothschild 2529, f. 124va-126ra</vt:lpstr>
      <vt:lpstr>Presentación de PowerPoint</vt:lpstr>
      <vt:lpstr>Testimonis de la Sibiŀla</vt:lpstr>
      <vt:lpstr>Presentación de PowerPoint</vt:lpstr>
      <vt:lpstr>Presentación de PowerPoint</vt:lpstr>
      <vt:lpstr>Relacions del Iudicium amb H i P</vt:lpstr>
      <vt:lpstr>Relacions del Iudicium amb H i P</vt:lpstr>
      <vt:lpstr>Presentación de PowerPoint</vt:lpstr>
      <vt:lpstr>Presentación de PowerPoint</vt:lpstr>
      <vt:lpstr>B1      Barcelona, Arxiu Capitular, sin signatura, fol. 35</vt:lpstr>
      <vt:lpstr>     B2       Barcelona, Arxiu Capitular, Ms 184b, fragment 3F, ff. 2v-5     </vt:lpstr>
      <vt:lpstr>G1       Girona  Arxiu Capitular, Ms 127, f. 183v</vt:lpstr>
      <vt:lpstr>Presentación de PowerPoint</vt:lpstr>
      <vt:lpstr>V     Vic, Arxiu i Bibl. Episcopal, ms 208, ff. 7v-9v </vt:lpstr>
      <vt:lpstr>A       L’Alguer,  Arch. Storico Dioc. di Alghero-Bosa s/s</vt:lpstr>
      <vt:lpstr>M1/M2 L’Alcazar. B. de Marseille, Ms 1095, ff. 23 i 121rv </vt:lpstr>
      <vt:lpstr>Comparació paral·lels M1 i M2</vt:lpstr>
      <vt:lpstr>Paul Aebischer (1949)</vt:lpstr>
      <vt:lpstr>Presentación de PowerPoint</vt:lpstr>
      <vt:lpstr>Presentación de PowerPoint</vt:lpstr>
      <vt:lpstr>Presentación de PowerPoint</vt:lpstr>
      <vt:lpstr>Dues recensions catalanes</vt:lpstr>
      <vt:lpstr>Dues recensions</vt:lpstr>
      <vt:lpstr>Relacions a β</vt:lpstr>
      <vt:lpstr>Relacions a α</vt:lpstr>
      <vt:lpstr>Relacions a α</vt:lpstr>
      <vt:lpstr>Relacions a α</vt:lpstr>
      <vt:lpstr>Conclusions</vt:lpstr>
      <vt:lpstr>MOLTES GRÀCIES  sadurni.marti@udg.edu           Palma, Museu Diocesà, s/s, ff. 84v-86v</vt:lpstr>
      <vt:lpstr>Relacions a β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VIAJE TEXTUAL DE LA SIBILA: CIRCULACIÓN Y TESTIMONIOS ENTRE OCCITANIA Y CATALUÑA</dc:title>
  <dc:creator>Sadurní Martí</dc:creator>
  <cp:lastModifiedBy>Usuari</cp:lastModifiedBy>
  <cp:revision>143</cp:revision>
  <dcterms:created xsi:type="dcterms:W3CDTF">2016-03-10T19:01:10Z</dcterms:created>
  <dcterms:modified xsi:type="dcterms:W3CDTF">2017-04-09T09:56:52Z</dcterms:modified>
</cp:coreProperties>
</file>