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1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DDD032-A01F-4F1F-A670-009E7E711108}" type="datetimeFigureOut">
              <a:rPr lang="ca-ES" smtClean="0"/>
              <a:t>25/10/2022</a:t>
            </a:fld>
            <a:endParaRPr lang="ca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D4BFAE-5C25-4556-8620-591A9A225EF7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58831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7F233B-16A8-4497-B0B0-B6F71E8AC219}" type="slidenum">
              <a:rPr lang="ca-ES" smtClean="0"/>
              <a:t>6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157324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2A9E-5E1A-448A-9FFB-9A46123CAA69}" type="datetimeFigureOut">
              <a:rPr lang="ca-ES" smtClean="0"/>
              <a:t>25/10/2022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C2BDF-AB13-4ACD-8EB4-5EC4F1A049D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170618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2A9E-5E1A-448A-9FFB-9A46123CAA69}" type="datetimeFigureOut">
              <a:rPr lang="ca-ES" smtClean="0"/>
              <a:t>25/10/2022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C2BDF-AB13-4ACD-8EB4-5EC4F1A049D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830498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2A9E-5E1A-448A-9FFB-9A46123CAA69}" type="datetimeFigureOut">
              <a:rPr lang="ca-ES" smtClean="0"/>
              <a:t>25/10/2022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C2BDF-AB13-4ACD-8EB4-5EC4F1A049D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65065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2A9E-5E1A-448A-9FFB-9A46123CAA69}" type="datetimeFigureOut">
              <a:rPr lang="ca-ES" smtClean="0"/>
              <a:t>25/10/2022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C2BDF-AB13-4ACD-8EB4-5EC4F1A049D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22182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2A9E-5E1A-448A-9FFB-9A46123CAA69}" type="datetimeFigureOut">
              <a:rPr lang="ca-ES" smtClean="0"/>
              <a:t>25/10/2022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C2BDF-AB13-4ACD-8EB4-5EC4F1A049D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735822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2A9E-5E1A-448A-9FFB-9A46123CAA69}" type="datetimeFigureOut">
              <a:rPr lang="ca-ES" smtClean="0"/>
              <a:t>25/10/2022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C2BDF-AB13-4ACD-8EB4-5EC4F1A049D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82035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2A9E-5E1A-448A-9FFB-9A46123CAA69}" type="datetimeFigureOut">
              <a:rPr lang="ca-ES" smtClean="0"/>
              <a:t>25/10/2022</a:t>
            </a:fld>
            <a:endParaRPr lang="ca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C2BDF-AB13-4ACD-8EB4-5EC4F1A049D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12183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2A9E-5E1A-448A-9FFB-9A46123CAA69}" type="datetimeFigureOut">
              <a:rPr lang="ca-ES" smtClean="0"/>
              <a:t>25/10/2022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C2BDF-AB13-4ACD-8EB4-5EC4F1A049D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87801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2A9E-5E1A-448A-9FFB-9A46123CAA69}" type="datetimeFigureOut">
              <a:rPr lang="ca-ES" smtClean="0"/>
              <a:t>25/10/2022</a:t>
            </a:fld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C2BDF-AB13-4ACD-8EB4-5EC4F1A049D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35476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2A9E-5E1A-448A-9FFB-9A46123CAA69}" type="datetimeFigureOut">
              <a:rPr lang="ca-ES" smtClean="0"/>
              <a:t>25/10/2022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C2BDF-AB13-4ACD-8EB4-5EC4F1A049D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89180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02A9E-5E1A-448A-9FFB-9A46123CAA69}" type="datetimeFigureOut">
              <a:rPr lang="ca-ES" smtClean="0"/>
              <a:t>25/10/2022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C2BDF-AB13-4ACD-8EB4-5EC4F1A049D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55661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02A9E-5E1A-448A-9FFB-9A46123CAA69}" type="datetimeFigureOut">
              <a:rPr lang="ca-ES" smtClean="0"/>
              <a:t>25/10/2022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C2BDF-AB13-4ACD-8EB4-5EC4F1A049DF}" type="slidenum">
              <a:rPr lang="ca-ES" smtClean="0"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03025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40160"/>
          </a:xfrm>
        </p:spPr>
        <p:txBody>
          <a:bodyPr/>
          <a:lstStyle/>
          <a:p>
            <a:r>
              <a:rPr lang="ca-ES" b="1" dirty="0" smtClean="0"/>
              <a:t>Convidem Joan Fuster al SLIMM</a:t>
            </a:r>
            <a:br>
              <a:rPr lang="ca-ES" b="1" dirty="0" smtClean="0"/>
            </a:br>
            <a:r>
              <a:rPr lang="ca-ES" sz="3200" dirty="0" smtClean="0"/>
              <a:t>25-10-2022</a:t>
            </a:r>
            <a:endParaRPr lang="ca-ES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2132856"/>
            <a:ext cx="8064896" cy="3816424"/>
          </a:xfrm>
        </p:spPr>
        <p:txBody>
          <a:bodyPr>
            <a:normAutofit/>
          </a:bodyPr>
          <a:lstStyle/>
          <a:p>
            <a:r>
              <a:rPr lang="ca-ES" dirty="0" smtClean="0">
                <a:solidFill>
                  <a:schemeClr val="tx1"/>
                </a:solidFill>
              </a:rPr>
              <a:t>Primera part, per Lola Badia</a:t>
            </a:r>
          </a:p>
          <a:p>
            <a:pPr algn="l"/>
            <a:r>
              <a:rPr lang="ca-ES" dirty="0" smtClean="0">
                <a:solidFill>
                  <a:schemeClr val="tx1"/>
                </a:solidFill>
              </a:rPr>
              <a:t>De </a:t>
            </a:r>
            <a:r>
              <a:rPr lang="ca-ES" dirty="0">
                <a:solidFill>
                  <a:schemeClr val="tx1"/>
                </a:solidFill>
              </a:rPr>
              <a:t>la passió pels Països Catalans a la història social de la llengua i de la cultura: de les aportacions interpretatives sobre March, Roig i Villena, al manual de literatura contemporània i a les monografies crítiques sobre autors del XX</a:t>
            </a:r>
          </a:p>
        </p:txBody>
      </p:sp>
    </p:spTree>
    <p:extLst>
      <p:ext uri="{BB962C8B-B14F-4D97-AF65-F5344CB8AC3E}">
        <p14:creationId xmlns:p14="http://schemas.microsoft.com/office/powerpoint/2010/main" val="223357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a-ES" sz="3600" dirty="0" smtClean="0"/>
              <a:t>1 Portades dels volums 4 i 5 de l’Obra completa, 2022</a:t>
            </a:r>
            <a:endParaRPr lang="ca-ES" sz="3600" dirty="0"/>
          </a:p>
        </p:txBody>
      </p:sp>
      <p:pic>
        <p:nvPicPr>
          <p:cNvPr id="8" name="7 Marcador de contenido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965" y="1600200"/>
            <a:ext cx="3125069" cy="4525963"/>
          </a:xfrm>
        </p:spPr>
      </p:pic>
      <p:pic>
        <p:nvPicPr>
          <p:cNvPr id="9" name="8 Marcador de contenido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5402" y="1600200"/>
            <a:ext cx="3184195" cy="4525963"/>
          </a:xfrm>
        </p:spPr>
      </p:pic>
    </p:spTree>
    <p:extLst>
      <p:ext uri="{BB962C8B-B14F-4D97-AF65-F5344CB8AC3E}">
        <p14:creationId xmlns:p14="http://schemas.microsoft.com/office/powerpoint/2010/main" val="462759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387424"/>
            <a:ext cx="8229600" cy="1080120"/>
          </a:xfrm>
        </p:spPr>
        <p:txBody>
          <a:bodyPr>
            <a:noAutofit/>
          </a:bodyPr>
          <a:lstStyle/>
          <a:p>
            <a:r>
              <a:rPr lang="ca-ES" sz="3200" dirty="0" smtClean="0"/>
              <a:t>2. Sobre clàssics medievals, </a:t>
            </a:r>
            <a:r>
              <a:rPr lang="ca-ES" sz="3200" dirty="0"/>
              <a:t>per ordre cronològic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404664"/>
            <a:ext cx="9252520" cy="68133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a-ES" sz="1600" dirty="0"/>
              <a:t>1</a:t>
            </a:r>
            <a:r>
              <a:rPr lang="ca-ES" sz="1800" dirty="0"/>
              <a:t>.  «Reflexions sobre el </a:t>
            </a:r>
            <a:r>
              <a:rPr lang="ca-ES" sz="1800" i="1" dirty="0"/>
              <a:t>Tirant</a:t>
            </a:r>
            <a:r>
              <a:rPr lang="ca-ES" sz="1800" dirty="0"/>
              <a:t>», </a:t>
            </a:r>
            <a:r>
              <a:rPr lang="ca-ES" sz="1800" i="1" dirty="0"/>
              <a:t>Pont Blau</a:t>
            </a:r>
            <a:r>
              <a:rPr lang="ca-ES" sz="1800" dirty="0"/>
              <a:t>, </a:t>
            </a:r>
            <a:r>
              <a:rPr lang="ca-ES" sz="1800" b="1" dirty="0"/>
              <a:t>1952. </a:t>
            </a:r>
            <a:r>
              <a:rPr lang="ca-ES" sz="1800" dirty="0" smtClean="0"/>
              <a:t>Reed. </a:t>
            </a:r>
            <a:r>
              <a:rPr lang="ca-ES" sz="1800" i="1" dirty="0" smtClean="0"/>
              <a:t>OC </a:t>
            </a:r>
            <a:r>
              <a:rPr lang="ca-ES" sz="1800" dirty="0" smtClean="0"/>
              <a:t>d’Edicions </a:t>
            </a:r>
            <a:r>
              <a:rPr lang="ca-ES" sz="1800" dirty="0"/>
              <a:t>62, 2, 1969 i a </a:t>
            </a:r>
            <a:r>
              <a:rPr lang="ca-ES" sz="1800" i="1" dirty="0"/>
              <a:t>Misògins</a:t>
            </a:r>
            <a:r>
              <a:rPr lang="ca-ES" sz="1800" dirty="0"/>
              <a:t>... 1995.</a:t>
            </a:r>
          </a:p>
          <a:p>
            <a:pPr marL="0" indent="0">
              <a:buNone/>
            </a:pPr>
            <a:r>
              <a:rPr lang="ca-ES" sz="1800" dirty="0"/>
              <a:t>2.   «Notes per a l’estudi de l’oratòria </a:t>
            </a:r>
            <a:r>
              <a:rPr lang="ca-ES" sz="1800" dirty="0" err="1"/>
              <a:t>vicentina</a:t>
            </a:r>
            <a:r>
              <a:rPr lang="ca-ES" sz="1800" dirty="0"/>
              <a:t>»,  </a:t>
            </a:r>
            <a:r>
              <a:rPr lang="ca-ES" sz="1800" i="1" dirty="0"/>
              <a:t>Revista Valenciana de </a:t>
            </a:r>
            <a:r>
              <a:rPr lang="ca-ES" sz="1800" i="1" dirty="0" err="1"/>
              <a:t>Filología</a:t>
            </a:r>
            <a:r>
              <a:rPr lang="ca-ES" sz="1800" dirty="0"/>
              <a:t>, IV, 2-5, </a:t>
            </a:r>
            <a:r>
              <a:rPr lang="ca-ES" sz="1800" b="1" dirty="0"/>
              <a:t>1954</a:t>
            </a:r>
            <a:r>
              <a:rPr lang="ca-ES" sz="1800" i="1" dirty="0"/>
              <a:t>. </a:t>
            </a:r>
            <a:r>
              <a:rPr lang="ca-ES" sz="1800" dirty="0" smtClean="0"/>
              <a:t>Reed. </a:t>
            </a:r>
            <a:r>
              <a:rPr lang="ca-ES" sz="1800" dirty="0"/>
              <a:t>com </a:t>
            </a:r>
            <a:r>
              <a:rPr lang="ca-ES" sz="1800" i="1" dirty="0"/>
              <a:t>L’oratòria de Sant Vicent Ferrer</a:t>
            </a:r>
            <a:r>
              <a:rPr lang="ca-ES" sz="1800" dirty="0"/>
              <a:t>, </a:t>
            </a:r>
            <a:r>
              <a:rPr lang="ca-ES" sz="1800" i="1" dirty="0" smtClean="0"/>
              <a:t>OC </a:t>
            </a:r>
            <a:r>
              <a:rPr lang="ca-ES" sz="1800" dirty="0" smtClean="0"/>
              <a:t>d’Edicions </a:t>
            </a:r>
            <a:r>
              <a:rPr lang="ca-ES" sz="1800" dirty="0"/>
              <a:t>62, 1, 1968.</a:t>
            </a:r>
          </a:p>
          <a:p>
            <a:pPr marL="0" indent="0">
              <a:buNone/>
            </a:pPr>
            <a:r>
              <a:rPr lang="ca-ES" sz="1800" dirty="0"/>
              <a:t>3.    «Jaume Roig i sor Isabel de Villena», </a:t>
            </a:r>
            <a:r>
              <a:rPr lang="ca-ES" sz="1800" i="1" dirty="0"/>
              <a:t>Revista Valenciana de </a:t>
            </a:r>
            <a:r>
              <a:rPr lang="ca-ES" sz="1800" i="1" dirty="0" err="1"/>
              <a:t>Filología</a:t>
            </a:r>
            <a:r>
              <a:rPr lang="ca-ES" sz="1800" dirty="0"/>
              <a:t>, V, 1-4, </a:t>
            </a:r>
            <a:r>
              <a:rPr lang="ca-ES" sz="1800" b="1" dirty="0"/>
              <a:t>1955-1958</a:t>
            </a:r>
            <a:r>
              <a:rPr lang="ca-ES" sz="1800" dirty="0"/>
              <a:t>. </a:t>
            </a:r>
            <a:r>
              <a:rPr lang="ca-ES" sz="1800" dirty="0" smtClean="0"/>
              <a:t>Reed. </a:t>
            </a:r>
            <a:r>
              <a:rPr lang="ca-ES" sz="1800" i="1" dirty="0" smtClean="0"/>
              <a:t>OC</a:t>
            </a:r>
            <a:r>
              <a:rPr lang="ca-ES" sz="1800" dirty="0" smtClean="0"/>
              <a:t> </a:t>
            </a:r>
            <a:r>
              <a:rPr lang="ca-ES" sz="1800" dirty="0"/>
              <a:t>d’Edicions 62, 1, 1968 i a </a:t>
            </a:r>
            <a:r>
              <a:rPr lang="ca-ES" sz="1800" i="1" dirty="0"/>
              <a:t>Misògins</a:t>
            </a:r>
            <a:r>
              <a:rPr lang="ca-ES" sz="1800" dirty="0"/>
              <a:t>...1995.</a:t>
            </a:r>
          </a:p>
          <a:p>
            <a:pPr marL="0" indent="0">
              <a:buNone/>
            </a:pPr>
            <a:r>
              <a:rPr lang="ca-ES" sz="1800" dirty="0"/>
              <a:t>4.    «El món literari de sor Isabel de Villena», conferència </a:t>
            </a:r>
            <a:r>
              <a:rPr lang="ca-ES" sz="1800" dirty="0" smtClean="0"/>
              <a:t>Lo </a:t>
            </a:r>
            <a:r>
              <a:rPr lang="ca-ES" sz="1800" dirty="0"/>
              <a:t>Rat-Penat, </a:t>
            </a:r>
            <a:r>
              <a:rPr lang="ca-ES" sz="1800" b="1" dirty="0"/>
              <a:t>1957</a:t>
            </a:r>
            <a:r>
              <a:rPr lang="ca-ES" sz="1800" dirty="0"/>
              <a:t>. </a:t>
            </a:r>
            <a:r>
              <a:rPr lang="ca-ES" sz="1800" dirty="0" smtClean="0"/>
              <a:t>Reed. </a:t>
            </a:r>
            <a:r>
              <a:rPr lang="ca-ES" sz="1800" i="1" dirty="0" smtClean="0"/>
              <a:t>OC</a:t>
            </a:r>
            <a:r>
              <a:rPr lang="ca-ES" sz="1800" dirty="0" smtClean="0"/>
              <a:t> </a:t>
            </a:r>
            <a:r>
              <a:rPr lang="ca-ES" sz="1800" dirty="0"/>
              <a:t>d’Edicions 62, 1, 1968 i a </a:t>
            </a:r>
            <a:r>
              <a:rPr lang="ca-ES" sz="1800" i="1" dirty="0"/>
              <a:t>Misògins</a:t>
            </a:r>
            <a:r>
              <a:rPr lang="ca-ES" sz="1800" dirty="0"/>
              <a:t>...1995.</a:t>
            </a:r>
          </a:p>
          <a:p>
            <a:pPr marL="0" indent="0">
              <a:buNone/>
            </a:pPr>
            <a:r>
              <a:rPr lang="ca-ES" sz="1800" dirty="0"/>
              <a:t>5.    Pròleg a l’</a:t>
            </a:r>
            <a:r>
              <a:rPr lang="ca-ES" sz="1800" i="1" dirty="0"/>
              <a:t>Antologia  poètica d’Ausiàs March</a:t>
            </a:r>
            <a:r>
              <a:rPr lang="ca-ES" sz="1800" dirty="0"/>
              <a:t>, Barcelona, Selecta, </a:t>
            </a:r>
            <a:r>
              <a:rPr lang="ca-ES" sz="1800" b="1" dirty="0"/>
              <a:t>1959</a:t>
            </a:r>
            <a:r>
              <a:rPr lang="ca-ES" sz="1800" dirty="0"/>
              <a:t>. </a:t>
            </a:r>
            <a:r>
              <a:rPr lang="ca-ES" sz="1800" dirty="0" smtClean="0"/>
              <a:t>Reed. com </a:t>
            </a:r>
            <a:r>
              <a:rPr lang="ca-ES" sz="1800" dirty="0"/>
              <a:t>a «Vigència d’Ausiàs March» amb 6 i 7 a sota «El ben i el mal enamorat» a </a:t>
            </a:r>
            <a:r>
              <a:rPr lang="ca-ES" sz="1800" i="1" dirty="0" smtClean="0"/>
              <a:t>OC</a:t>
            </a:r>
            <a:r>
              <a:rPr lang="ca-ES" sz="1800" dirty="0" smtClean="0"/>
              <a:t> </a:t>
            </a:r>
            <a:r>
              <a:rPr lang="ca-ES" sz="1800" dirty="0"/>
              <a:t>d’Edicions 62, 1, 1968 i a </a:t>
            </a:r>
            <a:r>
              <a:rPr lang="ca-ES" sz="1800" i="1" dirty="0"/>
              <a:t>Misògins</a:t>
            </a:r>
            <a:r>
              <a:rPr lang="ca-ES" sz="1800" dirty="0"/>
              <a:t>...1995.</a:t>
            </a:r>
          </a:p>
          <a:p>
            <a:pPr marL="0" indent="0">
              <a:buNone/>
            </a:pPr>
            <a:r>
              <a:rPr lang="ca-ES" sz="1800" dirty="0"/>
              <a:t>6.   «Ausiàs March, el ben enamorat», </a:t>
            </a:r>
            <a:r>
              <a:rPr lang="ca-ES" sz="1800" i="1" dirty="0"/>
              <a:t>Revista Valenciana de </a:t>
            </a:r>
            <a:r>
              <a:rPr lang="ca-ES" sz="1800" i="1" dirty="0" err="1"/>
              <a:t>Filología</a:t>
            </a:r>
            <a:r>
              <a:rPr lang="ca-ES" sz="1800" dirty="0"/>
              <a:t>, VI, 1, </a:t>
            </a:r>
            <a:r>
              <a:rPr lang="ca-ES" sz="1800" b="1" dirty="0"/>
              <a:t>1959-1962</a:t>
            </a:r>
            <a:r>
              <a:rPr lang="ca-ES" sz="1800" dirty="0"/>
              <a:t>. </a:t>
            </a:r>
            <a:r>
              <a:rPr lang="ca-ES" sz="1800" dirty="0" smtClean="0"/>
              <a:t>Reed. </a:t>
            </a:r>
            <a:r>
              <a:rPr lang="ca-ES" sz="1800" dirty="0"/>
              <a:t>amb 5 i 7 a sota «El ben i el mal enamorat» </a:t>
            </a:r>
            <a:r>
              <a:rPr lang="ca-ES" sz="1800" i="1" dirty="0" smtClean="0"/>
              <a:t>OC</a:t>
            </a:r>
            <a:r>
              <a:rPr lang="ca-ES" sz="1800" dirty="0" smtClean="0"/>
              <a:t> </a:t>
            </a:r>
            <a:r>
              <a:rPr lang="ca-ES" sz="1800" dirty="0"/>
              <a:t>d’Edicions 62, 1, 1968 i </a:t>
            </a:r>
            <a:r>
              <a:rPr lang="ca-ES" sz="1800" i="1" dirty="0" smtClean="0"/>
              <a:t>Misògins</a:t>
            </a:r>
            <a:r>
              <a:rPr lang="ca-ES" sz="1800" dirty="0"/>
              <a:t>...1995.</a:t>
            </a:r>
          </a:p>
          <a:p>
            <a:pPr marL="0" indent="0">
              <a:buNone/>
            </a:pPr>
            <a:r>
              <a:rPr lang="ca-ES" sz="1800" dirty="0"/>
              <a:t>7.    «Lectura de </a:t>
            </a:r>
            <a:r>
              <a:rPr lang="ca-ES" sz="1800" dirty="0" err="1"/>
              <a:t>Rois</a:t>
            </a:r>
            <a:r>
              <a:rPr lang="ca-ES" sz="1800" dirty="0"/>
              <a:t> de </a:t>
            </a:r>
            <a:r>
              <a:rPr lang="ca-ES" sz="1800" dirty="0" err="1"/>
              <a:t>Corella</a:t>
            </a:r>
            <a:r>
              <a:rPr lang="ca-ES" sz="1800" dirty="0"/>
              <a:t>», conferència a EISA, Barcelona, </a:t>
            </a:r>
            <a:r>
              <a:rPr lang="ca-ES" sz="1800" b="1" dirty="0"/>
              <a:t>1967</a:t>
            </a:r>
            <a:r>
              <a:rPr lang="ca-ES" sz="1800" dirty="0"/>
              <a:t>. </a:t>
            </a:r>
            <a:r>
              <a:rPr lang="ca-ES" sz="1800" dirty="0" smtClean="0"/>
              <a:t>Reed. </a:t>
            </a:r>
            <a:r>
              <a:rPr lang="ca-ES" sz="1800" dirty="0"/>
              <a:t>amb 5 i 6 </a:t>
            </a:r>
            <a:r>
              <a:rPr lang="ca-ES" sz="1800" i="1" dirty="0" smtClean="0"/>
              <a:t>OC</a:t>
            </a:r>
            <a:r>
              <a:rPr lang="ca-ES" sz="1800" dirty="0" smtClean="0"/>
              <a:t> </a:t>
            </a:r>
            <a:r>
              <a:rPr lang="ca-ES" sz="1800" dirty="0"/>
              <a:t>d’Edicions 62, 1, 1968 i </a:t>
            </a:r>
            <a:r>
              <a:rPr lang="ca-ES" sz="1800" i="1" dirty="0" smtClean="0"/>
              <a:t>Misògins</a:t>
            </a:r>
            <a:r>
              <a:rPr lang="ca-ES" sz="1800" dirty="0"/>
              <a:t>...1995.</a:t>
            </a:r>
          </a:p>
          <a:p>
            <a:pPr marL="0" indent="0">
              <a:buNone/>
            </a:pPr>
            <a:r>
              <a:rPr lang="ca-ES" sz="1800" dirty="0"/>
              <a:t>8.    «Lectura de Ramon Muntaner», pròleg a la versió castellana d’Alianza Editorial. Traduït a </a:t>
            </a:r>
            <a:r>
              <a:rPr lang="ca-ES" sz="1800" i="1" dirty="0" smtClean="0"/>
              <a:t>OC</a:t>
            </a:r>
            <a:r>
              <a:rPr lang="ca-ES" sz="1800" dirty="0" smtClean="0"/>
              <a:t> </a:t>
            </a:r>
            <a:r>
              <a:rPr lang="ca-ES" sz="1800" dirty="0"/>
              <a:t>d’Edicions 62, 5, </a:t>
            </a:r>
            <a:r>
              <a:rPr lang="ca-ES" sz="1800" b="1" dirty="0"/>
              <a:t>1977</a:t>
            </a:r>
            <a:r>
              <a:rPr lang="ca-ES" sz="1800" dirty="0"/>
              <a:t>.</a:t>
            </a:r>
          </a:p>
          <a:p>
            <a:pPr marL="0" indent="0">
              <a:buNone/>
            </a:pPr>
            <a:r>
              <a:rPr lang="ca-ES" sz="1800" dirty="0"/>
              <a:t>9.    «Divagació entorn del </a:t>
            </a:r>
            <a:r>
              <a:rPr lang="ca-ES" sz="1800" i="1" dirty="0"/>
              <a:t>Cant espiritual</a:t>
            </a:r>
            <a:r>
              <a:rPr lang="ca-ES" sz="1800" dirty="0"/>
              <a:t> d’Ausiàs March», </a:t>
            </a:r>
            <a:r>
              <a:rPr lang="ca-ES" sz="1800" i="1" dirty="0"/>
              <a:t>Ullal. Revista d’història i cultura</a:t>
            </a:r>
            <a:r>
              <a:rPr lang="ca-ES" sz="1800" dirty="0"/>
              <a:t>. La Safor, 4, </a:t>
            </a:r>
            <a:r>
              <a:rPr lang="ca-ES" sz="1800" b="1" dirty="0"/>
              <a:t>1983. </a:t>
            </a:r>
            <a:r>
              <a:rPr lang="ca-ES" sz="1800" dirty="0" smtClean="0"/>
              <a:t>Reed. </a:t>
            </a:r>
            <a:r>
              <a:rPr lang="ca-ES" sz="1800" i="1" dirty="0" smtClean="0"/>
              <a:t>Misògins</a:t>
            </a:r>
            <a:r>
              <a:rPr lang="ca-ES" sz="1800" i="1" dirty="0"/>
              <a:t>.</a:t>
            </a:r>
            <a:r>
              <a:rPr lang="ca-ES" sz="1800" dirty="0"/>
              <a:t>.. 1995.</a:t>
            </a:r>
          </a:p>
          <a:p>
            <a:pPr marL="0" indent="0">
              <a:buNone/>
            </a:pPr>
            <a:r>
              <a:rPr lang="ca-ES" sz="1800" dirty="0"/>
              <a:t>10.   «Consideracions sobre el </a:t>
            </a:r>
            <a:r>
              <a:rPr lang="ca-ES" sz="1800" i="1" dirty="0"/>
              <a:t>Tirant</a:t>
            </a:r>
            <a:r>
              <a:rPr lang="ca-ES" sz="1800" dirty="0"/>
              <a:t>», </a:t>
            </a:r>
            <a:r>
              <a:rPr lang="ca-ES" sz="1800" i="1" dirty="0"/>
              <a:t>Actes del Congrés de l’AILLC València-Alacant</a:t>
            </a:r>
            <a:r>
              <a:rPr lang="ca-ES" sz="1800" dirty="0"/>
              <a:t>, </a:t>
            </a:r>
            <a:r>
              <a:rPr lang="ca-ES" sz="1800" b="1" dirty="0"/>
              <a:t>1991, </a:t>
            </a:r>
            <a:r>
              <a:rPr lang="ca-ES" sz="1800" dirty="0"/>
              <a:t>PAM, vol. 2, </a:t>
            </a:r>
            <a:r>
              <a:rPr lang="ca-ES" sz="1800" dirty="0" smtClean="0"/>
              <a:t>1993. Reed. </a:t>
            </a:r>
            <a:r>
              <a:rPr lang="ca-ES" sz="1800" i="1" dirty="0"/>
              <a:t>Misògins</a:t>
            </a:r>
            <a:r>
              <a:rPr lang="ca-ES" sz="1800" dirty="0"/>
              <a:t>...1995.</a:t>
            </a:r>
          </a:p>
          <a:p>
            <a:pPr marL="0" indent="0">
              <a:buNone/>
            </a:pPr>
            <a:endParaRPr lang="ca-ES" sz="1800" dirty="0"/>
          </a:p>
        </p:txBody>
      </p:sp>
    </p:spTree>
    <p:extLst>
      <p:ext uri="{BB962C8B-B14F-4D97-AF65-F5344CB8AC3E}">
        <p14:creationId xmlns:p14="http://schemas.microsoft.com/office/powerpoint/2010/main" val="4214945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 fontScale="90000"/>
          </a:bodyPr>
          <a:lstStyle/>
          <a:p>
            <a:r>
              <a:rPr lang="ca-ES" dirty="0" smtClean="0"/>
              <a:t>3. Reedicions estudis de tema medieval</a:t>
            </a:r>
            <a:endParaRPr lang="ca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>
          <a:xfrm>
            <a:off x="457200" y="836712"/>
            <a:ext cx="4040188" cy="864096"/>
          </a:xfrm>
        </p:spPr>
        <p:txBody>
          <a:bodyPr>
            <a:normAutofit/>
          </a:bodyPr>
          <a:lstStyle/>
          <a:p>
            <a:r>
              <a:rPr lang="ca-ES" dirty="0" smtClean="0"/>
              <a:t>Dins de reculls generals</a:t>
            </a:r>
            <a:endParaRPr lang="ca-ES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17319" y="1412776"/>
            <a:ext cx="5040560" cy="612068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a-ES" i="1" dirty="0" smtClean="0"/>
          </a:p>
          <a:p>
            <a:r>
              <a:rPr lang="ca-ES" i="1" dirty="0" smtClean="0"/>
              <a:t>Llengua</a:t>
            </a:r>
            <a:r>
              <a:rPr lang="ca-ES" i="1" dirty="0"/>
              <a:t>, Literatura, Història</a:t>
            </a:r>
            <a:r>
              <a:rPr lang="ca-ES" dirty="0"/>
              <a:t>, </a:t>
            </a:r>
            <a:r>
              <a:rPr lang="ca-ES" dirty="0" smtClean="0"/>
              <a:t>Obres completes d’Edicions  </a:t>
            </a:r>
            <a:r>
              <a:rPr lang="ca-ES" dirty="0"/>
              <a:t>62, vol. 1</a:t>
            </a:r>
            <a:r>
              <a:rPr lang="ca-ES" dirty="0" smtClean="0"/>
              <a:t>, </a:t>
            </a:r>
            <a:r>
              <a:rPr lang="ca-ES" b="1" dirty="0" smtClean="0"/>
              <a:t>1968</a:t>
            </a:r>
            <a:r>
              <a:rPr lang="ca-ES" dirty="0"/>
              <a:t>. </a:t>
            </a:r>
          </a:p>
          <a:p>
            <a:r>
              <a:rPr lang="ca-ES" i="1" dirty="0" smtClean="0"/>
              <a:t>Literatura </a:t>
            </a:r>
            <a:r>
              <a:rPr lang="ca-ES" i="1" dirty="0"/>
              <a:t>i llegenda</a:t>
            </a:r>
            <a:r>
              <a:rPr lang="ca-ES" dirty="0"/>
              <a:t>, </a:t>
            </a:r>
            <a:r>
              <a:rPr lang="ca-ES" dirty="0" smtClean="0"/>
              <a:t>Obres completes </a:t>
            </a:r>
            <a:r>
              <a:rPr lang="ca-ES" dirty="0" err="1" smtClean="0"/>
              <a:t>d’Edicios</a:t>
            </a:r>
            <a:r>
              <a:rPr lang="ca-ES" dirty="0" smtClean="0"/>
              <a:t> </a:t>
            </a:r>
            <a:r>
              <a:rPr lang="ca-ES" dirty="0"/>
              <a:t>62, vol. 5, </a:t>
            </a:r>
            <a:r>
              <a:rPr lang="ca-ES" b="1" dirty="0"/>
              <a:t>1977</a:t>
            </a:r>
            <a:r>
              <a:rPr lang="ca-ES" dirty="0" smtClean="0"/>
              <a:t>.</a:t>
            </a:r>
          </a:p>
          <a:p>
            <a:endParaRPr lang="ca-ES" dirty="0"/>
          </a:p>
          <a:p>
            <a:r>
              <a:rPr lang="ca-ES" dirty="0" smtClean="0"/>
              <a:t>Obra completa d’Edicions </a:t>
            </a:r>
            <a:r>
              <a:rPr lang="ca-ES" dirty="0"/>
              <a:t>62- Universitat de València-Institució Alfons el </a:t>
            </a:r>
            <a:r>
              <a:rPr lang="ca-ES" dirty="0" smtClean="0"/>
              <a:t>Magnànim, vols. IV i V, </a:t>
            </a:r>
            <a:r>
              <a:rPr lang="ca-ES" b="1" dirty="0" smtClean="0"/>
              <a:t>2022</a:t>
            </a:r>
            <a:r>
              <a:rPr lang="ca-ES" dirty="0" smtClean="0"/>
              <a:t>.</a:t>
            </a:r>
          </a:p>
          <a:p>
            <a:pPr marL="0" indent="0">
              <a:buNone/>
            </a:pPr>
            <a:r>
              <a:rPr lang="ca-ES" dirty="0" smtClean="0"/>
              <a:t>[Tot el corpus d’estudis d’història social de la cultura, del segle XIV al XX]</a:t>
            </a:r>
            <a:endParaRPr lang="ca-ES" dirty="0"/>
          </a:p>
          <a:p>
            <a:pPr marL="0" indent="0">
              <a:buNone/>
            </a:pPr>
            <a:endParaRPr lang="ca-ES" sz="2800" dirty="0" smtClean="0"/>
          </a:p>
          <a:p>
            <a:pPr marL="0" indent="0">
              <a:buNone/>
            </a:pPr>
            <a:endParaRPr lang="ca-ES" dirty="0"/>
          </a:p>
          <a:p>
            <a:pPr marL="0" indent="0">
              <a:buNone/>
            </a:pPr>
            <a:endParaRPr lang="ca-ES" dirty="0"/>
          </a:p>
          <a:p>
            <a:pPr marL="0" indent="0">
              <a:buNone/>
            </a:pPr>
            <a:endParaRPr lang="ca-ES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>
          <a:xfrm>
            <a:off x="4716016" y="1052735"/>
            <a:ext cx="4248472" cy="648073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ca-ES" dirty="0" smtClean="0"/>
              <a:t>     </a:t>
            </a:r>
            <a:r>
              <a:rPr lang="ca-ES" sz="2900" dirty="0" smtClean="0"/>
              <a:t>Dins de volums universitaris</a:t>
            </a:r>
            <a:endParaRPr lang="ca-E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>
          <a:xfrm>
            <a:off x="5220072" y="2276872"/>
            <a:ext cx="3923928" cy="3849291"/>
          </a:xfrm>
        </p:spPr>
        <p:txBody>
          <a:bodyPr/>
          <a:lstStyle/>
          <a:p>
            <a:r>
              <a:rPr lang="ca-ES" i="1" dirty="0"/>
              <a:t>Estudis d’història cultural</a:t>
            </a:r>
            <a:r>
              <a:rPr lang="ca-ES" dirty="0"/>
              <a:t>, a  cura de Francesc Pérez </a:t>
            </a:r>
            <a:r>
              <a:rPr lang="ca-ES" dirty="0" err="1"/>
              <a:t>Moragón</a:t>
            </a:r>
            <a:r>
              <a:rPr lang="ca-ES" dirty="0"/>
              <a:t>, Castelló de la Plana, Universitat Jaume I, </a:t>
            </a:r>
            <a:r>
              <a:rPr lang="ca-ES" b="1" dirty="0"/>
              <a:t>1992</a:t>
            </a:r>
            <a:r>
              <a:rPr lang="ca-ES" dirty="0"/>
              <a:t>.</a:t>
            </a:r>
          </a:p>
          <a:p>
            <a:r>
              <a:rPr lang="ca-ES" i="1" dirty="0"/>
              <a:t>Misògins i enamorats</a:t>
            </a:r>
            <a:r>
              <a:rPr lang="ca-ES" dirty="0"/>
              <a:t>, pròleg d’Albert </a:t>
            </a:r>
            <a:r>
              <a:rPr lang="ca-ES" dirty="0" err="1"/>
              <a:t>Hauf</a:t>
            </a:r>
            <a:r>
              <a:rPr lang="ca-ES" dirty="0"/>
              <a:t> , València, </a:t>
            </a:r>
            <a:r>
              <a:rPr lang="ca-ES" dirty="0" smtClean="0"/>
              <a:t>Bromera,</a:t>
            </a:r>
            <a:r>
              <a:rPr lang="ca-ES" b="1" dirty="0" smtClean="0"/>
              <a:t>1995</a:t>
            </a:r>
            <a:r>
              <a:rPr lang="ca-ES" dirty="0" smtClean="0"/>
              <a:t>.</a:t>
            </a:r>
            <a:endParaRPr lang="ca-ES" b="1" dirty="0"/>
          </a:p>
        </p:txBody>
      </p:sp>
    </p:spTree>
    <p:extLst>
      <p:ext uri="{BB962C8B-B14F-4D97-AF65-F5344CB8AC3E}">
        <p14:creationId xmlns:p14="http://schemas.microsoft.com/office/powerpoint/2010/main" val="198747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noFill/>
        </p:spPr>
        <p:txBody>
          <a:bodyPr>
            <a:noAutofit/>
          </a:bodyPr>
          <a:lstStyle/>
          <a:p>
            <a:r>
              <a:rPr lang="ca-ES" sz="3600" dirty="0" smtClean="0"/>
              <a:t>4. Llibres </a:t>
            </a:r>
            <a:r>
              <a:rPr lang="ca-ES" sz="3600" dirty="0"/>
              <a:t>sobre </a:t>
            </a:r>
            <a:r>
              <a:rPr lang="ca-ES" sz="3600" dirty="0" smtClean="0"/>
              <a:t>literatura </a:t>
            </a:r>
            <a:r>
              <a:rPr lang="ca-ES" sz="3600" dirty="0"/>
              <a:t>i </a:t>
            </a:r>
            <a:r>
              <a:rPr lang="ca-ES" sz="3600" dirty="0" smtClean="0"/>
              <a:t>història </a:t>
            </a:r>
            <a:r>
              <a:rPr lang="ca-ES" sz="3600" dirty="0"/>
              <a:t>cultural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517232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a-ES" i="1" dirty="0"/>
              <a:t>La poesia catalana</a:t>
            </a:r>
            <a:r>
              <a:rPr lang="ca-ES" dirty="0"/>
              <a:t>, 2 vols., Palma, Editorial Moll, </a:t>
            </a:r>
            <a:r>
              <a:rPr lang="ca-ES" b="1" dirty="0" smtClean="0"/>
              <a:t>1956.</a:t>
            </a:r>
            <a:endParaRPr lang="ca-ES" b="1" i="1" dirty="0" smtClean="0"/>
          </a:p>
          <a:p>
            <a:pPr marL="514350" indent="-514350">
              <a:buFont typeface="+mj-lt"/>
              <a:buAutoNum type="arabicPeriod"/>
            </a:pPr>
            <a:r>
              <a:rPr lang="ca-ES" i="1" dirty="0" smtClean="0"/>
              <a:t>Antologia  </a:t>
            </a:r>
            <a:r>
              <a:rPr lang="ca-ES" i="1" dirty="0"/>
              <a:t>poètica d’Ausiàs March</a:t>
            </a:r>
            <a:r>
              <a:rPr lang="ca-ES" dirty="0"/>
              <a:t>, Barcelona, Selecta, </a:t>
            </a:r>
            <a:r>
              <a:rPr lang="ca-ES" b="1" dirty="0"/>
              <a:t>1959</a:t>
            </a:r>
            <a:r>
              <a:rPr lang="ca-ES" dirty="0"/>
              <a:t>. </a:t>
            </a:r>
            <a:r>
              <a:rPr lang="ca-ES" dirty="0" smtClean="0"/>
              <a:t>Reed. València</a:t>
            </a:r>
            <a:r>
              <a:rPr lang="ca-ES" dirty="0"/>
              <a:t>, Tres i Quatre, 1979.</a:t>
            </a:r>
          </a:p>
          <a:p>
            <a:pPr marL="514350" indent="-514350">
              <a:buFont typeface="+mj-lt"/>
              <a:buAutoNum type="arabicPeriod"/>
            </a:pPr>
            <a:r>
              <a:rPr lang="ca-ES" i="1" dirty="0"/>
              <a:t>Poetes, moriscos i capellans, </a:t>
            </a:r>
            <a:r>
              <a:rPr lang="ca-ES" dirty="0"/>
              <a:t>València, L’Estel, </a:t>
            </a:r>
            <a:r>
              <a:rPr lang="ca-ES" b="1" dirty="0"/>
              <a:t>1962</a:t>
            </a:r>
            <a:r>
              <a:rPr lang="ca-ES" dirty="0"/>
              <a:t>. </a:t>
            </a:r>
            <a:r>
              <a:rPr lang="ca-ES" dirty="0" smtClean="0"/>
              <a:t>Reed. </a:t>
            </a:r>
            <a:r>
              <a:rPr lang="ca-ES" i="1" dirty="0" smtClean="0"/>
              <a:t>Obres </a:t>
            </a:r>
            <a:r>
              <a:rPr lang="ca-ES" i="1" dirty="0"/>
              <a:t>Completes</a:t>
            </a:r>
            <a:r>
              <a:rPr lang="ca-ES" dirty="0"/>
              <a:t> Edicions 62, 1, 1968.</a:t>
            </a:r>
          </a:p>
          <a:p>
            <a:pPr marL="514350" indent="-514350">
              <a:buFont typeface="+mj-lt"/>
              <a:buAutoNum type="arabicPeriod"/>
            </a:pPr>
            <a:r>
              <a:rPr lang="ca-ES" i="1" dirty="0"/>
              <a:t>Nosaltres els valencians</a:t>
            </a:r>
            <a:r>
              <a:rPr lang="ca-ES" dirty="0"/>
              <a:t>, Barcelona, Edicions 62, </a:t>
            </a:r>
            <a:r>
              <a:rPr lang="ca-ES" b="1" dirty="0"/>
              <a:t>1962.</a:t>
            </a:r>
            <a:r>
              <a:rPr lang="ca-ES" dirty="0"/>
              <a:t> 1964</a:t>
            </a:r>
            <a:r>
              <a:rPr lang="ca-ES" baseline="30000" dirty="0"/>
              <a:t>2</a:t>
            </a:r>
            <a:r>
              <a:rPr lang="ca-ES" dirty="0"/>
              <a:t>. </a:t>
            </a:r>
            <a:endParaRPr lang="ca-ES" dirty="0" smtClean="0"/>
          </a:p>
          <a:p>
            <a:pPr marL="514350" indent="-514350">
              <a:buFont typeface="+mj-lt"/>
              <a:buAutoNum type="arabicPeriod"/>
            </a:pPr>
            <a:r>
              <a:rPr lang="ca-ES" dirty="0" smtClean="0"/>
              <a:t>“La llegenda” i “El mite de Serrallonga”, dins </a:t>
            </a:r>
            <a:r>
              <a:rPr lang="ca-ES" i="1" dirty="0" smtClean="0"/>
              <a:t>El bandolerisme català, </a:t>
            </a:r>
            <a:r>
              <a:rPr lang="ca-ES" dirty="0" smtClean="0"/>
              <a:t>Barcelona, </a:t>
            </a:r>
            <a:r>
              <a:rPr lang="ca-ES" dirty="0" err="1" smtClean="0"/>
              <a:t>Aymà</a:t>
            </a:r>
            <a:r>
              <a:rPr lang="ca-ES" dirty="0" smtClean="0"/>
              <a:t>, </a:t>
            </a:r>
            <a:r>
              <a:rPr lang="ca-ES" b="1" dirty="0" smtClean="0"/>
              <a:t>1963</a:t>
            </a:r>
            <a:r>
              <a:rPr lang="ca-ES" dirty="0" smtClean="0"/>
              <a:t>. Reed. </a:t>
            </a:r>
            <a:r>
              <a:rPr lang="ca-ES" i="1" dirty="0" smtClean="0"/>
              <a:t>Obres completes </a:t>
            </a:r>
            <a:r>
              <a:rPr lang="ca-ES" dirty="0" smtClean="0"/>
              <a:t>Edicions 62, 5, 1977.</a:t>
            </a:r>
            <a:endParaRPr lang="ca-ES" dirty="0"/>
          </a:p>
          <a:p>
            <a:pPr marL="514350" indent="-514350">
              <a:buFont typeface="+mj-lt"/>
              <a:buAutoNum type="arabicPeriod"/>
            </a:pPr>
            <a:r>
              <a:rPr lang="ca-ES" i="1" dirty="0"/>
              <a:t>Heretgies, revoltes i sermons</a:t>
            </a:r>
            <a:r>
              <a:rPr lang="ca-ES" dirty="0"/>
              <a:t>, Barcelona, Selecta, </a:t>
            </a:r>
            <a:r>
              <a:rPr lang="ca-ES" b="1" dirty="0"/>
              <a:t>1968</a:t>
            </a:r>
            <a:r>
              <a:rPr lang="ca-E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ca-ES" i="1" dirty="0"/>
              <a:t>La decadència al País </a:t>
            </a:r>
            <a:r>
              <a:rPr lang="ca-ES" i="1" dirty="0" err="1"/>
              <a:t>Valèncià</a:t>
            </a:r>
            <a:r>
              <a:rPr lang="ca-ES" dirty="0"/>
              <a:t>, Barcelona, Curial, </a:t>
            </a:r>
            <a:r>
              <a:rPr lang="ca-ES" b="1" dirty="0"/>
              <a:t>1976</a:t>
            </a:r>
            <a:r>
              <a:rPr lang="ca-ES" dirty="0"/>
              <a:t>.</a:t>
            </a:r>
          </a:p>
          <a:p>
            <a:pPr marL="0" indent="0">
              <a:buNone/>
            </a:pPr>
            <a:endParaRPr lang="ca-ES" dirty="0"/>
          </a:p>
          <a:p>
            <a:endParaRPr lang="ca-ES" dirty="0"/>
          </a:p>
          <a:p>
            <a:pPr marL="0" indent="0">
              <a:buNone/>
            </a:pP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06760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387424"/>
            <a:ext cx="8229600" cy="1368152"/>
          </a:xfrm>
        </p:spPr>
        <p:txBody>
          <a:bodyPr>
            <a:normAutofit/>
          </a:bodyPr>
          <a:lstStyle/>
          <a:p>
            <a:r>
              <a:rPr lang="ca-ES" sz="3600" dirty="0" smtClean="0"/>
              <a:t>5. Sobre literatura contemporània</a:t>
            </a:r>
            <a:endParaRPr lang="ca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9766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a-ES" sz="2400" dirty="0"/>
              <a:t>1.  </a:t>
            </a:r>
            <a:r>
              <a:rPr lang="ca-ES" sz="2400" i="1" dirty="0"/>
              <a:t>Antologia de la poesia valenciana (1900-1950)</a:t>
            </a:r>
            <a:r>
              <a:rPr lang="ca-ES" sz="2400" dirty="0"/>
              <a:t>, Barcelona, Selecta </a:t>
            </a:r>
            <a:r>
              <a:rPr lang="ca-ES" sz="2400" b="1" dirty="0"/>
              <a:t>1956</a:t>
            </a:r>
            <a:r>
              <a:rPr lang="ca-ES" sz="2400" dirty="0"/>
              <a:t>. </a:t>
            </a:r>
            <a:r>
              <a:rPr lang="ca-ES" sz="2400" dirty="0" smtClean="0"/>
              <a:t>Reed., </a:t>
            </a:r>
            <a:r>
              <a:rPr lang="ca-ES" sz="2400" dirty="0"/>
              <a:t>València, Tres i Quatre,1980.</a:t>
            </a:r>
          </a:p>
          <a:p>
            <a:pPr marL="0" indent="0">
              <a:buNone/>
            </a:pPr>
            <a:r>
              <a:rPr lang="ca-ES" sz="2400" dirty="0"/>
              <a:t>2. «La literatura catalana de la Postguerra», </a:t>
            </a:r>
            <a:r>
              <a:rPr lang="ca-ES" sz="2400" i="1" dirty="0" err="1"/>
              <a:t>Cuadernos</a:t>
            </a:r>
            <a:r>
              <a:rPr lang="ca-ES" sz="2400" i="1" dirty="0"/>
              <a:t> para el </a:t>
            </a:r>
            <a:r>
              <a:rPr lang="ca-ES" sz="2400" i="1" dirty="0" err="1"/>
              <a:t>Diálogo</a:t>
            </a:r>
            <a:r>
              <a:rPr lang="ca-ES" sz="2400" dirty="0"/>
              <a:t>, XIV, </a:t>
            </a:r>
            <a:r>
              <a:rPr lang="ca-ES" sz="2400" b="1" dirty="0"/>
              <a:t>1969</a:t>
            </a:r>
            <a:r>
              <a:rPr lang="ca-ES" sz="2400" dirty="0"/>
              <a:t>. </a:t>
            </a:r>
            <a:r>
              <a:rPr lang="ca-ES" sz="2400" dirty="0" smtClean="0"/>
              <a:t>Reed. </a:t>
            </a:r>
            <a:r>
              <a:rPr lang="ca-ES" sz="2400" i="1" dirty="0" smtClean="0"/>
              <a:t>OC </a:t>
            </a:r>
            <a:r>
              <a:rPr lang="ca-ES" sz="2400" dirty="0" smtClean="0"/>
              <a:t>d’Edicions </a:t>
            </a:r>
            <a:r>
              <a:rPr lang="ca-ES" sz="2400" dirty="0"/>
              <a:t>62, 5, 1977. </a:t>
            </a:r>
          </a:p>
          <a:p>
            <a:pPr marL="0" indent="0">
              <a:buNone/>
            </a:pPr>
            <a:r>
              <a:rPr lang="ca-ES" sz="2400" dirty="0"/>
              <a:t>3. </a:t>
            </a:r>
            <a:r>
              <a:rPr lang="ca-ES" sz="2400" i="1" dirty="0"/>
              <a:t>Literatura catalana contemporània, </a:t>
            </a:r>
            <a:r>
              <a:rPr lang="ca-ES" sz="2400" dirty="0"/>
              <a:t>Barcelona, Curial,  </a:t>
            </a:r>
            <a:r>
              <a:rPr lang="ca-ES" sz="2400" b="1" dirty="0"/>
              <a:t>1972.</a:t>
            </a:r>
            <a:endParaRPr lang="ca-ES" sz="2400" dirty="0"/>
          </a:p>
          <a:p>
            <a:pPr marL="0" indent="0">
              <a:buNone/>
            </a:pPr>
            <a:r>
              <a:rPr lang="ca-ES" sz="2400" dirty="0"/>
              <a:t>4. «La poesia de Vicent Andrés Estellés», </a:t>
            </a:r>
            <a:r>
              <a:rPr lang="ca-ES" sz="2400" i="1" dirty="0" err="1"/>
              <a:t>Recomane</a:t>
            </a:r>
            <a:r>
              <a:rPr lang="ca-ES" sz="2400" i="1" dirty="0"/>
              <a:t> tenebres, Obra completa</a:t>
            </a:r>
            <a:r>
              <a:rPr lang="ca-ES" sz="2400" dirty="0"/>
              <a:t>, I, València, L’Estel, </a:t>
            </a:r>
            <a:r>
              <a:rPr lang="ca-ES" sz="2400" b="1" dirty="0"/>
              <a:t>1972.</a:t>
            </a:r>
            <a:r>
              <a:rPr lang="ca-ES" sz="2400" dirty="0"/>
              <a:t> Reeditat a </a:t>
            </a:r>
            <a:r>
              <a:rPr lang="ca-ES" sz="2400" i="1" dirty="0" smtClean="0"/>
              <a:t>OC </a:t>
            </a:r>
            <a:r>
              <a:rPr lang="ca-ES" sz="2400" dirty="0" smtClean="0"/>
              <a:t>d’Edicions </a:t>
            </a:r>
            <a:r>
              <a:rPr lang="ca-ES" sz="2400" dirty="0"/>
              <a:t>62, 5, 1977</a:t>
            </a:r>
            <a:r>
              <a:rPr lang="ca-ES" sz="2400" dirty="0" smtClean="0"/>
              <a:t>.</a:t>
            </a:r>
          </a:p>
          <a:p>
            <a:pPr marL="0" indent="0">
              <a:buNone/>
            </a:pPr>
            <a:r>
              <a:rPr lang="ca-ES" sz="2400" dirty="0" smtClean="0"/>
              <a:t>5</a:t>
            </a:r>
            <a:r>
              <a:rPr lang="ca-ES" sz="2400" i="1" dirty="0" smtClean="0"/>
              <a:t>. </a:t>
            </a:r>
            <a:r>
              <a:rPr lang="ca-ES" sz="2400" i="1" dirty="0"/>
              <a:t>L’aventura del llibre català</a:t>
            </a:r>
            <a:r>
              <a:rPr lang="ca-ES" sz="2400" dirty="0"/>
              <a:t>, Barcelona, </a:t>
            </a:r>
            <a:r>
              <a:rPr lang="ca-ES" sz="2400" dirty="0" smtClean="0"/>
              <a:t>Nadala Lluís Carulla </a:t>
            </a:r>
            <a:r>
              <a:rPr lang="ca-ES" sz="2400" b="1" dirty="0" smtClean="0"/>
              <a:t>1972</a:t>
            </a:r>
            <a:r>
              <a:rPr lang="ca-ES" sz="2400" dirty="0" smtClean="0"/>
              <a:t>, Reed. Empúries</a:t>
            </a:r>
            <a:r>
              <a:rPr lang="ca-ES" sz="2400" dirty="0"/>
              <a:t>, 1992</a:t>
            </a:r>
            <a:r>
              <a:rPr lang="ca-ES" sz="2400" dirty="0" smtClean="0"/>
              <a:t>.</a:t>
            </a:r>
            <a:endParaRPr lang="ca-ES" sz="2400" dirty="0"/>
          </a:p>
          <a:p>
            <a:pPr marL="0" indent="0">
              <a:buNone/>
            </a:pPr>
            <a:r>
              <a:rPr lang="ca-ES" sz="2400" dirty="0" smtClean="0"/>
              <a:t>6. </a:t>
            </a:r>
            <a:r>
              <a:rPr lang="ca-ES" sz="2400" i="1" dirty="0"/>
              <a:t>Contra el noucentisme</a:t>
            </a:r>
            <a:r>
              <a:rPr lang="ca-ES" sz="2400" dirty="0"/>
              <a:t>, [Estudis sobre Joan Salvat Papasseit, Salvador Espriu  i Josep Pla] Barcelona, Crítica, </a:t>
            </a:r>
            <a:r>
              <a:rPr lang="ca-ES" sz="2400" b="1" dirty="0"/>
              <a:t>1977.</a:t>
            </a:r>
            <a:endParaRPr lang="ca-ES" sz="2400" dirty="0"/>
          </a:p>
          <a:p>
            <a:pPr marL="0" indent="0">
              <a:buNone/>
            </a:pPr>
            <a:r>
              <a:rPr lang="ca-ES" sz="2400" dirty="0" smtClean="0"/>
              <a:t>7. </a:t>
            </a:r>
            <a:r>
              <a:rPr lang="ca-ES" sz="2400" dirty="0"/>
              <a:t>«Cultura nacional i cultures regionals als Països Catalans», </a:t>
            </a:r>
            <a:r>
              <a:rPr lang="ca-ES" sz="2400" i="1" dirty="0"/>
              <a:t>Reflexions crítiques sobre la cultura catalana</a:t>
            </a:r>
            <a:r>
              <a:rPr lang="ca-ES" sz="2400" dirty="0"/>
              <a:t>, Departament de Cultura de la Generalitat de Catalunya </a:t>
            </a:r>
            <a:r>
              <a:rPr lang="ca-ES" sz="2400" b="1" dirty="0"/>
              <a:t>1983</a:t>
            </a:r>
            <a:r>
              <a:rPr lang="ca-ES" sz="2400" dirty="0"/>
              <a:t>, </a:t>
            </a:r>
            <a:r>
              <a:rPr lang="ca-ES" sz="2400" dirty="0" err="1"/>
              <a:t>pp</a:t>
            </a:r>
            <a:r>
              <a:rPr lang="ca-ES" sz="2400" dirty="0"/>
              <a:t>. 296-315.</a:t>
            </a:r>
          </a:p>
          <a:p>
            <a:endParaRPr lang="ca-ES" sz="2400" dirty="0"/>
          </a:p>
          <a:p>
            <a:pPr marL="0" indent="0">
              <a:buNone/>
            </a:pPr>
            <a:endParaRPr lang="ca-ES" sz="2400" dirty="0"/>
          </a:p>
        </p:txBody>
      </p:sp>
    </p:spTree>
    <p:extLst>
      <p:ext uri="{BB962C8B-B14F-4D97-AF65-F5344CB8AC3E}">
        <p14:creationId xmlns:p14="http://schemas.microsoft.com/office/powerpoint/2010/main" val="178112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874</Words>
  <Application>Microsoft Office PowerPoint</Application>
  <PresentationFormat>Presentació en pantalla (4:3)</PresentationFormat>
  <Paragraphs>46</Paragraphs>
  <Slides>6</Slides>
  <Notes>1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2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de Office</vt:lpstr>
      <vt:lpstr>Convidem Joan Fuster al SLIMM 25-10-2022</vt:lpstr>
      <vt:lpstr>1 Portades dels volums 4 i 5 de l’Obra completa, 2022</vt:lpstr>
      <vt:lpstr>2. Sobre clàssics medievals, per ordre cronològic</vt:lpstr>
      <vt:lpstr>3. Reedicions estudis de tema medieval</vt:lpstr>
      <vt:lpstr>4. Llibres sobre literatura i història cultural</vt:lpstr>
      <vt:lpstr>5. Sobre literatura contemporània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Convidem Joan Fuster al SLIMM 25-10-2022</dc:title>
  <dc:creator>Lola Badia Pàmies</dc:creator>
  <cp:lastModifiedBy>Lola Badia Pamies</cp:lastModifiedBy>
  <cp:revision>4</cp:revision>
  <dcterms:created xsi:type="dcterms:W3CDTF">2022-10-24T15:55:43Z</dcterms:created>
  <dcterms:modified xsi:type="dcterms:W3CDTF">2022-10-25T13:21:18Z</dcterms:modified>
</cp:coreProperties>
</file>