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316" r:id="rId5"/>
    <p:sldId id="276" r:id="rId6"/>
    <p:sldId id="281" r:id="rId7"/>
    <p:sldId id="282" r:id="rId8"/>
    <p:sldId id="283" r:id="rId9"/>
    <p:sldId id="285" r:id="rId10"/>
    <p:sldId id="292" r:id="rId11"/>
    <p:sldId id="293" r:id="rId12"/>
    <p:sldId id="294" r:id="rId13"/>
    <p:sldId id="295" r:id="rId14"/>
    <p:sldId id="291" r:id="rId15"/>
    <p:sldId id="299" r:id="rId16"/>
    <p:sldId id="298" r:id="rId17"/>
    <p:sldId id="297" r:id="rId18"/>
    <p:sldId id="286" r:id="rId19"/>
    <p:sldId id="307" r:id="rId20"/>
    <p:sldId id="306" r:id="rId21"/>
    <p:sldId id="303" r:id="rId22"/>
    <p:sldId id="304" r:id="rId23"/>
    <p:sldId id="305" r:id="rId24"/>
    <p:sldId id="287" r:id="rId25"/>
    <p:sldId id="308" r:id="rId26"/>
    <p:sldId id="300" r:id="rId27"/>
    <p:sldId id="288" r:id="rId28"/>
    <p:sldId id="309" r:id="rId29"/>
    <p:sldId id="310" r:id="rId30"/>
    <p:sldId id="312" r:id="rId31"/>
    <p:sldId id="313" r:id="rId32"/>
    <p:sldId id="314" r:id="rId33"/>
    <p:sldId id="315" r:id="rId34"/>
    <p:sldId id="317" r:id="rId35"/>
    <p:sldId id="280" r:id="rId36"/>
  </p:sldIdLst>
  <p:sldSz cx="12188825" cy="6858000"/>
  <p:notesSz cx="6858000" cy="9144000"/>
  <p:defaultTextStyle>
    <a:defPPr rtl="0">
      <a:defRPr lang="es-E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915" autoAdjust="0"/>
  </p:normalViewPr>
  <p:slideViewPr>
    <p:cSldViewPr showGuides="1">
      <p:cViewPr varScale="1">
        <p:scale>
          <a:sx n="59" d="100"/>
          <a:sy n="59" d="100"/>
        </p:scale>
        <p:origin x="714" y="6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75" d="100"/>
          <a:sy n="75" d="100"/>
        </p:scale>
        <p:origin x="-3586" y="-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DD6FA3E-F0AA-4174-B4A2-E5A74C55C518}" type="datetime1">
              <a:rPr lang="es-ES" smtClean="0">
                <a:solidFill>
                  <a:schemeClr val="tx2"/>
                </a:solidFill>
              </a:rPr>
              <a:pPr algn="r" rtl="0"/>
              <a:t>15/04/2021</a:t>
            </a:fld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es-ES">
                <a:solidFill>
                  <a:schemeClr val="tx2"/>
                </a:solidFill>
              </a:rPr>
              <a:pPr algn="r" rtl="0"/>
              <a:t>‹#›</a:t>
            </a:fld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E142CE8E-1509-4367-B318-56C7A1E910B6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333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03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a-ES" noProof="0" smtClean="0"/>
              <a:t>Feu clic aquí per editar l'estil de subtítols del patró.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A6EC49-7015-4469-9A74-004F639B3FDA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778434-5D58-47CE-9224-ED2BB79A18DD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83ED9F-182D-465B-83F0-8108EBE0391A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1690F1-80DA-4D8B-B458-8D4BD410131D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778C7E-2806-4739-BD8D-319D61955722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8437A7-884C-4343-A93E-6370C2487814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ED79CC-2E17-4813-9B77-E03A744EFEA4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  <a:p>
            <a:pPr lvl="1" rtl="0"/>
            <a:r>
              <a:rPr lang="ca-ES" noProof="0" smtClean="0"/>
              <a:t>Segon nivell</a:t>
            </a:r>
          </a:p>
          <a:p>
            <a:pPr lvl="2" rtl="0"/>
            <a:r>
              <a:rPr lang="ca-ES" noProof="0" smtClean="0"/>
              <a:t>Tercer nivell</a:t>
            </a:r>
          </a:p>
          <a:p>
            <a:pPr lvl="3" rtl="0"/>
            <a:r>
              <a:rPr lang="ca-ES" noProof="0" smtClean="0"/>
              <a:t>Quart nivell</a:t>
            </a:r>
          </a:p>
          <a:p>
            <a:pPr lvl="4" rtl="0"/>
            <a:r>
              <a:rPr lang="ca-ES" noProof="0" smtClean="0"/>
              <a:t>Cinquè nivell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229622-6F3C-4902-9962-43BF7D6E67A7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a-ES" noProof="0" smtClean="0"/>
              <a:t>Feu clic aquí per editar l'estil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a-ES" noProof="0" smtClean="0"/>
              <a:t>Feu clic a la icona per afegir una imatge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a-ES" noProof="0" smtClean="0"/>
              <a:t>Feu clic aquí per editar estils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F52E44-9152-44CF-BA11-17304D98E8E7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s-ES" noProof="0"/>
              <a:t>‹#›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C6F3C807-97E5-4EB1-B67A-316AEC28F394}" type="datetime1">
              <a:rPr lang="es-ES" smtClean="0"/>
              <a:pPr/>
              <a:t>15/04/2021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5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edcat.sciencia.cat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7.wdp"/><Relationship Id="rId5" Type="http://schemas.openxmlformats.org/officeDocument/2006/relationships/image" Target="../media/image52.png"/><Relationship Id="rId4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ia.ca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54252" y="620688"/>
            <a:ext cx="7303442" cy="3298825"/>
          </a:xfrm>
        </p:spPr>
        <p:txBody>
          <a:bodyPr rtlCol="0">
            <a:normAutofit fontScale="90000"/>
          </a:bodyPr>
          <a:lstStyle/>
          <a:p>
            <a:r>
              <a:rPr lang="it-IT" b="1" smtClean="0"/>
              <a:t>M e d C a t</a:t>
            </a: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z="4400"/>
              <a:t>U</a:t>
            </a:r>
            <a:r>
              <a:rPr lang="it-IT" sz="4400" smtClean="0"/>
              <a:t>n </a:t>
            </a:r>
            <a:r>
              <a:rPr lang="it-IT" sz="4400"/>
              <a:t>nou corpus </a:t>
            </a:r>
            <a:r>
              <a:rPr lang="it-IT" sz="4400" smtClean="0"/>
              <a:t>digital</a:t>
            </a:r>
            <a:br>
              <a:rPr lang="it-IT" sz="4400" smtClean="0"/>
            </a:br>
            <a:r>
              <a:rPr lang="it-IT" sz="4400" smtClean="0"/>
              <a:t>sobre </a:t>
            </a:r>
            <a:r>
              <a:rPr lang="it-IT" sz="4400"/>
              <a:t>la medicina i la </a:t>
            </a:r>
            <a:r>
              <a:rPr lang="it-IT" sz="4400" smtClean="0"/>
              <a:t>salut</a:t>
            </a:r>
            <a:br>
              <a:rPr lang="it-IT" sz="4400" smtClean="0"/>
            </a:br>
            <a:r>
              <a:rPr lang="it-IT" sz="4400" smtClean="0"/>
              <a:t>a </a:t>
            </a:r>
            <a:r>
              <a:rPr lang="it-IT" sz="4400"/>
              <a:t>l'espai catalanoaragonès</a:t>
            </a:r>
            <a:endParaRPr lang="es-E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smtClean="0"/>
              <a:t>Lluís Cifuentes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516" y="5574761"/>
            <a:ext cx="18780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4654252" y="4941168"/>
            <a:ext cx="7008574" cy="12446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260" y="5593698"/>
            <a:ext cx="1974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ni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4400" y="5211744"/>
            <a:ext cx="93610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ELITE ONE 800\Desktop\MedCat a SLIMM\Imagen11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3" y="0"/>
            <a:ext cx="3247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 sz="3600" smtClean="0"/>
              <a:t>Antoni Cardoner i Planas</a:t>
            </a:r>
            <a:br>
              <a:rPr lang="ca-ES" sz="3600" smtClean="0"/>
            </a:br>
            <a:r>
              <a:rPr lang="ca-ES" sz="2400" smtClean="0"/>
              <a:t>(Barcelona, 1902 – 1984)</a:t>
            </a:r>
            <a:endParaRPr lang="ca-ES" sz="24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778" y="1772816"/>
            <a:ext cx="2855402" cy="44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9" b="97218" l="1094" r="96718">
                        <a14:foregroundMark x1="35449" y1="64157" x2="35449" y2="64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4212" y="1700808"/>
            <a:ext cx="2777688" cy="3721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9463">
            <a:off x="6913287" y="2071455"/>
            <a:ext cx="2392771" cy="3528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73717">
            <a:off x="9021197" y="2838466"/>
            <a:ext cx="2546547" cy="3515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228977" y="47667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Redreç i transició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60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" y="548680"/>
            <a:ext cx="7610850" cy="55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33772" y="614970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smtClean="0"/>
              <a:t>Luis </a:t>
            </a:r>
            <a:r>
              <a:rPr lang="ca-ES" sz="1400"/>
              <a:t>García </a:t>
            </a:r>
            <a:r>
              <a:rPr lang="ca-ES" sz="1400" smtClean="0"/>
              <a:t>Ballester i Michael R. McVaugh, al dipòsit dels protocols notarials de l’Arxiu </a:t>
            </a:r>
            <a:r>
              <a:rPr lang="ca-ES" sz="1400"/>
              <a:t>Comarcal de </a:t>
            </a:r>
            <a:r>
              <a:rPr lang="ca-ES" sz="1400" smtClean="0"/>
              <a:t>Cervera (1986)</a:t>
            </a:r>
            <a:endParaRPr lang="ca-ES" sz="1400"/>
          </a:p>
        </p:txBody>
      </p:sp>
      <p:sp>
        <p:nvSpPr>
          <p:cNvPr id="5" name="4 CuadroTexto"/>
          <p:cNvSpPr txBox="1"/>
          <p:nvPr/>
        </p:nvSpPr>
        <p:spPr>
          <a:xfrm>
            <a:off x="8038628" y="548680"/>
            <a:ext cx="352839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smtClean="0"/>
              <a:t>Anys 1980</a:t>
            </a:r>
          </a:p>
          <a:p>
            <a:endParaRPr lang="ca-ES"/>
          </a:p>
          <a:p>
            <a:r>
              <a:rPr lang="ca-ES" sz="2000" smtClean="0"/>
              <a:t>Tàndem </a:t>
            </a:r>
            <a:br>
              <a:rPr lang="ca-ES" sz="2000" smtClean="0"/>
            </a:br>
            <a:r>
              <a:rPr lang="ca-ES" sz="2000" smtClean="0"/>
              <a:t>Luis García Ballester</a:t>
            </a:r>
          </a:p>
          <a:p>
            <a:r>
              <a:rPr lang="ca-ES" sz="2000" smtClean="0"/>
              <a:t>Michael R. McVaugh</a:t>
            </a:r>
          </a:p>
          <a:p>
            <a:endParaRPr lang="ca-E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Programa:</a:t>
            </a:r>
          </a:p>
          <a:p>
            <a:endParaRPr lang="ca-ES" sz="2000"/>
          </a:p>
          <a:p>
            <a:r>
              <a:rPr lang="ca-ES" sz="2000" smtClean="0"/>
              <a:t>Buidatge sistemàtic de la documentació del s. XIV als arxius de la CA</a:t>
            </a:r>
          </a:p>
          <a:p>
            <a:endParaRPr lang="ca-ES" sz="200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>
                <a:sym typeface="Wingdings" panose="05000000000000000000" pitchFamily="2" charset="2"/>
              </a:rPr>
              <a:t>Objectiu:</a:t>
            </a:r>
          </a:p>
          <a:p>
            <a:endParaRPr lang="ca-ES" sz="2000">
              <a:sym typeface="Wingdings" panose="05000000000000000000" pitchFamily="2" charset="2"/>
            </a:endParaRPr>
          </a:p>
          <a:p>
            <a:r>
              <a:rPr lang="ca-ES" sz="2000" smtClean="0">
                <a:sym typeface="Wingdings" panose="05000000000000000000" pitchFamily="2" charset="2"/>
              </a:rPr>
              <a:t>Estudi creació nou sistema mèdic i sanitari</a:t>
            </a:r>
            <a:r>
              <a:rPr lang="ca-ES" sz="2000" smtClean="0"/>
              <a:t> </a:t>
            </a:r>
          </a:p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63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Resultats notables</a:t>
            </a:r>
            <a:endParaRPr lang="ca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04" y="1922452"/>
            <a:ext cx="25241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116" y="1931901"/>
            <a:ext cx="239330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2" y="1931901"/>
            <a:ext cx="2592288" cy="382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732" y="1922452"/>
            <a:ext cx="2550560" cy="383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Després de LGB+McV 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7868" y="1855246"/>
            <a:ext cx="5409151" cy="4823544"/>
          </a:xfrm>
        </p:spPr>
        <p:txBody>
          <a:bodyPr>
            <a:normAutofit lnSpcReduction="10000"/>
          </a:bodyPr>
          <a:lstStyle/>
          <a:p>
            <a:r>
              <a:rPr lang="ca-ES" smtClean="0"/>
              <a:t>Deixebles</a:t>
            </a:r>
          </a:p>
          <a:p>
            <a:pPr lvl="1"/>
            <a:r>
              <a:rPr lang="ca-ES" smtClean="0"/>
              <a:t>Lluís Cifuentes (UB)</a:t>
            </a:r>
          </a:p>
          <a:p>
            <a:pPr lvl="1"/>
            <a:r>
              <a:rPr lang="ca-ES" smtClean="0"/>
              <a:t>Carmel Ferragud (UV-IILP)</a:t>
            </a:r>
          </a:p>
          <a:p>
            <a:r>
              <a:rPr lang="ca-ES" smtClean="0"/>
              <a:t>Altres investigadors</a:t>
            </a:r>
            <a:endParaRPr lang="ca-ES"/>
          </a:p>
          <a:p>
            <a:pPr lvl="1"/>
            <a:r>
              <a:rPr lang="ca-ES" smtClean="0"/>
              <a:t>Carles Vela   etc.</a:t>
            </a:r>
          </a:p>
          <a:p>
            <a:pPr lvl="1"/>
            <a:endParaRPr lang="ca-ES" smtClean="0"/>
          </a:p>
          <a:p>
            <a:pPr marL="0" indent="0">
              <a:buNone/>
            </a:pPr>
            <a:r>
              <a:rPr lang="ca-ES" sz="2000" smtClean="0"/>
              <a:t>Mètodes de recopilació de dades</a:t>
            </a:r>
          </a:p>
          <a:p>
            <a:r>
              <a:rPr lang="ca-ES" sz="2000" smtClean="0"/>
              <a:t>Del paper a la informàtica</a:t>
            </a:r>
          </a:p>
          <a:p>
            <a:r>
              <a:rPr lang="ca-ES" sz="2000" smtClean="0"/>
              <a:t>BD que es fan obsoletes</a:t>
            </a:r>
          </a:p>
          <a:p>
            <a:r>
              <a:rPr lang="ca-ES" sz="2000" smtClean="0"/>
              <a:t>D’ús personal</a:t>
            </a:r>
          </a:p>
          <a:p>
            <a:endParaRPr lang="ca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9529">
            <a:off x="5690257" y="1536764"/>
            <a:ext cx="2780308" cy="3936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516">
            <a:off x="7318548" y="1772816"/>
            <a:ext cx="2706387" cy="3950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94853">
            <a:off x="9041148" y="2504091"/>
            <a:ext cx="2664296" cy="3950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5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 sz="3600" smtClean="0"/>
              <a:t>Diccionaris biogràfics de metges medievals</a:t>
            </a:r>
            <a:endParaRPr lang="ca-ES" sz="3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5936">
            <a:off x="595313" y="2137835"/>
            <a:ext cx="2210720" cy="3217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973">
            <a:off x="2722857" y="1797158"/>
            <a:ext cx="2055247" cy="3217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3490" y="1912491"/>
            <a:ext cx="2219384" cy="3223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4" b="98665" l="0" r="100000">
                        <a14:backgroundMark x1="2554" y1="78932" x2="2554" y2="78932"/>
                        <a14:backgroundMark x1="2171" y1="88427" x2="2171" y2="88427"/>
                        <a14:backgroundMark x1="96807" y1="57715" x2="96807" y2="57715"/>
                        <a14:backgroundMark x1="95019" y1="49258" x2="95019" y2="49258"/>
                        <a14:backgroundMark x1="95147" y1="38724" x2="95147" y2="38724"/>
                        <a14:backgroundMark x1="98978" y1="70030" x2="98978" y2="70030"/>
                        <a14:backgroundMark x1="97446" y1="81602" x2="97446" y2="81602"/>
                        <a14:backgroundMark x1="91954" y1="35905" x2="91954" y2="35905"/>
                        <a14:backgroundMark x1="92465" y1="44214" x2="92465" y2="44214"/>
                        <a14:backgroundMark x1="5109" y1="85757" x2="5109" y2="85757"/>
                        <a14:backgroundMark x1="5364" y1="89911" x2="5364" y2="89911"/>
                        <a14:backgroundMark x1="2937" y1="96884" x2="2937" y2="96884"/>
                        <a14:backgroundMark x1="2171" y1="95994" x2="2171" y2="95994"/>
                        <a14:backgroundMark x1="1405" y1="94214" x2="1405" y2="94214"/>
                        <a14:backgroundMark x1="2043" y1="97478" x2="2043" y2="97478"/>
                        <a14:backgroundMark x1="5492" y1="92433" x2="5492" y2="92433"/>
                        <a14:backgroundMark x1="92593" y1="47774" x2="92593" y2="47774"/>
                        <a14:backgroundMark x1="90421" y1="32938" x2="90421" y2="32938"/>
                        <a14:backgroundMark x1="92465" y1="48516" x2="92465" y2="48516"/>
                        <a14:backgroundMark x1="90421" y1="33976" x2="90421" y2="33976"/>
                        <a14:backgroundMark x1="96935" y1="78932" x2="96935" y2="78932"/>
                        <a14:backgroundMark x1="97892" y1="62172" x2="97892" y2="6217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59423">
            <a:off x="8094340" y="1777280"/>
            <a:ext cx="4052537" cy="3487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00672" y="5775067"/>
            <a:ext cx="280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smtClean="0"/>
              <a:t>Wickersheimer, 1936</a:t>
            </a:r>
            <a:br>
              <a:rPr lang="ca-ES" sz="1600" smtClean="0"/>
            </a:br>
            <a:r>
              <a:rPr lang="ca-ES" sz="1600" smtClean="0"/>
              <a:t>Jacquart, 1979-1981</a:t>
            </a:r>
            <a:endParaRPr lang="ca-ES" sz="1600"/>
          </a:p>
        </p:txBody>
      </p:sp>
      <p:sp>
        <p:nvSpPr>
          <p:cNvPr id="5" name="4 CuadroTexto"/>
          <p:cNvSpPr txBox="1"/>
          <p:nvPr/>
        </p:nvSpPr>
        <p:spPr>
          <a:xfrm>
            <a:off x="5230316" y="577952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smtClean="0"/>
              <a:t>Calbet-Corbella, 1981-1983</a:t>
            </a:r>
            <a:endParaRPr lang="ca-ES" sz="1600"/>
          </a:p>
        </p:txBody>
      </p:sp>
      <p:sp>
        <p:nvSpPr>
          <p:cNvPr id="6" name="5 CuadroTexto"/>
          <p:cNvSpPr txBox="1"/>
          <p:nvPr/>
        </p:nvSpPr>
        <p:spPr>
          <a:xfrm>
            <a:off x="8777505" y="5728264"/>
            <a:ext cx="2558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smtClean="0"/>
              <a:t>Cardoner-Danon, inèdit</a:t>
            </a:r>
            <a:endParaRPr lang="ca-ES" sz="1600"/>
          </a:p>
        </p:txBody>
      </p:sp>
    </p:spTree>
    <p:extLst>
      <p:ext uri="{BB962C8B-B14F-4D97-AF65-F5344CB8AC3E}">
        <p14:creationId xmlns:p14="http://schemas.microsoft.com/office/powerpoint/2010/main" val="27384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/>
              <a:t>Funció de </a:t>
            </a:r>
            <a:r>
              <a:rPr lang="ca-ES" smtClean="0"/>
              <a:t>MedCat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3023344"/>
          </a:xfrm>
        </p:spPr>
        <p:txBody>
          <a:bodyPr/>
          <a:lstStyle/>
          <a:p>
            <a:pPr lvl="0"/>
            <a:r>
              <a:rPr lang="ca-ES" sz="2000"/>
              <a:t>P</a:t>
            </a:r>
            <a:r>
              <a:rPr lang="ca-ES" sz="2000" smtClean="0"/>
              <a:t>reservar </a:t>
            </a:r>
            <a:r>
              <a:rPr lang="ca-ES" sz="2000"/>
              <a:t>un llegat de recerca </a:t>
            </a:r>
            <a:r>
              <a:rPr lang="ca-ES" sz="2000" smtClean="0"/>
              <a:t>exhumat per generacions d’investigadors</a:t>
            </a:r>
            <a:endParaRPr lang="ca-ES" sz="2000"/>
          </a:p>
          <a:p>
            <a:pPr lvl="0"/>
            <a:r>
              <a:rPr lang="ca-ES" sz="2000" smtClean="0"/>
              <a:t>Potenciar-ne </a:t>
            </a:r>
            <a:r>
              <a:rPr lang="ca-ES" sz="2000"/>
              <a:t>la utilitat gràcies a </a:t>
            </a:r>
            <a:r>
              <a:rPr lang="ca-ES" sz="2000" smtClean="0"/>
              <a:t>les TIC </a:t>
            </a:r>
            <a:r>
              <a:rPr lang="ca-ES" sz="2000"/>
              <a:t>i </a:t>
            </a:r>
            <a:r>
              <a:rPr lang="ca-ES" sz="2000" smtClean="0"/>
              <a:t>l’accés obert</a:t>
            </a:r>
          </a:p>
          <a:p>
            <a:pPr lvl="1"/>
            <a:r>
              <a:rPr lang="ca-ES" sz="1800" smtClean="0"/>
              <a:t>En les recerques del grup</a:t>
            </a:r>
            <a:endParaRPr lang="ca-ES" sz="1800"/>
          </a:p>
          <a:p>
            <a:pPr lvl="1"/>
            <a:r>
              <a:rPr lang="ca-ES" sz="1800" smtClean="0"/>
              <a:t>Propiciant </a:t>
            </a:r>
            <a:r>
              <a:rPr lang="ca-ES" sz="1800"/>
              <a:t>altres treballs de recerca</a:t>
            </a:r>
          </a:p>
          <a:p>
            <a:pPr lvl="1"/>
            <a:r>
              <a:rPr lang="ca-ES" sz="1800" smtClean="0"/>
              <a:t>Proporcionant materials per a la </a:t>
            </a:r>
            <a:r>
              <a:rPr lang="ca-ES" sz="1800"/>
              <a:t>divulgació</a:t>
            </a:r>
          </a:p>
          <a:p>
            <a:endParaRPr lang="ca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657" y1="75415" x2="10657" y2="75415"/>
                        <a14:foregroundMark x1="11087" y1="65781" x2="11087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7908" y="3998232"/>
            <a:ext cx="8784976" cy="284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0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Fons Lluís Cifuentes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Aportat per l’investigador</a:t>
            </a:r>
            <a:endParaRPr lang="ca-ES"/>
          </a:p>
        </p:txBody>
      </p:sp>
      <p:sp>
        <p:nvSpPr>
          <p:cNvPr id="5" name="4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652" y="1124743"/>
            <a:ext cx="3226885" cy="456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222204" y="1436876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BD obsoleta (Archivist) </a:t>
            </a:r>
            <a:br>
              <a:rPr lang="ca-ES" sz="2000" smtClean="0"/>
            </a:br>
            <a:r>
              <a:rPr lang="ca-ES" sz="2000" smtClean="0">
                <a:sym typeface="Wingdings" panose="05000000000000000000" pitchFamily="2" charset="2"/>
              </a:rPr>
              <a:t>1540 pàg. de regestos</a:t>
            </a:r>
            <a:endParaRPr lang="ca-ES" sz="20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Buidatge als arxius de Barcelona (finals s. XIII – mitjan s. XIV)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Tesi doctoral (1993)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En desús</a:t>
            </a:r>
          </a:p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08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Fons Carmel Ferragud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Aportat per l’investigador</a:t>
            </a:r>
            <a:endParaRPr lang="ca-ES"/>
          </a:p>
        </p:txBody>
      </p:sp>
      <p:sp>
        <p:nvSpPr>
          <p:cNvPr id="5" name="4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  <p:sp>
        <p:nvSpPr>
          <p:cNvPr id="6" name="5 CuadroTexto"/>
          <p:cNvSpPr txBox="1"/>
          <p:nvPr/>
        </p:nvSpPr>
        <p:spPr>
          <a:xfrm>
            <a:off x="4222204" y="1436876"/>
            <a:ext cx="3816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Diverses BD d’Access </a:t>
            </a:r>
            <a:br>
              <a:rPr lang="ca-ES" sz="2000" smtClean="0"/>
            </a:br>
            <a:r>
              <a:rPr lang="ca-ES" sz="2000" smtClean="0"/>
              <a:t>(més de 8.000 documents)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Buidatge als arxius de Barcelona, València i altres (s. XIV-2 – inici s. XV)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Tesi doctoral (2002)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00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000" smtClean="0"/>
              <a:t>Amb continuïtat</a:t>
            </a:r>
          </a:p>
          <a:p>
            <a:endParaRPr lang="ca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732" y="1196752"/>
            <a:ext cx="3128400" cy="456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3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Fons Luis García Ballester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Dipositat a la IMF-CSIC</a:t>
            </a:r>
            <a:br>
              <a:rPr lang="ca-ES" smtClean="0"/>
            </a:br>
            <a:r>
              <a:rPr lang="ca-ES" smtClean="0"/>
              <a:t>i aportat pel seu responsable, Jon Arrizabalaga</a:t>
            </a:r>
            <a:endParaRPr lang="ca-ES"/>
          </a:p>
        </p:txBody>
      </p:sp>
      <p:pic>
        <p:nvPicPr>
          <p:cNvPr id="8197" name="Picture 5" descr="C:\Users\ELITE ONE 800\Desktop\MedCat a SLIMM\20201214_132238bb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465" y="367364"/>
            <a:ext cx="318878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22465" y="4797152"/>
            <a:ext cx="70553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600" smtClean="0"/>
              <a:t>22 llibretes manuscrites (s. XIV-2)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600" smtClean="0"/>
              <a:t>Buidatge als arxius de Barcelona, València, Palma, Tarragona, Girona, Valls, Vilafranca, Morella, Olot, Manresa, Montblanc, Tortosa, Vic, Puigcerdà, Saragossa, Cervera, Lleida, Perpinyà, Verdú, Osca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600" smtClean="0"/>
              <a:t>S’està acabant de digitalitzar (Agustí Ensesa)</a:t>
            </a:r>
            <a:endParaRPr lang="ca-ES" sz="160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0" b="93688" l="2158" r="985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897" y="119017"/>
            <a:ext cx="3226928" cy="484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258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Fons Michael McVaugh 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Aportat per l’investigador</a:t>
            </a:r>
            <a:endParaRPr lang="ca-ES"/>
          </a:p>
        </p:txBody>
      </p:sp>
      <p:sp>
        <p:nvSpPr>
          <p:cNvPr id="5" name="4 CuadroTexto"/>
          <p:cNvSpPr txBox="1"/>
          <p:nvPr/>
        </p:nvSpPr>
        <p:spPr>
          <a:xfrm>
            <a:off x="4696678" y="4725144"/>
            <a:ext cx="66303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18 llibretes manuscrites (ss. XIII-ex. – XIV-1)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Buidatge als arxius de Barcelona, València, Manresa, Vic, Lleida, Cervera, Tarragona, Montblanc, Morella, Verdú, Girona, Tortosa, Saragossa, Osca, Montpeller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Ja està digitalitzat</a:t>
            </a:r>
            <a:endParaRPr lang="ca-ES" sz="180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26" r="100000"/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652" y="332656"/>
            <a:ext cx="3131073" cy="406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677" y="332656"/>
            <a:ext cx="2828165" cy="4068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78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17308" y="76200"/>
            <a:ext cx="10768303" cy="1397000"/>
          </a:xfrm>
        </p:spPr>
        <p:txBody>
          <a:bodyPr rtlCol="0" anchor="ctr">
            <a:normAutofit/>
          </a:bodyPr>
          <a:lstStyle/>
          <a:p>
            <a:pPr rtl="0"/>
            <a:r>
              <a:rPr lang="es-ES" sz="3600" smtClean="0"/>
              <a:t>MedCat – Corpus Medicorum Catalanorum</a:t>
            </a:r>
            <a:endParaRPr lang="es-ES" sz="3600" dirty="0"/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smtClean="0"/>
              <a:t>Nou recurs de l’equip </a:t>
            </a:r>
            <a:r>
              <a:rPr lang="es-ES" b="1" smtClean="0"/>
              <a:t>Sciència.cat</a:t>
            </a:r>
            <a:endParaRPr lang="es-ES" b="1" dirty="0"/>
          </a:p>
          <a:p>
            <a:r>
              <a:rPr lang="es-ES" smtClean="0"/>
              <a:t>Base de dades en accés obert, a </a:t>
            </a:r>
            <a:r>
              <a:rPr lang="ca-ES">
                <a:hlinkClick r:id="rId2"/>
              </a:rPr>
              <a:t>https://medcat.sciencia.cat/</a:t>
            </a:r>
            <a:endParaRPr lang="ca-ES"/>
          </a:p>
          <a:p>
            <a:pPr rtl="0"/>
            <a:r>
              <a:rPr lang="es-ES" smtClean="0"/>
              <a:t>Tema:</a:t>
            </a:r>
          </a:p>
          <a:p>
            <a:pPr lvl="1"/>
            <a:r>
              <a:rPr lang="es-ES" smtClean="0"/>
              <a:t>L’exercici professions sanitàries</a:t>
            </a:r>
          </a:p>
          <a:p>
            <a:pPr lvl="1"/>
            <a:r>
              <a:rPr lang="es-ES" smtClean="0"/>
              <a:t>La creació i l’establiment del nou sistema mèdic </a:t>
            </a:r>
            <a:r>
              <a:rPr lang="es-ES" smtClean="0">
                <a:sym typeface="Wingdings" panose="05000000000000000000" pitchFamily="2" charset="2"/>
              </a:rPr>
              <a:t> actual</a:t>
            </a:r>
          </a:p>
          <a:p>
            <a:pPr rtl="0"/>
            <a:r>
              <a:rPr lang="es-ES" smtClean="0">
                <a:sym typeface="Wingdings" panose="05000000000000000000" pitchFamily="2" charset="2"/>
              </a:rPr>
              <a:t>Àmbit geogràfic i cronològic: </a:t>
            </a:r>
          </a:p>
          <a:p>
            <a:pPr lvl="1"/>
            <a:r>
              <a:rPr lang="es-ES" smtClean="0">
                <a:sym typeface="Wingdings" panose="05000000000000000000" pitchFamily="2" charset="2"/>
              </a:rPr>
              <a:t>Corona d’Aragó</a:t>
            </a:r>
          </a:p>
          <a:p>
            <a:pPr lvl="1"/>
            <a:r>
              <a:rPr lang="es-ES" smtClean="0">
                <a:sym typeface="Wingdings" panose="05000000000000000000" pitchFamily="2" charset="2"/>
              </a:rPr>
              <a:t>Segles XIII-XVI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492" y="4797151"/>
            <a:ext cx="4536504" cy="135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Fons Antoni Cardoner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Conservat i aportat</a:t>
            </a:r>
            <a:br>
              <a:rPr lang="ca-ES" smtClean="0"/>
            </a:br>
            <a:r>
              <a:rPr lang="ca-ES" smtClean="0"/>
              <a:t>per Josep Danon</a:t>
            </a:r>
            <a:endParaRPr lang="ca-E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196" y="548680"/>
            <a:ext cx="50068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417278" y="4539630"/>
            <a:ext cx="73657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Un arxivador de fitxes de documents i altra informació: </a:t>
            </a:r>
            <a:br>
              <a:rPr lang="ca-ES" sz="1800" smtClean="0"/>
            </a:br>
            <a:r>
              <a:rPr lang="ca-ES" sz="1800" smtClean="0"/>
              <a:t>la seva “base de dades”</a:t>
            </a:r>
            <a:endParaRPr lang="ca-ES" sz="180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Un diccionari biogràfic de metges jueus catalans, continuat per Josep Danon (inèdit)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a-ES" sz="1800" smtClean="0"/>
              <a:t>Es digitalitzarà tot</a:t>
            </a:r>
            <a:endParaRPr lang="ca-ES" sz="1800"/>
          </a:p>
        </p:txBody>
      </p:sp>
      <p:pic>
        <p:nvPicPr>
          <p:cNvPr id="7171" name="Picture 3" descr="C:\Users\ELITE ONE 800\Documents\MedCat\Web - MedCat_imatges\arxiu Cardoner\Cardoner-Danon_17-12-2020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764" y="54868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Altres fons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9236" y="482600"/>
            <a:ext cx="7457823" cy="5892800"/>
          </a:xfrm>
        </p:spPr>
        <p:txBody>
          <a:bodyPr/>
          <a:lstStyle/>
          <a:p>
            <a:pPr lvl="0"/>
            <a:r>
              <a:rPr lang="ca-ES" sz="1400" smtClean="0"/>
              <a:t>David Nirenberg </a:t>
            </a:r>
            <a:r>
              <a:rPr lang="ca-ES" sz="1400" smtClean="0">
                <a:sym typeface="Wingdings" panose="05000000000000000000" pitchFamily="2" charset="2"/>
              </a:rPr>
              <a:t>(jueus)</a:t>
            </a:r>
            <a:endParaRPr lang="ca-ES" sz="1400" smtClean="0"/>
          </a:p>
          <a:p>
            <a:pPr lvl="0"/>
            <a:r>
              <a:rPr lang="ca-ES" sz="1400" smtClean="0"/>
              <a:t>Gemma Escribà (jueus)</a:t>
            </a:r>
            <a:endParaRPr lang="ca-ES" sz="1400"/>
          </a:p>
          <a:p>
            <a:r>
              <a:rPr lang="ca-ES" sz="1400"/>
              <a:t>Carles </a:t>
            </a:r>
            <a:r>
              <a:rPr lang="ca-ES" sz="1400" smtClean="0"/>
              <a:t>Vela </a:t>
            </a:r>
            <a:r>
              <a:rPr lang="ca-ES" sz="1400">
                <a:sym typeface="Wingdings" panose="05000000000000000000" pitchFamily="2" charset="2"/>
              </a:rPr>
              <a:t>(</a:t>
            </a:r>
            <a:r>
              <a:rPr lang="ca-ES" sz="1400" smtClean="0">
                <a:sym typeface="Wingdings" panose="05000000000000000000" pitchFamily="2" charset="2"/>
              </a:rPr>
              <a:t>apotecaris de Barcelona)</a:t>
            </a:r>
          </a:p>
          <a:p>
            <a:r>
              <a:rPr lang="ca-ES" sz="1400" smtClean="0">
                <a:sym typeface="Wingdings" panose="05000000000000000000" pitchFamily="2" charset="2"/>
              </a:rPr>
              <a:t>Antoni Contreras Mas (Mallorca medieval)</a:t>
            </a:r>
          </a:p>
          <a:p>
            <a:r>
              <a:rPr lang="ca-ES" sz="1400" smtClean="0">
                <a:sym typeface="Wingdings" panose="05000000000000000000" pitchFamily="2" charset="2"/>
              </a:rPr>
              <a:t>Miquel Deyà (Mallorca medieval)</a:t>
            </a:r>
          </a:p>
          <a:p>
            <a:r>
              <a:rPr lang="ca-ES" sz="1400" smtClean="0">
                <a:sym typeface="Wingdings" panose="05000000000000000000" pitchFamily="2" charset="2"/>
              </a:rPr>
              <a:t>Gabriel Ensenyat (Mallorca medieval)</a:t>
            </a:r>
            <a:endParaRPr lang="ca-ES" sz="1400"/>
          </a:p>
          <a:p>
            <a:pPr lvl="0"/>
            <a:r>
              <a:rPr lang="ca-ES" sz="1400" smtClean="0"/>
              <a:t>Mariluz </a:t>
            </a:r>
            <a:r>
              <a:rPr lang="ca-ES" sz="1400"/>
              <a:t>López </a:t>
            </a:r>
            <a:r>
              <a:rPr lang="ca-ES" sz="1400" smtClean="0"/>
              <a:t>Terrada (</a:t>
            </a:r>
            <a:r>
              <a:rPr lang="ca-ES" sz="1400" smtClean="0">
                <a:sym typeface="Wingdings" panose="05000000000000000000" pitchFamily="2" charset="2"/>
              </a:rPr>
              <a:t>València s. XVI)</a:t>
            </a:r>
          </a:p>
          <a:p>
            <a:pPr marL="0" lvl="0" indent="0">
              <a:buNone/>
            </a:pPr>
            <a:r>
              <a:rPr lang="ca-ES" sz="1400" smtClean="0"/>
              <a:t>. . .</a:t>
            </a:r>
            <a:endParaRPr lang="ca-ES" sz="1400"/>
          </a:p>
          <a:p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a-ES" smtClean="0"/>
              <a:t>Una eina </a:t>
            </a:r>
            <a:r>
              <a:rPr lang="ca-ES"/>
              <a:t>oberta a </a:t>
            </a:r>
            <a:r>
              <a:rPr lang="ca-ES" smtClean="0"/>
              <a:t>la col·laboració</a:t>
            </a:r>
            <a:endParaRPr lang="ca-ES"/>
          </a:p>
          <a:p>
            <a:endParaRPr lang="ca-ES"/>
          </a:p>
        </p:txBody>
      </p:sp>
      <p:sp>
        <p:nvSpPr>
          <p:cNvPr id="6" name="5 CuadroTexto"/>
          <p:cNvSpPr txBox="1"/>
          <p:nvPr/>
        </p:nvSpPr>
        <p:spPr>
          <a:xfrm>
            <a:off x="693812" y="83671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Fons que s’incorporen a MedCat</a:t>
            </a:r>
            <a:endParaRPr lang="ca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0709">
            <a:off x="9609172" y="3019704"/>
            <a:ext cx="2143125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1562">
            <a:off x="7142646" y="3767874"/>
            <a:ext cx="2213990" cy="340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11177">
            <a:off x="4488710" y="4546797"/>
            <a:ext cx="2363790" cy="3469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Uns arxius medievals excepcionals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4689071" cy="4470400"/>
          </a:xfrm>
        </p:spPr>
        <p:txBody>
          <a:bodyPr/>
          <a:lstStyle/>
          <a:p>
            <a:endParaRPr lang="ca-ES" smtClean="0"/>
          </a:p>
          <a:p>
            <a:r>
              <a:rPr lang="ca-ES" smtClean="0"/>
              <a:t>Un patrimoni extraordinari</a:t>
            </a:r>
          </a:p>
          <a:p>
            <a:r>
              <a:rPr lang="ca-ES" smtClean="0"/>
              <a:t>Malgrat les destruccions, enorme magnitud</a:t>
            </a:r>
          </a:p>
          <a:p>
            <a:r>
              <a:rPr lang="ca-ES" smtClean="0"/>
              <a:t>Documentació de gran qualitat</a:t>
            </a:r>
          </a:p>
          <a:p>
            <a:r>
              <a:rPr lang="ca-ES" smtClean="0"/>
              <a:t>Poques comparacions</a:t>
            </a:r>
            <a:endParaRPr lang="ca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325" y="2132856"/>
            <a:ext cx="6286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556484" y="5733256"/>
            <a:ext cx="501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smtClean="0"/>
              <a:t>Registres de la Cancelleria reial de Joan I </a:t>
            </a:r>
            <a:br>
              <a:rPr lang="ca-ES" sz="1600" smtClean="0"/>
            </a:br>
            <a:r>
              <a:rPr lang="ca-ES" sz="1600" smtClean="0"/>
              <a:t>(Arxiu de la Corona d’Aragó)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32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/>
              <a:t>Les noves </a:t>
            </a:r>
            <a:r>
              <a:rPr lang="ca-ES" smtClean="0"/>
              <a:t>tecnologies</a:t>
            </a:r>
            <a:br>
              <a:rPr lang="ca-ES" smtClean="0"/>
            </a:br>
            <a:r>
              <a:rPr lang="ca-ES" smtClean="0"/>
              <a:t>i </a:t>
            </a:r>
            <a:r>
              <a:rPr lang="ca-ES"/>
              <a:t>la documentació </a:t>
            </a:r>
            <a:r>
              <a:rPr lang="ca-ES" smtClean="0"/>
              <a:t>medieval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4545055" cy="4470400"/>
          </a:xfrm>
        </p:spPr>
        <p:txBody>
          <a:bodyPr/>
          <a:lstStyle/>
          <a:p>
            <a:pPr lvl="0"/>
            <a:endParaRPr lang="ca-ES" smtClean="0"/>
          </a:p>
          <a:p>
            <a:pPr lvl="0"/>
            <a:r>
              <a:rPr lang="ca-ES" sz="1800" smtClean="0"/>
              <a:t>Digitalització </a:t>
            </a:r>
            <a:r>
              <a:rPr lang="ca-ES" sz="1800"/>
              <a:t>dels arxius </a:t>
            </a:r>
          </a:p>
          <a:p>
            <a:pPr lvl="0"/>
            <a:r>
              <a:rPr lang="ca-ES" sz="1800" smtClean="0"/>
              <a:t>Diplomataris </a:t>
            </a:r>
            <a:r>
              <a:rPr lang="ca-ES" sz="1800"/>
              <a:t>i </a:t>
            </a:r>
            <a:r>
              <a:rPr lang="ca-ES" sz="1800" smtClean="0"/>
              <a:t>catàlegs </a:t>
            </a:r>
            <a:r>
              <a:rPr lang="ca-ES" sz="1800"/>
              <a:t>de </a:t>
            </a:r>
            <a:r>
              <a:rPr lang="ca-ES" sz="1800" smtClean="0"/>
              <a:t>regestos </a:t>
            </a:r>
            <a:r>
              <a:rPr lang="ca-ES" sz="1800" smtClean="0">
                <a:sym typeface="Wingdings" panose="05000000000000000000" pitchFamily="2" charset="2"/>
              </a:rPr>
              <a:t> </a:t>
            </a:r>
          </a:p>
          <a:p>
            <a:pPr marL="0" lvl="0" indent="0">
              <a:buNone/>
            </a:pPr>
            <a:r>
              <a:rPr lang="ca-ES" sz="1800" smtClean="0">
                <a:sym typeface="Wingdings" panose="05000000000000000000" pitchFamily="2" charset="2"/>
              </a:rPr>
              <a:t>	 Bases de dades</a:t>
            </a:r>
            <a:endParaRPr lang="ca-ES" sz="1800"/>
          </a:p>
          <a:p>
            <a:endParaRPr lang="ca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2" y="1700806"/>
            <a:ext cx="5806952" cy="3266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7984" y="3383517"/>
            <a:ext cx="3790605" cy="31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97" y="3658716"/>
            <a:ext cx="3258530" cy="3199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796" y="4460075"/>
            <a:ext cx="4680520" cy="2392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2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Què conté MedCat?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a-ES" smtClean="0"/>
              <a:t>Documents sobre</a:t>
            </a:r>
          </a:p>
          <a:p>
            <a:pPr lvl="1"/>
            <a:r>
              <a:rPr lang="ca-ES" smtClean="0"/>
              <a:t>Metges (físics i cirurgians), barbers, apotecaris, menescals, metgesses i altres figures sanitàries, cristians, jueus i musulmans</a:t>
            </a:r>
          </a:p>
          <a:p>
            <a:pPr lvl="1"/>
            <a:r>
              <a:rPr lang="ca-ES" smtClean="0"/>
              <a:t>Salut i malaltia, higiene pública, sanejament urbà, etc.</a:t>
            </a:r>
          </a:p>
          <a:p>
            <a:pPr lvl="1"/>
            <a:r>
              <a:rPr lang="ca-ES" smtClean="0"/>
              <a:t>Humans i animals</a:t>
            </a:r>
          </a:p>
          <a:p>
            <a:pPr lvl="0"/>
            <a:r>
              <a:rPr lang="ca-ES" smtClean="0"/>
              <a:t>Tipologies documentals</a:t>
            </a:r>
          </a:p>
          <a:p>
            <a:pPr lvl="1"/>
            <a:r>
              <a:rPr lang="ca-ES" smtClean="0"/>
              <a:t>Reials, notarials, municipals, esclesiàstics, senyorials i familiars/personals</a:t>
            </a:r>
            <a:endParaRPr lang="ca-ES"/>
          </a:p>
          <a:p>
            <a:r>
              <a:rPr lang="ca-ES" smtClean="0"/>
              <a:t>D’on i de quan</a:t>
            </a:r>
          </a:p>
          <a:p>
            <a:pPr lvl="1"/>
            <a:r>
              <a:rPr lang="ca-ES" smtClean="0"/>
              <a:t>Corona d’Aragó (Països Catalans, Aragó, territoris itàlics)</a:t>
            </a:r>
          </a:p>
          <a:p>
            <a:pPr lvl="1"/>
            <a:r>
              <a:rPr lang="ca-ES" smtClean="0"/>
              <a:t>Finals s. XIII – inici s. XVI</a:t>
            </a:r>
          </a:p>
          <a:p>
            <a:pPr lvl="1"/>
            <a:r>
              <a:rPr lang="ca-ES" smtClean="0"/>
              <a:t>Futur: tota l’època moderna?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6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6877" y="111790"/>
            <a:ext cx="10157354" cy="1397000"/>
          </a:xfrm>
        </p:spPr>
        <p:txBody>
          <a:bodyPr anchor="ctr"/>
          <a:lstStyle/>
          <a:p>
            <a:r>
              <a:rPr lang="ca-ES" smtClean="0"/>
              <a:t>El web MedCat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6201239" cy="4470400"/>
          </a:xfrm>
        </p:spPr>
        <p:txBody>
          <a:bodyPr>
            <a:normAutofit/>
          </a:bodyPr>
          <a:lstStyle/>
          <a:p>
            <a:r>
              <a:rPr lang="ca-ES" sz="2000" smtClean="0"/>
              <a:t>Història</a:t>
            </a:r>
          </a:p>
          <a:p>
            <a:pPr lvl="1"/>
            <a:r>
              <a:rPr lang="ca-ES" sz="1800" smtClean="0"/>
              <a:t>Precedents</a:t>
            </a:r>
          </a:p>
          <a:p>
            <a:pPr lvl="1"/>
            <a:r>
              <a:rPr lang="ca-ES" sz="1800" smtClean="0"/>
              <a:t>Biobibliografies (“Perfils”)</a:t>
            </a:r>
          </a:p>
          <a:p>
            <a:r>
              <a:rPr lang="ca-ES" sz="2000" smtClean="0"/>
              <a:t>Qui som</a:t>
            </a:r>
          </a:p>
          <a:p>
            <a:pPr lvl="1"/>
            <a:r>
              <a:rPr lang="ca-ES" sz="1800" smtClean="0"/>
              <a:t>Equip i contacte</a:t>
            </a:r>
          </a:p>
          <a:p>
            <a:r>
              <a:rPr lang="ca-ES" sz="2000" smtClean="0"/>
              <a:t>MedCat</a:t>
            </a:r>
          </a:p>
          <a:p>
            <a:pPr lvl="1"/>
            <a:r>
              <a:rPr lang="ca-ES" sz="1800" smtClean="0"/>
              <a:t>Accés a la BD</a:t>
            </a:r>
          </a:p>
          <a:p>
            <a:r>
              <a:rPr lang="ca-ES" sz="2000" smtClean="0"/>
              <a:t>Recursos</a:t>
            </a:r>
          </a:p>
          <a:p>
            <a:pPr lvl="1"/>
            <a:r>
              <a:rPr lang="ca-ES" sz="1800" smtClean="0"/>
              <a:t>Estudi dels arxius i els documents</a:t>
            </a:r>
            <a:endParaRPr lang="ca-ES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506" y="1700808"/>
            <a:ext cx="6173445" cy="44832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moixo.com/wp-content/uploads/2019/11/Logo-Moixo-colors-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0996" y="362043"/>
            <a:ext cx="576064" cy="67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86900" y="856771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/>
              <a:t>É</a:t>
            </a:r>
            <a:r>
              <a:rPr lang="ca-ES" sz="1100" smtClean="0"/>
              <a:t>s obra de</a:t>
            </a:r>
            <a:endParaRPr lang="ca-ES" sz="1100"/>
          </a:p>
        </p:txBody>
      </p:sp>
    </p:spTree>
    <p:extLst>
      <p:ext uri="{BB962C8B-B14F-4D97-AF65-F5344CB8AC3E}">
        <p14:creationId xmlns:p14="http://schemas.microsoft.com/office/powerpoint/2010/main" val="4798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820" y="1484784"/>
            <a:ext cx="7566582" cy="4899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L’equip que fa MedCat</a:t>
            </a:r>
            <a:endParaRPr lang="ca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1041" y="3140968"/>
            <a:ext cx="4794317" cy="345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medcat.sciencia.cat/sites/default/files/paragraph-text-image/image/logo2_cdrl_ub_transp_ajustat_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225" y="2082789"/>
            <a:ext cx="2211281" cy="15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medcat.sciencia.cat/sites/default/files/paragraph-text-image/image/logo2_iilp_uv_transp_ajustat_compr_518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8788" y="4221088"/>
            <a:ext cx="2209200" cy="14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/>
        </p:nvSpPr>
        <p:spPr>
          <a:xfrm>
            <a:off x="765820" y="5430994"/>
            <a:ext cx="1440160" cy="8900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79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812" y="-9663"/>
            <a:ext cx="7207250" cy="686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340" y="347513"/>
            <a:ext cx="6053157" cy="6525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1989956" y="2708920"/>
            <a:ext cx="576064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0156" y="3068960"/>
            <a:ext cx="7286625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>
            <a:stCxn id="2" idx="7"/>
          </p:cNvCxnSpPr>
          <p:nvPr/>
        </p:nvCxnSpPr>
        <p:spPr>
          <a:xfrm flipV="1">
            <a:off x="2481657" y="1916832"/>
            <a:ext cx="3252715" cy="8553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557908" y="234451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50" smtClean="0"/>
              <a:t>240</a:t>
            </a:r>
            <a:endParaRPr lang="ca-ES" sz="1050"/>
          </a:p>
        </p:txBody>
      </p:sp>
      <p:sp>
        <p:nvSpPr>
          <p:cNvPr id="10" name="9 Elipse"/>
          <p:cNvSpPr/>
          <p:nvPr/>
        </p:nvSpPr>
        <p:spPr>
          <a:xfrm>
            <a:off x="1419592" y="2259293"/>
            <a:ext cx="576064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5" name="14 Conector curvado"/>
          <p:cNvCxnSpPr>
            <a:stCxn id="10" idx="4"/>
          </p:cNvCxnSpPr>
          <p:nvPr/>
        </p:nvCxnSpPr>
        <p:spPr>
          <a:xfrm rot="16200000" flipH="1">
            <a:off x="1623977" y="2774988"/>
            <a:ext cx="2969907" cy="2802612"/>
          </a:xfrm>
          <a:prstGeom prst="curved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Elipse"/>
          <p:cNvSpPr/>
          <p:nvPr/>
        </p:nvSpPr>
        <p:spPr>
          <a:xfrm>
            <a:off x="4078188" y="5733256"/>
            <a:ext cx="1512167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79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811" y="0"/>
            <a:ext cx="7445375" cy="688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2061964" y="2680093"/>
            <a:ext cx="576064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058" y="391072"/>
            <a:ext cx="6191885" cy="456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>
            <a:stCxn id="4" idx="6"/>
          </p:cNvCxnSpPr>
          <p:nvPr/>
        </p:nvCxnSpPr>
        <p:spPr>
          <a:xfrm flipV="1">
            <a:off x="2638028" y="2680093"/>
            <a:ext cx="1368152" cy="2160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9809" y="1295129"/>
            <a:ext cx="6140478" cy="558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Elipse"/>
          <p:cNvSpPr/>
          <p:nvPr/>
        </p:nvSpPr>
        <p:spPr>
          <a:xfrm>
            <a:off x="4222204" y="3341410"/>
            <a:ext cx="1512167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5734371" y="3212976"/>
            <a:ext cx="504057" cy="34445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5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/>
          <a:stretch/>
        </p:blipFill>
        <p:spPr bwMode="auto">
          <a:xfrm>
            <a:off x="-24628" y="-20661"/>
            <a:ext cx="12188825" cy="6878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8188" y="1052737"/>
            <a:ext cx="7318549" cy="580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8770" y="0"/>
            <a:ext cx="5380055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4294212" y="404664"/>
            <a:ext cx="1008112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15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Sciència.cat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4679528"/>
          </a:xfrm>
        </p:spPr>
        <p:txBody>
          <a:bodyPr>
            <a:normAutofit fontScale="92500" lnSpcReduction="20000"/>
          </a:bodyPr>
          <a:lstStyle/>
          <a:p>
            <a:r>
              <a:rPr lang="ca-ES" smtClean="0"/>
              <a:t>Grup interdisciplinari de filòlegs i historiadors</a:t>
            </a:r>
          </a:p>
          <a:p>
            <a:pPr lvl="1"/>
            <a:r>
              <a:rPr lang="ca-ES" smtClean="0"/>
              <a:t>Vernacularització </a:t>
            </a:r>
            <a:r>
              <a:rPr lang="ca-ES" smtClean="0">
                <a:sym typeface="Wingdings" panose="05000000000000000000" pitchFamily="2" charset="2"/>
              </a:rPr>
              <a:t> </a:t>
            </a:r>
            <a:r>
              <a:rPr lang="ca-ES" smtClean="0"/>
              <a:t>medicina, ciència i tècnica en català ss. XIII-XVI</a:t>
            </a:r>
          </a:p>
          <a:p>
            <a:pPr lvl="1"/>
            <a:r>
              <a:rPr lang="ca-ES" smtClean="0"/>
              <a:t>Història social </a:t>
            </a:r>
            <a:r>
              <a:rPr lang="ca-ES" smtClean="0">
                <a:sym typeface="Wingdings" panose="05000000000000000000" pitchFamily="2" charset="2"/>
              </a:rPr>
              <a:t></a:t>
            </a:r>
            <a:r>
              <a:rPr lang="ca-ES" smtClean="0"/>
              <a:t> exercici de les professions i creació nou sistema de salut</a:t>
            </a:r>
          </a:p>
          <a:p>
            <a:pPr lvl="1">
              <a:spcAft>
                <a:spcPts val="1200"/>
              </a:spcAft>
            </a:pPr>
            <a:r>
              <a:rPr lang="ca-ES" smtClean="0"/>
              <a:t>Història de la cultura </a:t>
            </a:r>
            <a:r>
              <a:rPr lang="ca-ES" smtClean="0">
                <a:sym typeface="Wingdings" panose="05000000000000000000" pitchFamily="2" charset="2"/>
              </a:rPr>
              <a:t> r</a:t>
            </a:r>
            <a:r>
              <a:rPr lang="ca-ES" smtClean="0"/>
              <a:t>ecepció cultural</a:t>
            </a:r>
          </a:p>
          <a:p>
            <a:r>
              <a:rPr lang="ca-ES" smtClean="0"/>
              <a:t>Què fa?</a:t>
            </a:r>
          </a:p>
          <a:p>
            <a:pPr lvl="1"/>
            <a:r>
              <a:rPr lang="ca-ES" smtClean="0"/>
              <a:t>Sistematitza informació </a:t>
            </a:r>
            <a:r>
              <a:rPr lang="ca-ES" smtClean="0">
                <a:sym typeface="Wingdings" panose="05000000000000000000" pitchFamily="2" charset="2"/>
              </a:rPr>
              <a:t> </a:t>
            </a:r>
            <a:r>
              <a:rPr lang="ca-ES" smtClean="0"/>
              <a:t>Humanitats digitals</a:t>
            </a:r>
          </a:p>
          <a:p>
            <a:pPr lvl="2"/>
            <a:r>
              <a:rPr lang="ca-ES" smtClean="0"/>
              <a:t>Fonts libràries i documentals, obres, bibliografia, persones, vocabulari, temes</a:t>
            </a:r>
          </a:p>
          <a:p>
            <a:pPr lvl="2"/>
            <a:r>
              <a:rPr lang="ca-ES" smtClean="0"/>
              <a:t>Eina de difusió + Eina de treball</a:t>
            </a:r>
          </a:p>
          <a:p>
            <a:pPr lvl="1"/>
            <a:r>
              <a:rPr lang="ca-ES" smtClean="0"/>
              <a:t>Edicions i estudis</a:t>
            </a:r>
          </a:p>
          <a:p>
            <a:pPr lvl="1">
              <a:spcAft>
                <a:spcPts val="1200"/>
              </a:spcAft>
            </a:pPr>
            <a:r>
              <a:rPr lang="ca-ES" smtClean="0"/>
              <a:t>Divulgació</a:t>
            </a:r>
          </a:p>
          <a:p>
            <a:r>
              <a:rPr lang="ca-ES" smtClean="0"/>
              <a:t>Del Centre de Documentació Ramon Llull</a:t>
            </a:r>
          </a:p>
        </p:txBody>
      </p:sp>
      <p:pic>
        <p:nvPicPr>
          <p:cNvPr id="4099" name="Picture 3" descr="C:\Users\ELITE ONE 800\Pictures\Imatges Sciència.cat nou\Diapos, logos, etc\logo_scienciacat_rat_0 (1)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636" y="4906769"/>
            <a:ext cx="3630885" cy="11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104281" y="6042908"/>
            <a:ext cx="3630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>
                <a:hlinkClick r:id="rId3"/>
              </a:rPr>
              <a:t>https</a:t>
            </a:r>
            <a:r>
              <a:rPr lang="ca-ES" sz="1400" smtClean="0">
                <a:hlinkClick r:id="rId3"/>
              </a:rPr>
              <a:t>://www.sciencia.cat</a:t>
            </a:r>
            <a:r>
              <a:rPr lang="ca-ES" sz="1400">
                <a:hlinkClick r:id="rId3"/>
              </a:rPr>
              <a:t>/</a:t>
            </a:r>
            <a:endParaRPr lang="ca-ES" sz="1400"/>
          </a:p>
        </p:txBody>
      </p:sp>
    </p:spTree>
    <p:extLst>
      <p:ext uri="{BB962C8B-B14F-4D97-AF65-F5344CB8AC3E}">
        <p14:creationId xmlns:p14="http://schemas.microsoft.com/office/powerpoint/2010/main" val="35080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2" y="1"/>
            <a:ext cx="875546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8268" y="-34703"/>
            <a:ext cx="8764319" cy="6892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8989" y="563164"/>
            <a:ext cx="4803598" cy="630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1269876" y="908720"/>
            <a:ext cx="2016224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31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00975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ELITE ONE 800\Desktop\MedCat a SLIMM\Sense títol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0636" y="0"/>
            <a:ext cx="407818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438228" y="1628800"/>
            <a:ext cx="6805427" cy="4392488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000" smtClean="0">
                <a:latin typeface="Verdana Pro" panose="020B0604030504040204" pitchFamily="34" charset="0"/>
              </a:rPr>
              <a:t>“Nosaltres </a:t>
            </a:r>
            <a:r>
              <a:rPr lang="es-ES" sz="2000">
                <a:latin typeface="Verdana Pro" panose="020B0604030504040204" pitchFamily="34" charset="0"/>
              </a:rPr>
              <a:t>som infants o fadrins en col de gegant, car veure podem tot quant lo gegant fa e algun poch més, ço és, que los mestres antichs passats són dits gegants per altitud de ciència, e grans hòmens, e nós som dits fadrins fort petits a esgordament lur, però en col de gegant, ço és, en altitud de lur ciència, nosaltres podem veure tot ço que ells fan e han fet, e a vegades </a:t>
            </a:r>
            <a:r>
              <a:rPr lang="es-ES" sz="2000" smtClean="0">
                <a:latin typeface="Verdana Pro" panose="020B0604030504040204" pitchFamily="34" charset="0"/>
              </a:rPr>
              <a:t>més”.</a:t>
            </a:r>
            <a:endParaRPr lang="es-ES" sz="2000" dirty="0">
              <a:latin typeface="Verdana Pro" panose="020B0604030504040204" pitchFamily="34" charset="0"/>
            </a:endParaRP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2021160"/>
          </a:xfrm>
        </p:spPr>
        <p:txBody>
          <a:bodyPr rtlCol="0">
            <a:normAutofit fontScale="92500" lnSpcReduction="10000"/>
          </a:bodyPr>
          <a:lstStyle/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r>
              <a:rPr lang="es-ES" smtClean="0"/>
              <a:t>Gui </a:t>
            </a:r>
            <a:r>
              <a:rPr lang="es-ES"/>
              <a:t>de </a:t>
            </a:r>
            <a:r>
              <a:rPr lang="es-ES" smtClean="0"/>
              <a:t>Chaulhac</a:t>
            </a:r>
            <a:br>
              <a:rPr lang="es-ES" smtClean="0"/>
            </a:br>
            <a:r>
              <a:rPr lang="es-ES" i="1" smtClean="0"/>
              <a:t>Inventari </a:t>
            </a:r>
            <a:r>
              <a:rPr lang="es-ES" i="1"/>
              <a:t>de la </a:t>
            </a:r>
            <a:r>
              <a:rPr lang="es-ES" i="1" smtClean="0"/>
              <a:t>cirurgia</a:t>
            </a: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>Còpia </a:t>
            </a:r>
            <a:r>
              <a:rPr lang="es-ES"/>
              <a:t>de vers </a:t>
            </a:r>
            <a:r>
              <a:rPr lang="es-ES" smtClean="0"/>
              <a:t>1484-1487</a:t>
            </a:r>
            <a:br>
              <a:rPr lang="es-ES" smtClean="0"/>
            </a:br>
            <a:r>
              <a:rPr lang="es-ES" smtClean="0"/>
              <a:t>(ms</a:t>
            </a:r>
            <a:r>
              <a:rPr lang="es-ES"/>
              <a:t>. Vat. lat. 4804, f. 1r</a:t>
            </a:r>
            <a:r>
              <a:rPr lang="es-ES" smtClean="0"/>
              <a:t>)</a:t>
            </a:r>
            <a:endParaRPr lang="es-E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97048"/>
              </a:clrFrom>
              <a:clrTo>
                <a:srgbClr val="49704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" b="100000" l="903" r="99458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90" y="332656"/>
            <a:ext cx="3572782" cy="5101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Sciència.cat  i  Humanitats digitals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5860" y="1556792"/>
            <a:ext cx="10157354" cy="511157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</a:pPr>
            <a:r>
              <a:rPr lang="ca-ES" smtClean="0"/>
              <a:t>Iniciatives en marxa, en preparació i en estudi</a:t>
            </a:r>
          </a:p>
          <a:p>
            <a:pPr lvl="1"/>
            <a:r>
              <a:rPr lang="ca-ES" smtClean="0"/>
              <a:t>Sciència.cat DB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Obres i traduccions en català de medicina, ciència i tècnica, i el seu entorn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Responsable: Lluís Cifuentes (UB)</a:t>
            </a:r>
            <a:endParaRPr lang="ca-ES" smtClean="0"/>
          </a:p>
          <a:p>
            <a:pPr lvl="1"/>
            <a:r>
              <a:rPr lang="ca-ES" smtClean="0"/>
              <a:t>MedCat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Documents sobre metges i salut a la Corona d’Aragó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Responsables: Lluís Cifuentes (UB) &amp; Carmel Ferragud (UV-IILP)</a:t>
            </a:r>
            <a:endParaRPr lang="ca-ES" smtClean="0"/>
          </a:p>
          <a:p>
            <a:pPr lvl="1"/>
            <a:r>
              <a:rPr lang="ca-ES" smtClean="0"/>
              <a:t>FalconAr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Fonts per a la història de la falconeria a la Corona d’Aragó</a:t>
            </a:r>
          </a:p>
          <a:p>
            <a:pPr lvl="2"/>
            <a:r>
              <a:rPr lang="ca-ES" smtClean="0">
                <a:sym typeface="Wingdings" panose="05000000000000000000" pitchFamily="2" charset="2"/>
              </a:rPr>
              <a:t>Responsables: Carmel Ferragud (UV-IILP) &amp; Ricardo Olmos</a:t>
            </a:r>
            <a:endParaRPr lang="ca-ES" smtClean="0"/>
          </a:p>
          <a:p>
            <a:pPr lvl="1"/>
            <a:r>
              <a:rPr lang="ca-ES" i="1" smtClean="0"/>
              <a:t>NauCat</a:t>
            </a:r>
          </a:p>
          <a:p>
            <a:pPr lvl="2"/>
            <a:r>
              <a:rPr lang="ca-ES" i="1" smtClean="0">
                <a:sym typeface="Wingdings" panose="05000000000000000000" pitchFamily="2" charset="2"/>
              </a:rPr>
              <a:t>Vocabulari nàutic català medieval</a:t>
            </a:r>
          </a:p>
          <a:p>
            <a:pPr lvl="2"/>
            <a:r>
              <a:rPr lang="ca-ES" i="1" smtClean="0">
                <a:sym typeface="Wingdings" panose="05000000000000000000" pitchFamily="2" charset="2"/>
              </a:rPr>
              <a:t>Responsables: Marcel Pujol </a:t>
            </a:r>
            <a:r>
              <a:rPr lang="ca-ES" i="1">
                <a:sym typeface="Wingdings" panose="05000000000000000000" pitchFamily="2" charset="2"/>
              </a:rPr>
              <a:t>(</a:t>
            </a:r>
            <a:r>
              <a:rPr lang="ca-ES" i="1" smtClean="0">
                <a:sym typeface="Wingdings" panose="05000000000000000000" pitchFamily="2" charset="2"/>
              </a:rPr>
              <a:t>ESCRBCC/CAIMMed) </a:t>
            </a:r>
            <a:r>
              <a:rPr lang="ca-ES" i="1">
                <a:sym typeface="Wingdings" panose="05000000000000000000" pitchFamily="2" charset="2"/>
              </a:rPr>
              <a:t>&amp; </a:t>
            </a:r>
            <a:r>
              <a:rPr lang="ca-ES" i="1" smtClean="0">
                <a:sym typeface="Wingdings" panose="05000000000000000000" pitchFamily="2" charset="2"/>
              </a:rPr>
              <a:t>Ester Borsato</a:t>
            </a:r>
          </a:p>
          <a:p>
            <a:pPr lvl="1"/>
            <a:r>
              <a:rPr lang="ca-ES" i="1" smtClean="0">
                <a:sym typeface="Wingdings" panose="05000000000000000000" pitchFamily="2" charset="2"/>
              </a:rPr>
              <a:t>NavMed</a:t>
            </a:r>
          </a:p>
          <a:p>
            <a:pPr lvl="2"/>
            <a:r>
              <a:rPr lang="ca-ES" i="1" smtClean="0">
                <a:sym typeface="Wingdings" panose="05000000000000000000" pitchFamily="2" charset="2"/>
              </a:rPr>
              <a:t>Documents sobre metges i salut al regne de Navarra</a:t>
            </a:r>
          </a:p>
          <a:p>
            <a:pPr lvl="2"/>
            <a:r>
              <a:rPr lang="ca-ES" i="1" smtClean="0">
                <a:sym typeface="Wingdings" panose="05000000000000000000" pitchFamily="2" charset="2"/>
              </a:rPr>
              <a:t>Responsable: Fernando Serrano Larráyoz (UAH)</a:t>
            </a:r>
          </a:p>
          <a:p>
            <a:pPr lvl="2"/>
            <a:endParaRPr lang="ca-ES"/>
          </a:p>
        </p:txBody>
      </p:sp>
      <p:pic>
        <p:nvPicPr>
          <p:cNvPr id="10242" name="Picture 2" descr="C:\Users\ELITE ONE 800\Desktop\MedCat a SLIMM\logofalconar_t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795" y="3969822"/>
            <a:ext cx="2314699" cy="105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a-ES" smtClean="0"/>
              <a:t>MedCat pren forma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7425375" cy="49675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a-ES"/>
              <a:t>La documentació mèdica a Sciència.cat DB</a:t>
            </a:r>
          </a:p>
          <a:p>
            <a:pPr lvl="1"/>
            <a:r>
              <a:rPr lang="ca-ES" smtClean="0"/>
              <a:t>Només documents </a:t>
            </a:r>
            <a:r>
              <a:rPr lang="ca-ES"/>
              <a:t>per </a:t>
            </a:r>
            <a:r>
              <a:rPr lang="ca-ES" smtClean="0"/>
              <a:t>estudi d’obres </a:t>
            </a:r>
            <a:r>
              <a:rPr lang="ca-ES"/>
              <a:t>i traduccions</a:t>
            </a:r>
          </a:p>
          <a:p>
            <a:pPr lvl="0"/>
            <a:r>
              <a:rPr lang="ca-ES" smtClean="0"/>
              <a:t>Molts altres documents localitzats</a:t>
            </a:r>
          </a:p>
          <a:p>
            <a:pPr lvl="1">
              <a:lnSpc>
                <a:spcPct val="110000"/>
              </a:lnSpc>
            </a:pPr>
            <a:r>
              <a:rPr lang="ca-ES" smtClean="0"/>
              <a:t>De la recerca </a:t>
            </a:r>
            <a:r>
              <a:rPr lang="ca-ES"/>
              <a:t>personal de Lluís Cifuentes i Carmel Ferragud (uns </a:t>
            </a:r>
            <a:r>
              <a:rPr lang="ca-ES" smtClean="0"/>
              <a:t>10.000 </a:t>
            </a:r>
            <a:r>
              <a:rPr lang="ca-ES"/>
              <a:t>docs.)</a:t>
            </a:r>
          </a:p>
          <a:p>
            <a:pPr lvl="1">
              <a:lnSpc>
                <a:spcPct val="110000"/>
              </a:lnSpc>
            </a:pPr>
            <a:r>
              <a:rPr lang="ca-ES" smtClean="0"/>
              <a:t>Arxivats en BD personals, documents de text i llibretes manuscrites</a:t>
            </a:r>
          </a:p>
          <a:p>
            <a:pPr lvl="1"/>
            <a:r>
              <a:rPr lang="ca-ES" smtClean="0"/>
              <a:t>Alguns havien deixat de tenir ús per a la recerca personal</a:t>
            </a:r>
          </a:p>
          <a:p>
            <a:pPr lvl="1"/>
            <a:r>
              <a:rPr lang="ca-ES" smtClean="0"/>
              <a:t>La dispersió no permet valorar-ho bé </a:t>
            </a:r>
            <a:r>
              <a:rPr lang="ca-ES" smtClean="0">
                <a:sym typeface="Wingdings" panose="05000000000000000000" pitchFamily="2" charset="2"/>
              </a:rPr>
              <a:t> també altres utilitats</a:t>
            </a:r>
            <a:endParaRPr lang="ca-ES"/>
          </a:p>
          <a:p>
            <a:r>
              <a:rPr lang="ca-ES" smtClean="0"/>
              <a:t>El </a:t>
            </a:r>
            <a:r>
              <a:rPr lang="ca-ES"/>
              <a:t>llegat </a:t>
            </a:r>
            <a:r>
              <a:rPr lang="ca-ES" smtClean="0"/>
              <a:t>de Luis García Ballester</a:t>
            </a:r>
            <a:endParaRPr lang="ca-ES"/>
          </a:p>
          <a:p>
            <a:pPr lvl="1"/>
            <a:r>
              <a:rPr lang="ca-ES" smtClean="0"/>
              <a:t>Eix d’una proposta </a:t>
            </a:r>
            <a:r>
              <a:rPr lang="ca-ES"/>
              <a:t>al projecte Narpan </a:t>
            </a:r>
            <a:r>
              <a:rPr lang="ca-ES" smtClean="0"/>
              <a:t>II (2018-2021)</a:t>
            </a:r>
          </a:p>
          <a:p>
            <a:pPr lvl="1"/>
            <a:endParaRPr lang="ca-ES"/>
          </a:p>
          <a:p>
            <a:pPr lvl="0"/>
            <a:r>
              <a:rPr lang="ca-ES"/>
              <a:t>Reformulació </a:t>
            </a:r>
            <a:r>
              <a:rPr lang="ca-ES" smtClean="0">
                <a:sym typeface="Wingdings" panose="05000000000000000000" pitchFamily="2" charset="2"/>
              </a:rPr>
              <a:t> MedCat</a:t>
            </a:r>
            <a:endParaRPr lang="ca-ES"/>
          </a:p>
          <a:p>
            <a:endParaRPr lang="ca-E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9974" y="3789036"/>
            <a:ext cx="3479800" cy="291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ELITE ONE 800\Desktop\MedCat a SLIMM\llibret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169" y="188640"/>
            <a:ext cx="3559096" cy="3528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a-ES" sz="3600" smtClean="0"/>
              <a:t>La recerca documental sobre medicina i salut</a:t>
            </a:r>
            <a:br>
              <a:rPr lang="ca-ES" sz="3600" smtClean="0"/>
            </a:br>
            <a:r>
              <a:rPr lang="ca-ES" sz="3200" smtClean="0"/>
              <a:t>Un llarg camí</a:t>
            </a:r>
            <a:endParaRPr lang="ca-ES" sz="320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7309" y="1701800"/>
            <a:ext cx="7425375" cy="48955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a-ES" smtClean="0"/>
              <a:t>La recerca documental</a:t>
            </a:r>
            <a:br>
              <a:rPr lang="ca-ES" smtClean="0"/>
            </a:br>
            <a:r>
              <a:rPr lang="ca-ES" smtClean="0"/>
              <a:t>en història de la medicina i àrees afins</a:t>
            </a:r>
          </a:p>
          <a:p>
            <a:pPr lvl="1"/>
            <a:r>
              <a:rPr lang="ca-ES" smtClean="0"/>
              <a:t>Neix amb el positivisme, s. XIX</a:t>
            </a:r>
          </a:p>
          <a:p>
            <a:pPr lvl="1"/>
            <a:r>
              <a:rPr lang="ca-ES" smtClean="0"/>
              <a:t>Marc: estudis històrics de la Renaixença</a:t>
            </a:r>
          </a:p>
          <a:p>
            <a:pPr>
              <a:lnSpc>
                <a:spcPct val="120000"/>
              </a:lnSpc>
            </a:pPr>
            <a:r>
              <a:rPr lang="ca-ES" smtClean="0"/>
              <a:t>Del metge (o afins) atret per les</a:t>
            </a:r>
            <a:br>
              <a:rPr lang="ca-ES" smtClean="0"/>
            </a:br>
            <a:r>
              <a:rPr lang="ca-ES" smtClean="0"/>
              <a:t>“humanitats mèdiques”... </a:t>
            </a:r>
          </a:p>
          <a:p>
            <a:pPr lvl="1"/>
            <a:r>
              <a:rPr lang="ca-ES" smtClean="0"/>
              <a:t>Passió, voluntarisme i legitimació</a:t>
            </a:r>
          </a:p>
          <a:p>
            <a:pPr lvl="1"/>
            <a:r>
              <a:rPr lang="ca-ES" smtClean="0"/>
              <a:t>Sovint desconnectats dels corrents generals</a:t>
            </a:r>
            <a:br>
              <a:rPr lang="ca-ES" smtClean="0"/>
            </a:br>
            <a:r>
              <a:rPr lang="ca-ES" smtClean="0"/>
              <a:t>en recerca històrica</a:t>
            </a:r>
          </a:p>
          <a:p>
            <a:r>
              <a:rPr lang="ca-ES" smtClean="0"/>
              <a:t>... a l’historiador, metge o no, atret pel tema</a:t>
            </a:r>
          </a:p>
          <a:p>
            <a:pPr lvl="1"/>
            <a:r>
              <a:rPr lang="ca-ES" smtClean="0"/>
              <a:t>Formació especialitzada</a:t>
            </a:r>
          </a:p>
          <a:p>
            <a:pPr lvl="1"/>
            <a:r>
              <a:rPr lang="ca-ES" smtClean="0"/>
              <a:t>Metodologies modernes</a:t>
            </a:r>
            <a:endParaRPr lang="ca-ES"/>
          </a:p>
          <a:p>
            <a:endParaRPr lang="ca-ES" smtClean="0"/>
          </a:p>
          <a:p>
            <a:r>
              <a:rPr lang="ca-ES" smtClean="0"/>
              <a:t>Moments i personatges clau  </a:t>
            </a:r>
            <a:r>
              <a:rPr lang="ca-ES" smtClean="0">
                <a:sym typeface="Wingdings" panose="05000000000000000000" pitchFamily="2" charset="2"/>
              </a:rPr>
              <a:t></a:t>
            </a:r>
            <a:endParaRPr lang="ca-ES"/>
          </a:p>
          <a:p>
            <a:endParaRPr lang="ca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96730">
            <a:off x="7119998" y="1420216"/>
            <a:ext cx="2832228" cy="4156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4826">
            <a:off x="9003816" y="2323951"/>
            <a:ext cx="2651851" cy="4156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 sz="3600"/>
              <a:t>Josep Rodrigo Pertegàs</a:t>
            </a:r>
            <a:br>
              <a:rPr lang="ca-ES" sz="3600"/>
            </a:br>
            <a:r>
              <a:rPr lang="ca-ES" sz="2400" smtClean="0"/>
              <a:t>(València, 1854 – 1930)</a:t>
            </a:r>
            <a:endParaRPr lang="ca-ES" sz="240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5DCBB"/>
              </a:clrFrom>
              <a:clrTo>
                <a:srgbClr val="F5DCB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796" y="1687483"/>
            <a:ext cx="4639733" cy="424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ELITE ONE 800\Documents\MedCat\Web - MedCat_imatges\llibres\3421946124_8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332" y="1686347"/>
            <a:ext cx="2579589" cy="3569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LITE ONE 800\Documents\MedCat\Web - MedCat_imatges\llibres\194873938_tcimg_6A917442bb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7929">
            <a:off x="7331622" y="1788216"/>
            <a:ext cx="2498567" cy="3648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ELITE ONE 800\Pictures\Imatges Sciència.cat nou\Homenatges\Rodrigo Pertegas\archivo-rodrigo-pertegas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144" y="3922199"/>
            <a:ext cx="3003922" cy="271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228977" y="47667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Els fills de la Renaixença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224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 sz="3600" smtClean="0"/>
              <a:t>Lluís Comenge i Ferrer</a:t>
            </a:r>
            <a:br>
              <a:rPr lang="ca-ES" sz="3600" smtClean="0"/>
            </a:br>
            <a:r>
              <a:rPr lang="ca-ES" sz="2400" smtClean="0"/>
              <a:t>(Madrid, 1854 – Barcelona, 1916)</a:t>
            </a:r>
            <a:endParaRPr lang="ca-ES" sz="240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860" y="1700808"/>
            <a:ext cx="3316511" cy="42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C:\Users\ELITE ONE 800\Documents\MedCat\Web - MedCat_imatges\llibres\Comenge_AlfonsoV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252" y="1697682"/>
            <a:ext cx="2423184" cy="371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LITE ONE 800\Documents\MedCat\Web - MedCat_imatges\llibres\182202101bb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3012">
            <a:off x="6728938" y="1826615"/>
            <a:ext cx="2808937" cy="371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LITE ONE 800\Documents\MedCat\Web - MedCat_imatges\llibres\170582643_tcimg_C4037F4fF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7178">
            <a:off x="8950562" y="2702409"/>
            <a:ext cx="2664296" cy="3684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228977" y="47667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Els fills de la Renaixença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14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a-ES" sz="3600"/>
              <a:t>Josep </a:t>
            </a:r>
            <a:r>
              <a:rPr lang="ca-ES" sz="3600" smtClean="0"/>
              <a:t>M. </a:t>
            </a:r>
            <a:r>
              <a:rPr lang="ca-ES" sz="3600"/>
              <a:t>Roca i </a:t>
            </a:r>
            <a:r>
              <a:rPr lang="ca-ES" sz="3600" smtClean="0"/>
              <a:t>Heras</a:t>
            </a:r>
            <a:r>
              <a:rPr lang="ca-ES" sz="4000" smtClean="0"/>
              <a:t/>
            </a:r>
            <a:br>
              <a:rPr lang="ca-ES" sz="4000" smtClean="0"/>
            </a:br>
            <a:r>
              <a:rPr lang="ca-ES" sz="2400" smtClean="0"/>
              <a:t>(Barcelona, 1862 – 1930)</a:t>
            </a:r>
            <a:endParaRPr lang="ca-ES" sz="400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860" y="1772816"/>
            <a:ext cx="3237257" cy="42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957965"/>
              </a:clrFrom>
              <a:clrTo>
                <a:srgbClr val="95796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5" b="100000" l="3333" r="94583"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268" y="1593451"/>
            <a:ext cx="2929474" cy="4060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228977" y="47667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/>
              <a:t>Els fills de la Renaixença</a:t>
            </a:r>
            <a:endParaRPr lang="ca-ES"/>
          </a:p>
        </p:txBody>
      </p:sp>
      <p:pic>
        <p:nvPicPr>
          <p:cNvPr id="4" name="Picture 3" descr="C:\Users\ELITE ONE 800\Desktop\MedCat a SLIMM\Imagen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460" y="1916832"/>
            <a:ext cx="3068638" cy="4113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LITE ONE 800\Desktop\MedCat a SLIMM\Imagen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652" y="2564904"/>
            <a:ext cx="3660775" cy="4106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bros 16 ×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5_TF02787940_TF02787940.potx" id="{E4867741-AB88-422F-8BCA-FDD508E2AD3F}" vid="{39C8C42B-A481-4D65-818A-E436C803BC0B}"/>
    </a:ext>
  </a:extLst>
</a:theme>
</file>

<file path=ppt/theme/theme2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873beb7-5857-4685-be1f-d57550cc96c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pila de libros azul (panorámica)</Template>
  <TotalTime>0</TotalTime>
  <Words>1300</Words>
  <Application>Microsoft Office PowerPoint</Application>
  <PresentationFormat>Personalitzat</PresentationFormat>
  <Paragraphs>200</Paragraphs>
  <Slides>32</Slides>
  <Notes>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32</vt:i4>
      </vt:variant>
    </vt:vector>
  </HeadingPairs>
  <TitlesOfParts>
    <vt:vector size="37" baseType="lpstr">
      <vt:lpstr>Arial</vt:lpstr>
      <vt:lpstr>Century Gothic</vt:lpstr>
      <vt:lpstr>Verdana Pro</vt:lpstr>
      <vt:lpstr>Wingdings</vt:lpstr>
      <vt:lpstr>Libros 16 × 9</vt:lpstr>
      <vt:lpstr>M e d C a t  Un nou corpus digital sobre la medicina i la salut a l'espai catalanoaragonès</vt:lpstr>
      <vt:lpstr>MedCat – Corpus Medicorum Catalanorum</vt:lpstr>
      <vt:lpstr>Sciència.cat</vt:lpstr>
      <vt:lpstr>Sciència.cat  i  Humanitats digitals</vt:lpstr>
      <vt:lpstr>MedCat pren forma</vt:lpstr>
      <vt:lpstr>La recerca documental sobre medicina i salut Un llarg camí</vt:lpstr>
      <vt:lpstr>Josep Rodrigo Pertegàs (València, 1854 – 1930)</vt:lpstr>
      <vt:lpstr>Lluís Comenge i Ferrer (Madrid, 1854 – Barcelona, 1916)</vt:lpstr>
      <vt:lpstr>Josep M. Roca i Heras (Barcelona, 1862 – 1930)</vt:lpstr>
      <vt:lpstr>Antoni Cardoner i Planas (Barcelona, 1902 – 1984)</vt:lpstr>
      <vt:lpstr>Presentació del PowerPoint</vt:lpstr>
      <vt:lpstr>Resultats notables</vt:lpstr>
      <vt:lpstr>Després de LGB+McV </vt:lpstr>
      <vt:lpstr>Diccionaris biogràfics de metges medievals</vt:lpstr>
      <vt:lpstr>Funció de MedCat</vt:lpstr>
      <vt:lpstr>Fons Lluís Cifuentes</vt:lpstr>
      <vt:lpstr>Fons Carmel Ferragud</vt:lpstr>
      <vt:lpstr>Fons Luis García Ballester</vt:lpstr>
      <vt:lpstr>Fons Michael McVaugh </vt:lpstr>
      <vt:lpstr>Fons Antoni Cardoner</vt:lpstr>
      <vt:lpstr>Altres fons</vt:lpstr>
      <vt:lpstr>Uns arxius medievals excepcionals</vt:lpstr>
      <vt:lpstr>Les noves tecnologies i la documentació medieval</vt:lpstr>
      <vt:lpstr>Què conté MedCat?</vt:lpstr>
      <vt:lpstr>El web MedCat</vt:lpstr>
      <vt:lpstr>L’equip que fa MedCat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2019-01-15T13:31:49Z</dcterms:created>
  <dcterms:modified xsi:type="dcterms:W3CDTF">2021-04-15T09:30:43Z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