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308" r:id="rId3"/>
    <p:sldId id="349" r:id="rId4"/>
    <p:sldId id="370" r:id="rId5"/>
    <p:sldId id="355" r:id="rId6"/>
    <p:sldId id="371" r:id="rId7"/>
    <p:sldId id="372" r:id="rId8"/>
    <p:sldId id="374" r:id="rId9"/>
    <p:sldId id="375" r:id="rId10"/>
    <p:sldId id="362" r:id="rId11"/>
    <p:sldId id="363" r:id="rId12"/>
    <p:sldId id="364" r:id="rId13"/>
    <p:sldId id="365" r:id="rId14"/>
    <p:sldId id="377" r:id="rId15"/>
    <p:sldId id="369" r:id="rId16"/>
    <p:sldId id="376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99FF66"/>
    <a:srgbClr val="CCFF99"/>
    <a:srgbClr val="FF6600"/>
    <a:srgbClr val="FF9933"/>
    <a:srgbClr val="FF7C80"/>
    <a:srgbClr val="FFCC00"/>
    <a:srgbClr val="3366FF"/>
    <a:srgbClr val="0000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8E9B9-F055-4BE4-AECB-7135A723D52C}" type="datetimeFigureOut">
              <a:rPr lang="es-ES" smtClean="0"/>
              <a:pPr/>
              <a:t>16/05/2018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2B1A1-547A-467B-9ABF-293EEDCC028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124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B912-DD62-4B6B-BA93-A0A687EF0D25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245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B912-DD62-4B6B-BA93-A0A687EF0D25}" type="slidenum">
              <a:rPr lang="es-ES" smtClean="0">
                <a:solidFill>
                  <a:prstClr val="black"/>
                </a:solidFill>
              </a:rPr>
              <a:pPr/>
              <a:t>16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3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6016-CD67-4032-87CE-077E503418A6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4491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174C-666E-4CEC-9598-0F4D0D05520B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38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6473-3F1C-4E3B-8AB8-3684E9788686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98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0D01-393C-40DF-B1EE-0328949F4AD1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6180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12A-1AE6-45FF-A5EF-CDF224AFDB7E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669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1F88-C504-4447-AE92-BF26F0EBC6D5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3940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B39F-0E72-421D-8528-83757029A121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005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2BA2-30E1-491A-A599-6055DF57315C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37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41AC0-5A04-441F-B7EB-C91F5491514A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60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AB8A-CB30-4529-B8DA-F3592A28AC0B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846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089F-3DFD-4A5E-9C8C-22E7B9D4D62F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759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212658-8B1F-40D6-8679-4A582B483E13}" type="datetime1">
              <a:rPr lang="es-ES" smtClean="0">
                <a:solidFill>
                  <a:srgbClr val="424456"/>
                </a:solidFill>
              </a:rPr>
              <a:pPr/>
              <a:t>16/05/2018</a:t>
            </a:fld>
            <a:endParaRPr lang="es-ES">
              <a:solidFill>
                <a:srgbClr val="424456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>
              <a:solidFill>
                <a:srgbClr val="424456"/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F50456-F1E3-4F75-845E-DDF43B80FEB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47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frm=1&amp;source=images&amp;cd=&amp;cad=rja&amp;docid=vGAbQMyeEqt4FM&amp;tbnid=sn0Vo8CY5M6CiM:&amp;ved=0CAUQjRw&amp;url=http://blocs.xtec.cat/dclfdm/2011/11/07/ramon-llull-biografia-il%C2%B7lustrada/&amp;ei=vHsnUuWoF-mu0AX9hYDYAw&amp;bvm=bv.51495398,d.ZGU&amp;psig=AFQjCNFvNFUNeUW300xZDT4ZR54ExnhAgg&amp;ust=137840561544949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frm=1&amp;source=images&amp;cd=&amp;cad=rja&amp;docid=vGAbQMyeEqt4FM&amp;tbnid=sn0Vo8CY5M6CiM:&amp;ved=0CAUQjRw&amp;url=http://blocs.xtec.cat/dclfdm/2011/11/07/ramon-llull-biografia-il%C2%B7lustrada/&amp;ei=vHsnUuWoF-mu0AX9hYDYAw&amp;bvm=bv.51495398,d.ZGU&amp;psig=AFQjCNFvNFUNeUW300xZDT4ZR54ExnhAgg&amp;ust=137840561544949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2 Subtítulo"/>
          <p:cNvSpPr>
            <a:spLocks noGrp="1"/>
          </p:cNvSpPr>
          <p:nvPr>
            <p:ph type="subTitle" idx="1"/>
          </p:nvPr>
        </p:nvSpPr>
        <p:spPr>
          <a:xfrm>
            <a:off x="1043608" y="532597"/>
            <a:ext cx="7056784" cy="448131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ES" sz="12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Mujeres de finales de la Edad Media.  Actividades políticas, socioeconómicas y culturales</a:t>
            </a:r>
          </a:p>
          <a:p>
            <a:pPr>
              <a:spcBef>
                <a:spcPts val="0"/>
              </a:spcBef>
            </a:pPr>
            <a:r>
              <a:rPr lang="es-ES" sz="12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Zaragoza, 30-31 de mayo de 2013</a:t>
            </a:r>
          </a:p>
          <a:p>
            <a:pPr>
              <a:spcBef>
                <a:spcPts val="0"/>
              </a:spcBef>
            </a:pPr>
            <a:endParaRPr lang="es-ES" sz="1200" cap="sm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>
              <a:spcBef>
                <a:spcPts val="600"/>
              </a:spcBef>
              <a:spcAft>
                <a:spcPts val="2400"/>
              </a:spcAft>
            </a:pP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cap="small" dirty="0">
                <a:latin typeface="Palatino Linotype" pitchFamily="18" charset="0"/>
              </a:rPr>
              <a:t> </a:t>
            </a:r>
            <a:r>
              <a:rPr lang="es-ES" cap="small" dirty="0" smtClean="0">
                <a:latin typeface="Palatino Linotype" pitchFamily="18" charset="0"/>
              </a:rPr>
              <a:t>  </a:t>
            </a:r>
            <a:br>
              <a:rPr lang="es-ES" cap="small" dirty="0" smtClean="0">
                <a:latin typeface="Palatino Linotype" pitchFamily="18" charset="0"/>
              </a:rPr>
            </a:br>
            <a:r>
              <a:rPr lang="es-ES" cap="small" dirty="0" smtClean="0">
                <a:latin typeface="Palatino Linotype" pitchFamily="18" charset="0"/>
              </a:rPr>
              <a:t/>
            </a:r>
            <a:br>
              <a:rPr lang="es-ES" cap="small" dirty="0" smtClean="0">
                <a:latin typeface="Palatino Linotype" pitchFamily="18" charset="0"/>
              </a:rPr>
            </a:br>
            <a:r>
              <a:rPr lang="es-ES" sz="3600" cap="small" dirty="0" smtClean="0">
                <a:latin typeface="Palatino Linotype" pitchFamily="18" charset="0"/>
              </a:rPr>
              <a:t>      Ramon Llull: </a:t>
            </a:r>
            <a:br>
              <a:rPr lang="es-ES" sz="3600" cap="small" dirty="0" smtClean="0">
                <a:latin typeface="Palatino Linotype" pitchFamily="18" charset="0"/>
              </a:rPr>
            </a:br>
            <a:r>
              <a:rPr lang="es-ES" sz="3600" cap="small" dirty="0" smtClean="0">
                <a:latin typeface="Palatino Linotype" pitchFamily="18" charset="0"/>
              </a:rPr>
              <a:t>      Materia mariana y «nueva literatura»</a:t>
            </a:r>
            <a:r>
              <a:rPr lang="es-ES" sz="3600" b="1" cap="small" dirty="0" smtClean="0">
                <a:latin typeface="Garamond" panose="02020404030301010803" pitchFamily="18" charset="0"/>
              </a:rPr>
              <a:t/>
            </a:r>
            <a:br>
              <a:rPr lang="es-ES" sz="3600" b="1" cap="small" dirty="0" smtClean="0">
                <a:latin typeface="Garamond" panose="02020404030301010803" pitchFamily="18" charset="0"/>
              </a:rPr>
            </a:br>
            <a:r>
              <a:rPr lang="es-ES" sz="3600" b="1" cap="small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3600" b="1" cap="small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b="1" cap="small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2700" b="1" cap="small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  <a:t>    </a:t>
            </a:r>
            <a:b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cap="small" dirty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2700" cap="small" dirty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  <a:t>     </a:t>
            </a:r>
            <a:r>
              <a:rPr lang="es-ES" sz="2700" cap="small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  <a:t>  </a:t>
            </a:r>
            <a:r>
              <a:rPr lang="es-ES" sz="2200" b="1" dirty="0" smtClean="0">
                <a:latin typeface="Garamond" panose="02020404030301010803" pitchFamily="18" charset="0"/>
                <a:cs typeface="Times New Roman" pitchFamily="18" charset="0"/>
              </a:rPr>
              <a:t>José Aragüés Aldaz</a:t>
            </a:r>
            <a:br>
              <a:rPr lang="es-ES" sz="2200" b="1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200" b="1" dirty="0" smtClean="0">
                <a:latin typeface="Garamond" panose="02020404030301010803" pitchFamily="18" charset="0"/>
                <a:cs typeface="Times New Roman" pitchFamily="18" charset="0"/>
              </a:rPr>
              <a:t>        </a:t>
            </a:r>
            <a:r>
              <a:rPr lang="es-ES" sz="22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s-ES" sz="2200" b="1" dirty="0" smtClean="0">
                <a:latin typeface="Garamond" panose="02020404030301010803" pitchFamily="18" charset="0"/>
                <a:cs typeface="Times New Roman" pitchFamily="18" charset="0"/>
              </a:rPr>
              <a:t>Universidad de Zaragoza</a:t>
            </a:r>
            <a:r>
              <a:rPr lang="es-ES" sz="2200" b="1" i="1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2200" b="1" i="1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3200" i="1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3200" i="1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i="1" cap="small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i="1" cap="small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2700" i="1" cap="small" dirty="0" smtClean="0">
                <a:latin typeface="Garamond" pitchFamily="18" charset="0"/>
                <a:cs typeface="Times New Roman" pitchFamily="18" charset="0"/>
              </a:rPr>
              <a:t>   </a:t>
            </a:r>
            <a:r>
              <a:rPr lang="es-ES" sz="2700" cap="small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cap="small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2700" cap="small" dirty="0" smtClean="0">
                <a:latin typeface="Garamond" pitchFamily="18" charset="0"/>
                <a:cs typeface="Times New Roman" pitchFamily="18" charset="0"/>
              </a:rPr>
              <a:t>  </a:t>
            </a:r>
            <a:r>
              <a:rPr lang="es-ES" sz="27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27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27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18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2200" dirty="0" smtClean="0">
                <a:latin typeface="Aldine401 BT" pitchFamily="18" charset="0"/>
              </a:rPr>
              <a:t/>
            </a:r>
            <a:br>
              <a:rPr lang="es-ES" sz="2200" dirty="0" smtClean="0">
                <a:latin typeface="Aldine401 BT" pitchFamily="18" charset="0"/>
              </a:rPr>
            </a:br>
            <a:endParaRPr lang="es-ES" sz="2200" dirty="0">
              <a:latin typeface="Aldine401 BT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76765" y="254284"/>
            <a:ext cx="8237476" cy="523220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1400" cap="small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SEMINARI DE LITERATURA I CULTURA DE L’EDAT MITJANA I L’EDAT MODERNA</a:t>
            </a:r>
            <a:endParaRPr lang="es-ES" sz="1400" cap="small" dirty="0">
              <a:solidFill>
                <a:srgbClr val="000000"/>
              </a:solidFill>
              <a:latin typeface="Garamond" panose="02020404030301010803" pitchFamily="18" charset="0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s-ES" sz="1400" dirty="0" err="1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Universitat</a:t>
            </a:r>
            <a:r>
              <a:rPr lang="es-ES" sz="1400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 de Barcelona, 8 </a:t>
            </a:r>
            <a:r>
              <a:rPr lang="es-ES" sz="1400" dirty="0" err="1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maig</a:t>
            </a:r>
            <a:r>
              <a:rPr lang="es-ES" sz="1400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, 2018 </a:t>
            </a:r>
            <a:endParaRPr lang="es-ES" sz="1400" dirty="0">
              <a:solidFill>
                <a:srgbClr val="000000"/>
              </a:solidFill>
              <a:latin typeface="Garamond" panose="02020404030301010803" pitchFamily="18" charset="0"/>
              <a:ea typeface="Times New Roman"/>
              <a:cs typeface="Times New Roman"/>
            </a:endParaRPr>
          </a:p>
        </p:txBody>
      </p:sp>
      <p:pic>
        <p:nvPicPr>
          <p:cNvPr id="89092" name="Picture 4" descr="http://blocs.xtec.cat/dclfdm/files/2011/11/0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068960"/>
            <a:ext cx="2836875" cy="3538722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850659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81725" y="238080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1520" y="631722"/>
            <a:ext cx="86409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endParaRPr lang="es-ES" sz="2400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>
                <a:latin typeface="Garamond" pitchFamily="18" charset="0"/>
              </a:rPr>
              <a:t>1</a:t>
            </a:r>
            <a:r>
              <a:rPr lang="es-ES" sz="2400" b="1" cap="small" dirty="0" smtClean="0">
                <a:latin typeface="Garamond" pitchFamily="18" charset="0"/>
              </a:rPr>
              <a:t>. Derivas lulianas: de la historia a la ficción</a:t>
            </a:r>
            <a:endParaRPr lang="es-ES" sz="2400" b="1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2. Milagros novelescos: el </a:t>
            </a:r>
            <a:r>
              <a:rPr lang="es-ES" sz="2400" b="1" i="1" cap="small" dirty="0" err="1" smtClean="0">
                <a:latin typeface="Garamond" pitchFamily="18" charset="0"/>
              </a:rPr>
              <a:t>Llibre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d’Ave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Maria</a:t>
            </a:r>
            <a:endParaRPr lang="es-ES" sz="2400" b="1" i="1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3. Milagros hipotéticos: el </a:t>
            </a:r>
            <a:r>
              <a:rPr lang="es-ES" sz="2400" b="1" i="1" cap="small" dirty="0" err="1" smtClean="0">
                <a:latin typeface="Garamond" pitchFamily="18" charset="0"/>
              </a:rPr>
              <a:t>Llibre</a:t>
            </a:r>
            <a:r>
              <a:rPr lang="es-ES" sz="2400" b="1" i="1" cap="small" dirty="0" smtClean="0">
                <a:latin typeface="Garamond" pitchFamily="18" charset="0"/>
              </a:rPr>
              <a:t> de santa </a:t>
            </a:r>
            <a:r>
              <a:rPr lang="es-ES" sz="2400" b="1" i="1" cap="small" dirty="0" err="1" smtClean="0">
                <a:latin typeface="Garamond" pitchFamily="18" charset="0"/>
              </a:rPr>
              <a:t>Maria</a:t>
            </a:r>
            <a:endParaRPr lang="es-ES" sz="2400" b="1" i="1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4. María, creadora de ficción: el </a:t>
            </a:r>
            <a:r>
              <a:rPr lang="es-ES" sz="2400" b="1" i="1" cap="small" dirty="0" err="1" smtClean="0">
                <a:latin typeface="Garamond" pitchFamily="18" charset="0"/>
              </a:rPr>
              <a:t>Arbre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exemplifical</a:t>
            </a:r>
            <a:endParaRPr lang="es-ES" sz="2400" b="1" i="1" dirty="0" smtClean="0">
              <a:latin typeface="Garamond" pitchFamily="18" charset="0"/>
            </a:endParaRPr>
          </a:p>
          <a:p>
            <a:pPr algn="ctr">
              <a:lnSpc>
                <a:spcPct val="150000"/>
              </a:lnSpc>
              <a:spcAft>
                <a:spcPts val="1800"/>
              </a:spcAft>
            </a:pPr>
            <a:endParaRPr kumimoji="0" lang="es-ES_trad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263997" y="3356992"/>
            <a:ext cx="579040" cy="576064"/>
          </a:xfrm>
          <a:prstGeom prst="rightArrow">
            <a:avLst/>
          </a:prstGeom>
          <a:solidFill>
            <a:srgbClr val="99FF33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5153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F50B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29" y="139727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2897371" y="1296475"/>
            <a:ext cx="3569982" cy="40011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Ermitaño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695361" y="436363"/>
            <a:ext cx="3974001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Llibre</a:t>
            </a:r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 de santa </a:t>
            </a:r>
            <a:r>
              <a:rPr lang="es-ES" sz="2800" b="1" cap="small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Maria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95536" y="1988840"/>
            <a:ext cx="2744074" cy="400110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Alabanza (</a:t>
            </a:r>
            <a:r>
              <a:rPr lang="es-ES" sz="2000" b="1" i="1" dirty="0" err="1" smtClean="0">
                <a:latin typeface="Garamond" panose="02020404030301010803" pitchFamily="18" charset="0"/>
              </a:rPr>
              <a:t>Lausor</a:t>
            </a:r>
            <a:r>
              <a:rPr lang="es-ES" sz="2000" b="1" dirty="0" smtClean="0">
                <a:latin typeface="Garamond" panose="02020404030301010803" pitchFamily="18" charset="0"/>
              </a:rPr>
              <a:t>)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362167" y="1963358"/>
            <a:ext cx="2640390" cy="400110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Oración (</a:t>
            </a:r>
            <a:r>
              <a:rPr lang="es-ES" sz="2000" b="1" i="1" dirty="0" err="1" smtClean="0">
                <a:latin typeface="Garamond" panose="02020404030301010803" pitchFamily="18" charset="0"/>
              </a:rPr>
              <a:t>Oració</a:t>
            </a:r>
            <a:r>
              <a:rPr lang="es-ES" sz="2000" b="1" dirty="0" smtClean="0">
                <a:latin typeface="Garamond" panose="02020404030301010803" pitchFamily="18" charset="0"/>
              </a:rPr>
              <a:t>)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191577" y="4025957"/>
            <a:ext cx="4981570" cy="150810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Garamond" panose="02020404030301010803" pitchFamily="18" charset="0"/>
              </a:rPr>
              <a:t>Primera intención: amar, servir y alabar a Dios (y a la Virgen)</a:t>
            </a:r>
          </a:p>
          <a:p>
            <a:pPr algn="ctr"/>
            <a:r>
              <a:rPr lang="es-ES" sz="2000" b="1" i="1" dirty="0" smtClean="0">
                <a:latin typeface="Garamond" panose="02020404030301010803" pitchFamily="18" charset="0"/>
              </a:rPr>
              <a:t>vs.</a:t>
            </a:r>
          </a:p>
          <a:p>
            <a:pPr algn="ctr"/>
            <a:r>
              <a:rPr lang="es-ES" sz="2400" b="1" dirty="0" smtClean="0">
                <a:latin typeface="Garamond" panose="02020404030301010803" pitchFamily="18" charset="0"/>
              </a:rPr>
              <a:t>Segundas intenciones</a:t>
            </a:r>
            <a:endParaRPr lang="es-ES" sz="2400" b="1" dirty="0">
              <a:latin typeface="Garamond" panose="02020404030301010803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156176" y="1954205"/>
            <a:ext cx="2640390" cy="400110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Intención (</a:t>
            </a:r>
            <a:r>
              <a:rPr lang="es-ES" sz="2000" b="1" i="1" dirty="0" err="1" smtClean="0">
                <a:latin typeface="Garamond" panose="02020404030301010803" pitchFamily="18" charset="0"/>
              </a:rPr>
              <a:t>Intenció</a:t>
            </a:r>
            <a:r>
              <a:rPr lang="es-ES" sz="2000" b="1" dirty="0" smtClean="0">
                <a:latin typeface="Garamond" panose="02020404030301010803" pitchFamily="18" charset="0"/>
              </a:rPr>
              <a:t>)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" name="1 Flecha abajo"/>
          <p:cNvSpPr/>
          <p:nvPr/>
        </p:nvSpPr>
        <p:spPr>
          <a:xfrm>
            <a:off x="7224343" y="2413137"/>
            <a:ext cx="504056" cy="789533"/>
          </a:xfrm>
          <a:prstGeom prst="downArrow">
            <a:avLst/>
          </a:prstGeom>
          <a:solidFill>
            <a:srgbClr val="92D05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6208218" y="3219685"/>
            <a:ext cx="264039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Secuencias marianas</a:t>
            </a:r>
            <a:endParaRPr lang="es-ES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9140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29" y="139727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2771798" y="1139099"/>
            <a:ext cx="2880320" cy="95410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Primera intención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857495" y="1139099"/>
            <a:ext cx="2952328" cy="95410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Segunda intención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16 CuadroTexto"/>
          <p:cNvSpPr txBox="1"/>
          <p:nvPr/>
        </p:nvSpPr>
        <p:spPr>
          <a:xfrm>
            <a:off x="417517" y="2587067"/>
            <a:ext cx="2157114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hermanas adúlteras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35" name="16 CuadroTexto"/>
          <p:cNvSpPr txBox="1"/>
          <p:nvPr/>
        </p:nvSpPr>
        <p:spPr>
          <a:xfrm>
            <a:off x="417517" y="4477942"/>
            <a:ext cx="2175379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Parricida incestuoso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821519" y="2648622"/>
            <a:ext cx="2880321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Honrar a Nuestra Señora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948728" y="2648622"/>
            <a:ext cx="2880321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Temor al marido</a:t>
            </a:r>
          </a:p>
          <a:p>
            <a:pPr algn="ctr"/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940151" y="4586073"/>
            <a:ext cx="2880321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Aliviar en algo las penas del infierno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771797" y="4578689"/>
            <a:ext cx="2880321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Amar a Nuestra Señora</a:t>
            </a:r>
          </a:p>
          <a:p>
            <a:pPr algn="ctr"/>
            <a:endParaRPr lang="es-ES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082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81725" y="238080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13</a:t>
            </a:fld>
            <a:endParaRPr lang="es-E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1520" y="631722"/>
            <a:ext cx="86409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endParaRPr lang="es-ES" sz="2400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>
                <a:latin typeface="Garamond" pitchFamily="18" charset="0"/>
              </a:rPr>
              <a:t>1</a:t>
            </a:r>
            <a:r>
              <a:rPr lang="es-ES" sz="2400" b="1" cap="small" dirty="0" smtClean="0">
                <a:latin typeface="Garamond" pitchFamily="18" charset="0"/>
              </a:rPr>
              <a:t>. Derivas lulianas: de la historia a la ficción</a:t>
            </a:r>
            <a:endParaRPr lang="es-ES" sz="2400" b="1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2. Milagros novelescos: el </a:t>
            </a:r>
            <a:r>
              <a:rPr lang="es-ES" sz="2400" b="1" i="1" cap="small" dirty="0" err="1" smtClean="0">
                <a:latin typeface="Garamond" pitchFamily="18" charset="0"/>
              </a:rPr>
              <a:t>Llibre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d’Ave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Maria</a:t>
            </a:r>
            <a:endParaRPr lang="es-ES" sz="2400" b="1" i="1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3. Milagros hipotéticos: el </a:t>
            </a:r>
            <a:r>
              <a:rPr lang="es-ES" sz="2400" b="1" i="1" cap="small" dirty="0" err="1" smtClean="0">
                <a:latin typeface="Garamond" pitchFamily="18" charset="0"/>
              </a:rPr>
              <a:t>Llibre</a:t>
            </a:r>
            <a:r>
              <a:rPr lang="es-ES" sz="2400" b="1" i="1" cap="small" dirty="0" smtClean="0">
                <a:latin typeface="Garamond" pitchFamily="18" charset="0"/>
              </a:rPr>
              <a:t> de santa </a:t>
            </a:r>
            <a:r>
              <a:rPr lang="es-ES" sz="2400" b="1" i="1" cap="small" dirty="0" err="1" smtClean="0">
                <a:latin typeface="Garamond" pitchFamily="18" charset="0"/>
              </a:rPr>
              <a:t>Maria</a:t>
            </a:r>
            <a:endParaRPr lang="es-ES" sz="2400" b="1" i="1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4. María, creadora de ficción: el </a:t>
            </a:r>
            <a:r>
              <a:rPr lang="es-ES" sz="2400" b="1" i="1" cap="small" dirty="0" err="1" smtClean="0">
                <a:latin typeface="Garamond" pitchFamily="18" charset="0"/>
              </a:rPr>
              <a:t>Arbre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exemplifical</a:t>
            </a:r>
            <a:endParaRPr lang="es-ES" sz="2400" b="1" i="1" dirty="0" smtClean="0">
              <a:latin typeface="Garamond" pitchFamily="18" charset="0"/>
            </a:endParaRPr>
          </a:p>
          <a:p>
            <a:pPr algn="ctr">
              <a:lnSpc>
                <a:spcPct val="150000"/>
              </a:lnSpc>
              <a:spcAft>
                <a:spcPts val="1800"/>
              </a:spcAft>
            </a:pPr>
            <a:endParaRPr kumimoji="0" lang="es-ES_trad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85384" y="4293096"/>
            <a:ext cx="579040" cy="576064"/>
          </a:xfrm>
          <a:prstGeom prst="rightArrow">
            <a:avLst/>
          </a:prstGeom>
          <a:solidFill>
            <a:srgbClr val="99FF33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0728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F50B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29" y="139727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406232" y="1218316"/>
            <a:ext cx="3805728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Un joven francés y su madre, devotos de Nuestra Señora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93302" y="415075"/>
            <a:ext cx="3818658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Alfonso X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755176" y="408936"/>
            <a:ext cx="3993288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Ramon</a:t>
            </a:r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s-ES" sz="2800" b="1" cap="small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Llull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727887" y="1218316"/>
            <a:ext cx="3943879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Un joven inglés y su madre, viuda, devotos de Nuestra Señora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737407" y="2051301"/>
            <a:ext cx="3943879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El joven desea partir en romería, pese a la madre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727886" y="2870392"/>
            <a:ext cx="3943879" cy="400110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El hijo reprende a la madre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725361" y="3368761"/>
            <a:ext cx="3943879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En el viaje, sus enemigos le sacan los ojos y cortan las manos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753041" y="4132197"/>
            <a:ext cx="3943879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Llega a una iglesia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763905" y="4588714"/>
            <a:ext cx="3943879" cy="707886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El hijo culpa a la madre por su falta de esperanza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753039" y="5396312"/>
            <a:ext cx="3943879" cy="707886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La madre se niega a creer la noticia, confiada en la Virgen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98110" y="2051301"/>
            <a:ext cx="3813850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El joven desea partir en romería, pese a la madre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93301" y="3368761"/>
            <a:ext cx="3818659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En el viaje, sus enemigos le sacan los ojos y cortan las manos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80541" y="4119107"/>
            <a:ext cx="3831419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Peregrinos lo llevan a una iglesia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80541" y="5334776"/>
            <a:ext cx="3813850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La madre, destrozada, ruega a Nuestra Señora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0541" y="6169037"/>
            <a:ext cx="381385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Joven es sanado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763905" y="6120912"/>
            <a:ext cx="3943879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La madre halla al hijo sano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5782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20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29" y="139727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182821" y="220003"/>
            <a:ext cx="4112052" cy="112338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s-ES" sz="2800" b="1" cap="small" dirty="0" smtClean="0">
                <a:solidFill>
                  <a:srgbClr val="92D050"/>
                </a:solidFill>
                <a:latin typeface="Garamond" panose="02020404030301010803" pitchFamily="18" charset="0"/>
              </a:rPr>
              <a:t>Cuento principal</a:t>
            </a:r>
          </a:p>
          <a:p>
            <a:pPr algn="ctr">
              <a:spcAft>
                <a:spcPts val="1800"/>
              </a:spcAft>
            </a:pPr>
            <a:r>
              <a:rPr lang="es-ES" sz="2400" b="1" cap="small" dirty="0" smtClean="0">
                <a:solidFill>
                  <a:srgbClr val="92D050"/>
                </a:solidFill>
                <a:latin typeface="Garamond" panose="02020404030301010803" pitchFamily="18" charset="0"/>
              </a:rPr>
              <a:t>Paraíso-Infierno-María</a:t>
            </a:r>
            <a:endParaRPr lang="es-ES" sz="2400" b="1" cap="small" dirty="0">
              <a:solidFill>
                <a:srgbClr val="92D05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489245" y="220003"/>
            <a:ext cx="4271987" cy="112338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s-ES" sz="2800" b="1" cap="small" dirty="0" smtClean="0">
                <a:solidFill>
                  <a:srgbClr val="FFC000"/>
                </a:solidFill>
                <a:latin typeface="Garamond" panose="02020404030301010803" pitchFamily="18" charset="0"/>
              </a:rPr>
              <a:t>Cuento subordinado</a:t>
            </a:r>
          </a:p>
          <a:p>
            <a:pPr algn="ctr">
              <a:spcAft>
                <a:spcPts val="1800"/>
              </a:spcAft>
            </a:pPr>
            <a:r>
              <a:rPr lang="es-ES" sz="2400" b="1" cap="small" dirty="0" smtClean="0">
                <a:solidFill>
                  <a:srgbClr val="FFC000"/>
                </a:solidFill>
                <a:latin typeface="Garamond" panose="02020404030301010803" pitchFamily="18" charset="0"/>
              </a:rPr>
              <a:t>El niño-lobo</a:t>
            </a:r>
            <a:endParaRPr lang="es-ES" sz="2400" b="1" cap="small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220595" y="3635385"/>
            <a:ext cx="4640377" cy="1938992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Hijo de una reina, arrebatado de los brazos de su madre por un lobo.</a:t>
            </a:r>
          </a:p>
          <a:p>
            <a:pPr algn="ctr"/>
            <a:endParaRPr lang="es-ES" sz="2000" b="1" dirty="0">
              <a:latin typeface="Garamond" panose="02020404030301010803" pitchFamily="18" charset="0"/>
            </a:endParaRPr>
          </a:p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Criado en la manada. </a:t>
            </a:r>
          </a:p>
          <a:p>
            <a:pPr algn="ctr"/>
            <a:endParaRPr lang="es-ES" sz="2000" b="1" dirty="0">
              <a:latin typeface="Garamond" panose="02020404030301010803" pitchFamily="18" charset="0"/>
            </a:endParaRPr>
          </a:p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Acaba comportándose como un lobo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3" name="2 Flecha doblada"/>
          <p:cNvSpPr/>
          <p:nvPr/>
        </p:nvSpPr>
        <p:spPr>
          <a:xfrm rot="10800000" flipH="1">
            <a:off x="1887786" y="3553432"/>
            <a:ext cx="2326790" cy="1003304"/>
          </a:xfrm>
          <a:prstGeom prst="bentArrow">
            <a:avLst>
              <a:gd name="adj1" fmla="val 25000"/>
              <a:gd name="adj2" fmla="val 43799"/>
              <a:gd name="adj3" fmla="val 25000"/>
              <a:gd name="adj4" fmla="val 48380"/>
            </a:avLst>
          </a:prstGeom>
          <a:solidFill>
            <a:schemeClr val="bg1"/>
          </a:solidFill>
          <a:ln w="28575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14996" y="1460550"/>
            <a:ext cx="4047701" cy="209288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s-ES" sz="2000" b="1" dirty="0" smtClean="0">
                <a:latin typeface="Garamond" panose="02020404030301010803" pitchFamily="18" charset="0"/>
              </a:rPr>
              <a:t>Riña entre el Infierno y el Paraíso, porque éste estaba vacío.</a:t>
            </a:r>
          </a:p>
          <a:p>
            <a:pPr algn="ctr">
              <a:spcAft>
                <a:spcPts val="1800"/>
              </a:spcAft>
            </a:pPr>
            <a:r>
              <a:rPr lang="es-ES" sz="2000" b="1" dirty="0">
                <a:latin typeface="Garamond" panose="02020404030301010803" pitchFamily="18" charset="0"/>
              </a:rPr>
              <a:t>El Paraíso pide un milagro a </a:t>
            </a:r>
            <a:r>
              <a:rPr lang="es-ES" sz="2000" b="1" dirty="0" smtClean="0">
                <a:latin typeface="Garamond" panose="02020404030301010803" pitchFamily="18" charset="0"/>
              </a:rPr>
              <a:t>María: que </a:t>
            </a:r>
            <a:r>
              <a:rPr lang="es-ES" sz="2000" b="1" dirty="0">
                <a:latin typeface="Garamond" panose="02020404030301010803" pitchFamily="18" charset="0"/>
              </a:rPr>
              <a:t>ningún hombre se </a:t>
            </a:r>
            <a:r>
              <a:rPr lang="es-ES" sz="2000" b="1" dirty="0" smtClean="0">
                <a:latin typeface="Garamond" panose="02020404030301010803" pitchFamily="18" charset="0"/>
              </a:rPr>
              <a:t>condene.</a:t>
            </a:r>
          </a:p>
          <a:p>
            <a:pPr algn="ctr">
              <a:spcAft>
                <a:spcPts val="1800"/>
              </a:spcAft>
            </a:pPr>
            <a:r>
              <a:rPr lang="es-ES" sz="2000" b="1" dirty="0">
                <a:latin typeface="Garamond" panose="02020404030301010803" pitchFamily="18" charset="0"/>
              </a:rPr>
              <a:t>María cuenta un </a:t>
            </a:r>
            <a:r>
              <a:rPr lang="es-ES" sz="2000" b="1" dirty="0" smtClean="0">
                <a:latin typeface="Garamond" panose="02020404030301010803" pitchFamily="18" charset="0"/>
              </a:rPr>
              <a:t>cuento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12" name="2 Flecha doblada"/>
          <p:cNvSpPr/>
          <p:nvPr/>
        </p:nvSpPr>
        <p:spPr>
          <a:xfrm rot="10800000">
            <a:off x="4214575" y="5574376"/>
            <a:ext cx="2445656" cy="895227"/>
          </a:xfrm>
          <a:prstGeom prst="bentArrow">
            <a:avLst>
              <a:gd name="adj1" fmla="val 25000"/>
              <a:gd name="adj2" fmla="val 25693"/>
              <a:gd name="adj3" fmla="val 25000"/>
              <a:gd name="adj4" fmla="val 43750"/>
            </a:avLst>
          </a:prstGeom>
          <a:solidFill>
            <a:schemeClr val="bg1"/>
          </a:solidFill>
          <a:ln w="28575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17 CuadroTexto"/>
          <p:cNvSpPr txBox="1"/>
          <p:nvPr/>
        </p:nvSpPr>
        <p:spPr>
          <a:xfrm>
            <a:off x="131775" y="5997953"/>
            <a:ext cx="4081708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María no obra el milagro</a:t>
            </a:r>
          </a:p>
        </p:txBody>
      </p:sp>
    </p:spTree>
    <p:extLst>
      <p:ext uri="{BB962C8B-B14F-4D97-AF65-F5344CB8AC3E}">
        <p14:creationId xmlns:p14="http://schemas.microsoft.com/office/powerpoint/2010/main" val="32926246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2 Subtítulo"/>
          <p:cNvSpPr>
            <a:spLocks noGrp="1"/>
          </p:cNvSpPr>
          <p:nvPr>
            <p:ph type="subTitle" idx="1"/>
          </p:nvPr>
        </p:nvSpPr>
        <p:spPr>
          <a:xfrm>
            <a:off x="1043608" y="532597"/>
            <a:ext cx="7056784" cy="448131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ES" sz="12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Mujeres de finales de la Edad Media.  Actividades políticas, socioeconómicas y culturales</a:t>
            </a:r>
          </a:p>
          <a:p>
            <a:pPr>
              <a:spcBef>
                <a:spcPts val="0"/>
              </a:spcBef>
            </a:pPr>
            <a:r>
              <a:rPr lang="es-ES" sz="12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Zaragoza, 30-31 de mayo de 2013</a:t>
            </a:r>
          </a:p>
          <a:p>
            <a:pPr>
              <a:spcBef>
                <a:spcPts val="0"/>
              </a:spcBef>
            </a:pPr>
            <a:endParaRPr lang="es-ES" sz="1200" cap="sm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>
              <a:spcBef>
                <a:spcPts val="600"/>
              </a:spcBef>
              <a:spcAft>
                <a:spcPts val="2400"/>
              </a:spcAft>
            </a:pP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sz="4000" cap="small" dirty="0" smtClean="0">
                <a:latin typeface="Palatino Linotype" pitchFamily="18" charset="0"/>
              </a:rPr>
              <a:t/>
            </a:r>
            <a:br>
              <a:rPr lang="es-ES" sz="4000" cap="small" dirty="0" smtClean="0">
                <a:latin typeface="Palatino Linotype" pitchFamily="18" charset="0"/>
              </a:rPr>
            </a:br>
            <a:r>
              <a:rPr lang="es-ES" cap="small" dirty="0">
                <a:latin typeface="Palatino Linotype" pitchFamily="18" charset="0"/>
              </a:rPr>
              <a:t> </a:t>
            </a:r>
            <a:r>
              <a:rPr lang="es-ES" cap="small" dirty="0" smtClean="0">
                <a:latin typeface="Palatino Linotype" pitchFamily="18" charset="0"/>
              </a:rPr>
              <a:t>  </a:t>
            </a:r>
            <a:br>
              <a:rPr lang="es-ES" cap="small" dirty="0" smtClean="0">
                <a:latin typeface="Palatino Linotype" pitchFamily="18" charset="0"/>
              </a:rPr>
            </a:br>
            <a:r>
              <a:rPr lang="es-ES" cap="small" dirty="0" smtClean="0">
                <a:latin typeface="Palatino Linotype" pitchFamily="18" charset="0"/>
              </a:rPr>
              <a:t/>
            </a:r>
            <a:br>
              <a:rPr lang="es-ES" cap="small" dirty="0" smtClean="0">
                <a:latin typeface="Palatino Linotype" pitchFamily="18" charset="0"/>
              </a:rPr>
            </a:br>
            <a:r>
              <a:rPr lang="es-ES" sz="3600" cap="small" dirty="0" smtClean="0">
                <a:latin typeface="Palatino Linotype" pitchFamily="18" charset="0"/>
              </a:rPr>
              <a:t>      Ramon Llull: </a:t>
            </a:r>
            <a:br>
              <a:rPr lang="es-ES" sz="3600" cap="small" dirty="0" smtClean="0">
                <a:latin typeface="Palatino Linotype" pitchFamily="18" charset="0"/>
              </a:rPr>
            </a:br>
            <a:r>
              <a:rPr lang="es-ES" sz="3600" cap="small" dirty="0" smtClean="0">
                <a:latin typeface="Palatino Linotype" pitchFamily="18" charset="0"/>
              </a:rPr>
              <a:t>      Materia mariana y «nueva literatura»</a:t>
            </a:r>
            <a:r>
              <a:rPr lang="es-ES" sz="3600" b="1" cap="small" dirty="0" smtClean="0">
                <a:latin typeface="Garamond" panose="02020404030301010803" pitchFamily="18" charset="0"/>
              </a:rPr>
              <a:t/>
            </a:r>
            <a:br>
              <a:rPr lang="es-ES" sz="3600" b="1" cap="small" dirty="0" smtClean="0">
                <a:latin typeface="Garamond" panose="02020404030301010803" pitchFamily="18" charset="0"/>
              </a:rPr>
            </a:br>
            <a:r>
              <a:rPr lang="es-ES" sz="3600" b="1" cap="small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3600" b="1" cap="small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b="1" cap="small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2700" b="1" cap="small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  <a:t>    </a:t>
            </a:r>
            <a:b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cap="small" dirty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2700" cap="small" dirty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  <a:t>     </a:t>
            </a:r>
            <a:r>
              <a:rPr lang="es-ES" sz="2700" cap="small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s-ES" sz="2700" cap="small" dirty="0" smtClean="0">
                <a:latin typeface="Garamond" panose="02020404030301010803" pitchFamily="18" charset="0"/>
                <a:cs typeface="Times New Roman" pitchFamily="18" charset="0"/>
              </a:rPr>
              <a:t>  </a:t>
            </a:r>
            <a:r>
              <a:rPr lang="es-ES" sz="2200" b="1" dirty="0" smtClean="0">
                <a:latin typeface="Garamond" panose="02020404030301010803" pitchFamily="18" charset="0"/>
                <a:cs typeface="Times New Roman" pitchFamily="18" charset="0"/>
              </a:rPr>
              <a:t>José Aragüés Aldaz</a:t>
            </a:r>
            <a:br>
              <a:rPr lang="es-ES" sz="2200" b="1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200" b="1" dirty="0" smtClean="0">
                <a:latin typeface="Garamond" panose="02020404030301010803" pitchFamily="18" charset="0"/>
                <a:cs typeface="Times New Roman" pitchFamily="18" charset="0"/>
              </a:rPr>
              <a:t>        </a:t>
            </a:r>
            <a:r>
              <a:rPr lang="es-ES" sz="22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s-ES" sz="2200" b="1" dirty="0" smtClean="0">
                <a:latin typeface="Garamond" panose="02020404030301010803" pitchFamily="18" charset="0"/>
                <a:cs typeface="Times New Roman" pitchFamily="18" charset="0"/>
              </a:rPr>
              <a:t>Universidad de Zaragoza</a:t>
            </a:r>
            <a:r>
              <a:rPr lang="es-ES" sz="2200" b="1" i="1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2200" b="1" i="1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3200" i="1" dirty="0" smtClean="0">
                <a:latin typeface="Garamond" panose="02020404030301010803" pitchFamily="18" charset="0"/>
                <a:cs typeface="Times New Roman" pitchFamily="18" charset="0"/>
              </a:rPr>
              <a:t/>
            </a:r>
            <a:br>
              <a:rPr lang="es-ES" sz="3200" i="1" dirty="0" smtClean="0">
                <a:latin typeface="Garamond" panose="02020404030301010803" pitchFamily="18" charset="0"/>
                <a:cs typeface="Times New Roman" pitchFamily="18" charset="0"/>
              </a:rPr>
            </a:br>
            <a:r>
              <a:rPr lang="es-ES" sz="2700" i="1" cap="small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i="1" cap="small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2700" i="1" cap="small" dirty="0" smtClean="0">
                <a:latin typeface="Garamond" pitchFamily="18" charset="0"/>
                <a:cs typeface="Times New Roman" pitchFamily="18" charset="0"/>
              </a:rPr>
              <a:t>   </a:t>
            </a:r>
            <a:r>
              <a:rPr lang="es-ES" sz="2700" cap="small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cap="small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2700" cap="small" dirty="0" smtClean="0">
                <a:latin typeface="Garamond" pitchFamily="18" charset="0"/>
                <a:cs typeface="Times New Roman" pitchFamily="18" charset="0"/>
              </a:rPr>
              <a:t>  </a:t>
            </a:r>
            <a:r>
              <a:rPr lang="es-ES" sz="27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27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27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2700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1800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Garamond" pitchFamily="18" charset="0"/>
                <a:cs typeface="Times New Roman" pitchFamily="18" charset="0"/>
              </a:rPr>
            </a:b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2200" dirty="0" smtClean="0">
                <a:latin typeface="Aldine401 BT" pitchFamily="18" charset="0"/>
              </a:rPr>
              <a:t/>
            </a:r>
            <a:br>
              <a:rPr lang="es-ES" sz="2200" dirty="0" smtClean="0">
                <a:latin typeface="Aldine401 BT" pitchFamily="18" charset="0"/>
              </a:rPr>
            </a:br>
            <a:endParaRPr lang="es-ES" sz="2200" dirty="0">
              <a:latin typeface="Aldine401 BT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76765" y="254284"/>
            <a:ext cx="8237476" cy="523220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1400" cap="small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SEMINARI DE LITERATURA I CULTURA DE L’EDAT MITJANA I L’EDAT MODERNA</a:t>
            </a:r>
            <a:endParaRPr lang="es-ES" sz="1400" cap="small" dirty="0">
              <a:solidFill>
                <a:srgbClr val="000000"/>
              </a:solidFill>
              <a:latin typeface="Garamond" panose="02020404030301010803" pitchFamily="18" charset="0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s-ES" sz="1400" dirty="0" err="1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Universitat</a:t>
            </a:r>
            <a:r>
              <a:rPr lang="es-ES" sz="1400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 de Barcelona, 8 de </a:t>
            </a:r>
            <a:r>
              <a:rPr lang="es-ES" sz="1400" dirty="0" err="1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maig</a:t>
            </a:r>
            <a:r>
              <a:rPr lang="es-ES" sz="140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 </a:t>
            </a:r>
            <a:r>
              <a:rPr lang="es-ES" sz="1400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de </a:t>
            </a:r>
            <a:r>
              <a:rPr lang="es-ES" sz="1400" dirty="0" smtClean="0">
                <a:solidFill>
                  <a:srgbClr val="000000"/>
                </a:solidFill>
                <a:latin typeface="Garamond" panose="02020404030301010803" pitchFamily="18" charset="0"/>
                <a:ea typeface="Times New Roman"/>
                <a:cs typeface="Times New Roman"/>
              </a:rPr>
              <a:t>2018 </a:t>
            </a:r>
            <a:endParaRPr lang="es-ES" sz="1400" dirty="0">
              <a:solidFill>
                <a:srgbClr val="000000"/>
              </a:solidFill>
              <a:latin typeface="Garamond" panose="02020404030301010803" pitchFamily="18" charset="0"/>
              <a:ea typeface="Times New Roman"/>
              <a:cs typeface="Times New Roman"/>
            </a:endParaRPr>
          </a:p>
        </p:txBody>
      </p:sp>
      <p:pic>
        <p:nvPicPr>
          <p:cNvPr id="89092" name="Picture 4" descr="http://blocs.xtec.cat/dclfdm/files/2011/11/0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068960"/>
            <a:ext cx="2836875" cy="3538722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597248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81725" y="238080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1520" y="631722"/>
            <a:ext cx="86409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endParaRPr lang="es-ES" sz="2400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>
                <a:latin typeface="Garamond" pitchFamily="18" charset="0"/>
              </a:rPr>
              <a:t>1</a:t>
            </a:r>
            <a:r>
              <a:rPr lang="es-ES" sz="2400" b="1" cap="small" dirty="0" smtClean="0">
                <a:latin typeface="Garamond" pitchFamily="18" charset="0"/>
              </a:rPr>
              <a:t>. Derivas lulianas: de la historia a la ficción</a:t>
            </a:r>
            <a:endParaRPr lang="es-ES" sz="2400" b="1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2. Milagros novelescos: el </a:t>
            </a:r>
            <a:r>
              <a:rPr lang="es-ES" sz="2400" b="1" i="1" cap="small" dirty="0" err="1" smtClean="0">
                <a:latin typeface="Garamond" pitchFamily="18" charset="0"/>
              </a:rPr>
              <a:t>Llibre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d’Ave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Maria</a:t>
            </a:r>
            <a:endParaRPr lang="es-ES" sz="2400" b="1" i="1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3. Milagros hipotéticos: el </a:t>
            </a:r>
            <a:r>
              <a:rPr lang="es-ES" sz="2400" b="1" i="1" cap="small" dirty="0" err="1" smtClean="0">
                <a:latin typeface="Garamond" pitchFamily="18" charset="0"/>
              </a:rPr>
              <a:t>Llibre</a:t>
            </a:r>
            <a:r>
              <a:rPr lang="es-ES" sz="2400" b="1" i="1" cap="small" dirty="0" smtClean="0">
                <a:latin typeface="Garamond" pitchFamily="18" charset="0"/>
              </a:rPr>
              <a:t> de santa </a:t>
            </a:r>
            <a:r>
              <a:rPr lang="es-ES" sz="2400" b="1" i="1" cap="small" dirty="0" err="1" smtClean="0">
                <a:latin typeface="Garamond" pitchFamily="18" charset="0"/>
              </a:rPr>
              <a:t>Maria</a:t>
            </a:r>
            <a:endParaRPr lang="es-ES" sz="2400" b="1" i="1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4. María, creadora de ficción: el </a:t>
            </a:r>
            <a:r>
              <a:rPr lang="es-ES" sz="2400" b="1" i="1" cap="small" dirty="0" err="1" smtClean="0">
                <a:latin typeface="Garamond" pitchFamily="18" charset="0"/>
              </a:rPr>
              <a:t>Arbre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exemplifical</a:t>
            </a:r>
            <a:endParaRPr lang="es-ES" sz="2400" b="1" i="1" dirty="0" smtClean="0">
              <a:latin typeface="Garamond" pitchFamily="18" charset="0"/>
            </a:endParaRPr>
          </a:p>
          <a:p>
            <a:pPr algn="ctr">
              <a:lnSpc>
                <a:spcPct val="150000"/>
              </a:lnSpc>
              <a:spcAft>
                <a:spcPts val="1800"/>
              </a:spcAft>
            </a:pPr>
            <a:endParaRPr kumimoji="0" lang="es-ES_trad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467544" y="1412776"/>
            <a:ext cx="579040" cy="576064"/>
          </a:xfrm>
          <a:prstGeom prst="rightArrow">
            <a:avLst/>
          </a:prstGeom>
          <a:solidFill>
            <a:srgbClr val="99FF33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F50B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29" y="139727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419162" y="1253541"/>
            <a:ext cx="3097123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Ejemplo histórico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21440" y="2163670"/>
            <a:ext cx="3061096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Cuento verosímil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93302" y="3075990"/>
            <a:ext cx="3071580" cy="46166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solidFill>
                  <a:sysClr val="windowText" lastClr="000000"/>
                </a:solidFill>
                <a:latin typeface="Garamond" panose="02020404030301010803" pitchFamily="18" charset="0"/>
              </a:rPr>
              <a:t>Fábula </a:t>
            </a:r>
            <a:endParaRPr lang="es-ES" sz="2400" b="1" cap="small" dirty="0">
              <a:solidFill>
                <a:sysClr val="windowText" lastClr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93302" y="415075"/>
            <a:ext cx="3039367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Siglos xiii-xiv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755176" y="408936"/>
            <a:ext cx="3297233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Ramon</a:t>
            </a:r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s-ES" sz="2800" b="1" cap="small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Llull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16 Flecha derecha"/>
          <p:cNvSpPr/>
          <p:nvPr/>
        </p:nvSpPr>
        <p:spPr>
          <a:xfrm>
            <a:off x="3654985" y="1283158"/>
            <a:ext cx="925107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6 Flecha derecha"/>
          <p:cNvSpPr/>
          <p:nvPr/>
        </p:nvSpPr>
        <p:spPr>
          <a:xfrm>
            <a:off x="3669054" y="2184168"/>
            <a:ext cx="917015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4772587" y="2181040"/>
            <a:ext cx="3297232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Cuento verosímil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20" name="16 Flecha derecha"/>
          <p:cNvSpPr/>
          <p:nvPr/>
        </p:nvSpPr>
        <p:spPr>
          <a:xfrm>
            <a:off x="3627053" y="3094027"/>
            <a:ext cx="931374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4744766" y="3075989"/>
            <a:ext cx="3297233" cy="46166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Fábula 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22" name="16 Flecha derecha"/>
          <p:cNvSpPr/>
          <p:nvPr/>
        </p:nvSpPr>
        <p:spPr>
          <a:xfrm>
            <a:off x="3664708" y="3962495"/>
            <a:ext cx="928740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CuadroTexto"/>
          <p:cNvSpPr txBox="1"/>
          <p:nvPr/>
        </p:nvSpPr>
        <p:spPr>
          <a:xfrm>
            <a:off x="4772585" y="3947535"/>
            <a:ext cx="3297234" cy="461665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Ejemplo «artístico»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24" name="11 CuadroTexto"/>
          <p:cNvSpPr txBox="1"/>
          <p:nvPr/>
        </p:nvSpPr>
        <p:spPr>
          <a:xfrm>
            <a:off x="407357" y="5315480"/>
            <a:ext cx="3057364" cy="461665"/>
          </a:xfrm>
          <a:prstGeom prst="rect">
            <a:avLst/>
          </a:prstGeom>
          <a:solidFill>
            <a:srgbClr val="99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solidFill>
                  <a:sysClr val="windowText" lastClr="000000"/>
                </a:solidFill>
                <a:latin typeface="Garamond" panose="02020404030301010803" pitchFamily="18" charset="0"/>
              </a:rPr>
              <a:t>Milagro histórico</a:t>
            </a:r>
            <a:endParaRPr lang="es-ES" sz="2400" b="1" cap="small" dirty="0">
              <a:solidFill>
                <a:sysClr val="windowText" lastClr="000000"/>
              </a:solidFill>
              <a:latin typeface="Garamond" panose="02020404030301010803" pitchFamily="18" charset="0"/>
            </a:endParaRPr>
          </a:p>
        </p:txBody>
      </p:sp>
      <p:sp>
        <p:nvSpPr>
          <p:cNvPr id="25" name="16 Flecha derecha"/>
          <p:cNvSpPr/>
          <p:nvPr/>
        </p:nvSpPr>
        <p:spPr>
          <a:xfrm>
            <a:off x="3613480" y="5321609"/>
            <a:ext cx="958519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16 Flecha derecha"/>
          <p:cNvSpPr/>
          <p:nvPr/>
        </p:nvSpPr>
        <p:spPr>
          <a:xfrm>
            <a:off x="3627053" y="5879578"/>
            <a:ext cx="958520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22 CuadroTexto"/>
          <p:cNvSpPr txBox="1"/>
          <p:nvPr/>
        </p:nvSpPr>
        <p:spPr>
          <a:xfrm>
            <a:off x="4775655" y="5879578"/>
            <a:ext cx="3291094" cy="461665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Milagro ficticio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26" name="11 CuadroTexto"/>
          <p:cNvSpPr txBox="1"/>
          <p:nvPr/>
        </p:nvSpPr>
        <p:spPr>
          <a:xfrm>
            <a:off x="419162" y="3947536"/>
            <a:ext cx="3065652" cy="461665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solidFill>
                  <a:sysClr val="windowText" lastClr="000000"/>
                </a:solidFill>
                <a:latin typeface="Garamond" panose="02020404030301010803" pitchFamily="18" charset="0"/>
              </a:rPr>
              <a:t>Ejemplo alegórico </a:t>
            </a:r>
            <a:endParaRPr lang="es-ES" sz="2400" b="1" cap="small" dirty="0">
              <a:solidFill>
                <a:sysClr val="windowText" lastClr="000000"/>
              </a:solidFill>
              <a:latin typeface="Garamond" panose="02020404030301010803" pitchFamily="18" charset="0"/>
            </a:endParaRPr>
          </a:p>
        </p:txBody>
      </p:sp>
      <p:sp>
        <p:nvSpPr>
          <p:cNvPr id="27" name="18 CuadroTexto"/>
          <p:cNvSpPr txBox="1"/>
          <p:nvPr/>
        </p:nvSpPr>
        <p:spPr>
          <a:xfrm>
            <a:off x="6073319" y="2583011"/>
            <a:ext cx="3102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err="1" smtClean="0">
                <a:solidFill>
                  <a:srgbClr val="FF6600"/>
                </a:solidFill>
                <a:latin typeface="Garamond" panose="02020404030301010803" pitchFamily="18" charset="0"/>
              </a:rPr>
              <a:t>Llibre</a:t>
            </a:r>
            <a:r>
              <a:rPr lang="es-ES" sz="2400" b="1" i="1" dirty="0" smtClean="0">
                <a:solidFill>
                  <a:srgbClr val="FF6600"/>
                </a:solidFill>
                <a:latin typeface="Garamond" panose="02020404030301010803" pitchFamily="18" charset="0"/>
              </a:rPr>
              <a:t> de </a:t>
            </a:r>
            <a:r>
              <a:rPr lang="es-ES" sz="2400" b="1" i="1" dirty="0" err="1" smtClean="0">
                <a:solidFill>
                  <a:srgbClr val="FF6600"/>
                </a:solidFill>
                <a:latin typeface="Garamond" panose="02020404030301010803" pitchFamily="18" charset="0"/>
              </a:rPr>
              <a:t>meravelles</a:t>
            </a:r>
            <a:endParaRPr lang="es-ES" sz="2400" b="1" i="1" dirty="0">
              <a:solidFill>
                <a:srgbClr val="FF6600"/>
              </a:solidFill>
              <a:latin typeface="Garamond" panose="02020404030301010803" pitchFamily="18" charset="0"/>
            </a:endParaRPr>
          </a:p>
        </p:txBody>
      </p:sp>
      <p:sp>
        <p:nvSpPr>
          <p:cNvPr id="28" name="18 CuadroTexto"/>
          <p:cNvSpPr txBox="1"/>
          <p:nvPr/>
        </p:nvSpPr>
        <p:spPr>
          <a:xfrm>
            <a:off x="6002306" y="4362765"/>
            <a:ext cx="3102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err="1" smtClean="0">
                <a:solidFill>
                  <a:srgbClr val="FF6600"/>
                </a:solidFill>
                <a:latin typeface="Garamond" panose="02020404030301010803" pitchFamily="18" charset="0"/>
              </a:rPr>
              <a:t>Arbre</a:t>
            </a:r>
            <a:r>
              <a:rPr lang="es-ES" sz="2400" b="1" i="1" dirty="0" smtClean="0">
                <a:solidFill>
                  <a:srgbClr val="FF6600"/>
                </a:solidFill>
                <a:latin typeface="Garamond" panose="02020404030301010803" pitchFamily="18" charset="0"/>
              </a:rPr>
              <a:t> </a:t>
            </a:r>
            <a:r>
              <a:rPr lang="es-ES" sz="2400" b="1" i="1" dirty="0" err="1" smtClean="0">
                <a:solidFill>
                  <a:srgbClr val="FF6600"/>
                </a:solidFill>
                <a:latin typeface="Garamond" panose="02020404030301010803" pitchFamily="18" charset="0"/>
              </a:rPr>
              <a:t>exemplifical</a:t>
            </a:r>
            <a:endParaRPr lang="es-ES" sz="2400" b="1" i="1" dirty="0">
              <a:solidFill>
                <a:srgbClr val="FF6600"/>
              </a:solidFill>
              <a:latin typeface="Garamond" panose="02020404030301010803" pitchFamily="18" charset="0"/>
            </a:endParaRPr>
          </a:p>
        </p:txBody>
      </p:sp>
      <p:sp>
        <p:nvSpPr>
          <p:cNvPr id="29" name="18 CuadroTexto"/>
          <p:cNvSpPr txBox="1"/>
          <p:nvPr/>
        </p:nvSpPr>
        <p:spPr>
          <a:xfrm>
            <a:off x="6011994" y="3500830"/>
            <a:ext cx="3102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err="1" smtClean="0">
                <a:solidFill>
                  <a:srgbClr val="FF6600"/>
                </a:solidFill>
                <a:latin typeface="Garamond" panose="02020404030301010803" pitchFamily="18" charset="0"/>
              </a:rPr>
              <a:t>Llibre</a:t>
            </a:r>
            <a:r>
              <a:rPr lang="es-ES" sz="2400" b="1" i="1" dirty="0" smtClean="0">
                <a:solidFill>
                  <a:srgbClr val="FF6600"/>
                </a:solidFill>
                <a:latin typeface="Garamond" panose="02020404030301010803" pitchFamily="18" charset="0"/>
              </a:rPr>
              <a:t> de les </a:t>
            </a:r>
            <a:r>
              <a:rPr lang="es-ES" sz="2400" b="1" i="1" dirty="0" err="1" smtClean="0">
                <a:solidFill>
                  <a:srgbClr val="FF6600"/>
                </a:solidFill>
                <a:latin typeface="Garamond" panose="02020404030301010803" pitchFamily="18" charset="0"/>
              </a:rPr>
              <a:t>bèsties</a:t>
            </a:r>
            <a:endParaRPr lang="es-ES" sz="2400" b="1" i="1" dirty="0">
              <a:solidFill>
                <a:srgbClr val="FF6600"/>
              </a:solidFill>
              <a:latin typeface="Garamond" panose="02020404030301010803" pitchFamily="18" charset="0"/>
            </a:endParaRPr>
          </a:p>
        </p:txBody>
      </p:sp>
      <p:sp>
        <p:nvSpPr>
          <p:cNvPr id="32" name="11 CuadroTexto"/>
          <p:cNvSpPr txBox="1"/>
          <p:nvPr/>
        </p:nvSpPr>
        <p:spPr>
          <a:xfrm>
            <a:off x="4755175" y="1222111"/>
            <a:ext cx="3286823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latin typeface="Garamond" panose="02020404030301010803" pitchFamily="18" charset="0"/>
              </a:rPr>
              <a:t>Ø</a:t>
            </a:r>
            <a:endParaRPr lang="es-ES" sz="2800" b="1" cap="small" dirty="0">
              <a:latin typeface="Garamond" panose="02020404030301010803" pitchFamily="18" charset="0"/>
            </a:endParaRPr>
          </a:p>
        </p:txBody>
      </p:sp>
      <p:sp>
        <p:nvSpPr>
          <p:cNvPr id="33" name="11 CuadroTexto"/>
          <p:cNvSpPr txBox="1"/>
          <p:nvPr/>
        </p:nvSpPr>
        <p:spPr>
          <a:xfrm>
            <a:off x="4749970" y="5171263"/>
            <a:ext cx="3286823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latin typeface="Garamond" panose="02020404030301010803" pitchFamily="18" charset="0"/>
              </a:rPr>
              <a:t>Ø</a:t>
            </a:r>
            <a:endParaRPr lang="es-ES" sz="2800" b="1" cap="small" dirty="0">
              <a:latin typeface="Garamond" panose="02020404030301010803" pitchFamily="18" charset="0"/>
            </a:endParaRPr>
          </a:p>
        </p:txBody>
      </p:sp>
      <p:sp>
        <p:nvSpPr>
          <p:cNvPr id="34" name="11 CuadroTexto"/>
          <p:cNvSpPr txBox="1"/>
          <p:nvPr/>
        </p:nvSpPr>
        <p:spPr>
          <a:xfrm>
            <a:off x="340230" y="5848800"/>
            <a:ext cx="3286823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rgbClr val="FF0000"/>
                </a:solidFill>
                <a:latin typeface="Garamond" panose="02020404030301010803" pitchFamily="18" charset="0"/>
              </a:rPr>
              <a:t>Ø</a:t>
            </a:r>
            <a:endParaRPr lang="es-ES" sz="2800" b="1" cap="small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85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30" grpId="0" animBg="1"/>
      <p:bldP spid="31" grpId="0" animBg="1"/>
      <p:bldP spid="27" grpId="0"/>
      <p:bldP spid="28" grpId="0"/>
      <p:bldP spid="29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46304" y="116632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32" name="16 CuadroTexto"/>
          <p:cNvSpPr txBox="1"/>
          <p:nvPr/>
        </p:nvSpPr>
        <p:spPr>
          <a:xfrm>
            <a:off x="395536" y="1484784"/>
            <a:ext cx="8208911" cy="461665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Invención de un milagro completo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16" name="13 CuadroTexto"/>
          <p:cNvSpPr txBox="1"/>
          <p:nvPr/>
        </p:nvSpPr>
        <p:spPr>
          <a:xfrm>
            <a:off x="1610789" y="404664"/>
            <a:ext cx="5904656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Milagros ficticios lulianos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95536" y="2503349"/>
            <a:ext cx="8208911" cy="461665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Transformación de un milagro de la tradición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18" name="16 CuadroTexto"/>
          <p:cNvSpPr txBox="1"/>
          <p:nvPr/>
        </p:nvSpPr>
        <p:spPr>
          <a:xfrm>
            <a:off x="395536" y="3645024"/>
            <a:ext cx="8208911" cy="830997"/>
          </a:xfrm>
          <a:prstGeom prst="rect">
            <a:avLst/>
          </a:prstGeom>
          <a:solidFill>
            <a:srgbClr val="66FF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Asignación del favor de la Virgen a un personaje de sus novelas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995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81725" y="238080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1520" y="631722"/>
            <a:ext cx="86409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endParaRPr lang="es-ES" sz="2400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>
                <a:latin typeface="Garamond" pitchFamily="18" charset="0"/>
              </a:rPr>
              <a:t>1</a:t>
            </a:r>
            <a:r>
              <a:rPr lang="es-ES" sz="2400" b="1" cap="small" dirty="0" smtClean="0">
                <a:latin typeface="Garamond" pitchFamily="18" charset="0"/>
              </a:rPr>
              <a:t>. Derivas lulianas: de la historia a la ficción</a:t>
            </a:r>
            <a:endParaRPr lang="es-ES" sz="2400" b="1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2. Milagros novelescos: el </a:t>
            </a:r>
            <a:r>
              <a:rPr lang="es-ES" sz="2400" b="1" i="1" cap="small" dirty="0" err="1" smtClean="0">
                <a:latin typeface="Garamond" pitchFamily="18" charset="0"/>
              </a:rPr>
              <a:t>Llibre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d’Ave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Maria</a:t>
            </a:r>
            <a:endParaRPr lang="es-ES" sz="2400" b="1" i="1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3. Milagros hipotéticos: el </a:t>
            </a:r>
            <a:r>
              <a:rPr lang="es-ES" sz="2400" b="1" i="1" cap="small" dirty="0" err="1" smtClean="0">
                <a:latin typeface="Garamond" pitchFamily="18" charset="0"/>
              </a:rPr>
              <a:t>Llibre</a:t>
            </a:r>
            <a:r>
              <a:rPr lang="es-ES" sz="2400" b="1" i="1" cap="small" dirty="0" smtClean="0">
                <a:latin typeface="Garamond" pitchFamily="18" charset="0"/>
              </a:rPr>
              <a:t> de santa </a:t>
            </a:r>
            <a:r>
              <a:rPr lang="es-ES" sz="2400" b="1" i="1" cap="small" dirty="0" err="1" smtClean="0">
                <a:latin typeface="Garamond" pitchFamily="18" charset="0"/>
              </a:rPr>
              <a:t>Maria</a:t>
            </a:r>
            <a:endParaRPr lang="es-ES" sz="2400" b="1" i="1" cap="small" dirty="0" smtClean="0">
              <a:latin typeface="Garamond" pitchFamily="18" charset="0"/>
            </a:endParaRPr>
          </a:p>
          <a:p>
            <a:pPr algn="ctr">
              <a:lnSpc>
                <a:spcPct val="200000"/>
              </a:lnSpc>
              <a:spcAft>
                <a:spcPts val="1800"/>
              </a:spcAft>
            </a:pPr>
            <a:r>
              <a:rPr lang="es-ES" sz="2400" b="1" cap="small" dirty="0" smtClean="0">
                <a:latin typeface="Garamond" pitchFamily="18" charset="0"/>
              </a:rPr>
              <a:t>4. María, creadora de ficción: el </a:t>
            </a:r>
            <a:r>
              <a:rPr lang="es-ES" sz="2400" b="1" i="1" cap="small" dirty="0" err="1" smtClean="0">
                <a:latin typeface="Garamond" pitchFamily="18" charset="0"/>
              </a:rPr>
              <a:t>Arbre</a:t>
            </a:r>
            <a:r>
              <a:rPr lang="es-ES" sz="2400" b="1" i="1" cap="small" dirty="0" smtClean="0">
                <a:latin typeface="Garamond" pitchFamily="18" charset="0"/>
              </a:rPr>
              <a:t> </a:t>
            </a:r>
            <a:r>
              <a:rPr lang="es-ES" sz="2400" b="1" i="1" cap="small" dirty="0" err="1" smtClean="0">
                <a:latin typeface="Garamond" pitchFamily="18" charset="0"/>
              </a:rPr>
              <a:t>exemplifical</a:t>
            </a:r>
            <a:endParaRPr lang="es-ES" sz="2400" b="1" i="1" dirty="0" smtClean="0">
              <a:latin typeface="Garamond" pitchFamily="18" charset="0"/>
            </a:endParaRPr>
          </a:p>
          <a:p>
            <a:pPr algn="ctr">
              <a:lnSpc>
                <a:spcPct val="150000"/>
              </a:lnSpc>
              <a:spcAft>
                <a:spcPts val="1800"/>
              </a:spcAft>
            </a:pPr>
            <a:endParaRPr kumimoji="0" lang="es-ES_trad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374904" y="2360094"/>
            <a:ext cx="579040" cy="576064"/>
          </a:xfrm>
          <a:prstGeom prst="rightArrow">
            <a:avLst/>
          </a:prstGeom>
          <a:solidFill>
            <a:srgbClr val="99FF33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624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F50B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29" y="139727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419162" y="1253541"/>
            <a:ext cx="3097123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Ave </a:t>
            </a:r>
            <a:r>
              <a:rPr lang="es-ES" sz="2400" b="1" cap="small" dirty="0" err="1" smtClean="0">
                <a:latin typeface="Garamond" panose="02020404030301010803" pitchFamily="18" charset="0"/>
              </a:rPr>
              <a:t>Maria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93302" y="415075"/>
            <a:ext cx="3039367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Oración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755176" y="408936"/>
            <a:ext cx="3993288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Milagros /relatos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2" name="16 CuadroTexto"/>
          <p:cNvSpPr txBox="1"/>
          <p:nvPr/>
        </p:nvSpPr>
        <p:spPr>
          <a:xfrm>
            <a:off x="424111" y="1943579"/>
            <a:ext cx="3097123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Gratia Plena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33" name="16 CuadroTexto"/>
          <p:cNvSpPr txBox="1"/>
          <p:nvPr/>
        </p:nvSpPr>
        <p:spPr>
          <a:xfrm>
            <a:off x="435781" y="2672768"/>
            <a:ext cx="3097123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err="1" smtClean="0">
                <a:latin typeface="Garamond" panose="02020404030301010803" pitchFamily="18" charset="0"/>
              </a:rPr>
              <a:t>Dominus</a:t>
            </a:r>
            <a:r>
              <a:rPr lang="es-ES" sz="2400" b="1" cap="small" dirty="0" smtClean="0">
                <a:latin typeface="Garamond" panose="02020404030301010803" pitchFamily="18" charset="0"/>
              </a:rPr>
              <a:t> </a:t>
            </a:r>
            <a:r>
              <a:rPr lang="es-ES" sz="2400" b="1" cap="small" dirty="0" err="1" smtClean="0">
                <a:latin typeface="Garamond" panose="02020404030301010803" pitchFamily="18" charset="0"/>
              </a:rPr>
              <a:t>tecum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34" name="16 CuadroTexto"/>
          <p:cNvSpPr txBox="1"/>
          <p:nvPr/>
        </p:nvSpPr>
        <p:spPr>
          <a:xfrm>
            <a:off x="435781" y="3401957"/>
            <a:ext cx="3097123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Benedicta tu in </a:t>
            </a:r>
            <a:r>
              <a:rPr lang="es-ES" sz="2400" b="1" cap="small" dirty="0" err="1" smtClean="0">
                <a:latin typeface="Garamond" panose="02020404030301010803" pitchFamily="18" charset="0"/>
              </a:rPr>
              <a:t>mulieribus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35" name="16 CuadroTexto"/>
          <p:cNvSpPr txBox="1"/>
          <p:nvPr/>
        </p:nvSpPr>
        <p:spPr>
          <a:xfrm>
            <a:off x="453541" y="4500478"/>
            <a:ext cx="3097123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Benedictus </a:t>
            </a:r>
            <a:r>
              <a:rPr lang="es-ES" sz="2400" b="1" cap="small" dirty="0" err="1" smtClean="0">
                <a:latin typeface="Garamond" panose="02020404030301010803" pitchFamily="18" charset="0"/>
              </a:rPr>
              <a:t>fructus</a:t>
            </a:r>
            <a:r>
              <a:rPr lang="es-ES" sz="2400" b="1" cap="small" dirty="0" smtClean="0">
                <a:latin typeface="Garamond" panose="02020404030301010803" pitchFamily="18" charset="0"/>
              </a:rPr>
              <a:t> </a:t>
            </a:r>
            <a:r>
              <a:rPr lang="es-ES" sz="2400" b="1" cap="small" dirty="0" err="1" smtClean="0">
                <a:latin typeface="Garamond" panose="02020404030301010803" pitchFamily="18" charset="0"/>
              </a:rPr>
              <a:t>ventris</a:t>
            </a:r>
            <a:r>
              <a:rPr lang="es-ES" sz="2400" b="1" cap="small" dirty="0" smtClean="0">
                <a:latin typeface="Garamond" panose="02020404030301010803" pitchFamily="18" charset="0"/>
              </a:rPr>
              <a:t> tui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36" name="16 CuadroTexto"/>
          <p:cNvSpPr txBox="1"/>
          <p:nvPr/>
        </p:nvSpPr>
        <p:spPr>
          <a:xfrm>
            <a:off x="471872" y="5534812"/>
            <a:ext cx="3097123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latin typeface="Garamond" panose="02020404030301010803" pitchFamily="18" charset="0"/>
              </a:rPr>
              <a:t>Sancta </a:t>
            </a:r>
            <a:r>
              <a:rPr lang="es-ES" sz="2400" b="1" cap="small" dirty="0" err="1" smtClean="0">
                <a:latin typeface="Garamond" panose="02020404030301010803" pitchFamily="18" charset="0"/>
              </a:rPr>
              <a:t>Maria</a:t>
            </a:r>
            <a:r>
              <a:rPr lang="es-ES" sz="2400" b="1" cap="small" dirty="0" smtClean="0">
                <a:latin typeface="Garamond" panose="02020404030301010803" pitchFamily="18" charset="0"/>
              </a:rPr>
              <a:t>, ora pro </a:t>
            </a:r>
            <a:r>
              <a:rPr lang="es-ES" sz="2400" b="1" cap="small" dirty="0" err="1" smtClean="0">
                <a:latin typeface="Garamond" panose="02020404030301010803" pitchFamily="18" charset="0"/>
              </a:rPr>
              <a:t>nobis</a:t>
            </a:r>
            <a:endParaRPr lang="es-ES" sz="2400" b="1" cap="small" dirty="0">
              <a:latin typeface="Garamond" panose="02020404030301010803" pitchFamily="18" charset="0"/>
            </a:endParaRPr>
          </a:p>
        </p:txBody>
      </p:sp>
      <p:sp>
        <p:nvSpPr>
          <p:cNvPr id="18" name="16 Flecha derecha"/>
          <p:cNvSpPr/>
          <p:nvPr/>
        </p:nvSpPr>
        <p:spPr>
          <a:xfrm>
            <a:off x="3620870" y="3601431"/>
            <a:ext cx="925107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4755176" y="3661964"/>
            <a:ext cx="3943879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El caballero, la dama y la Virgen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1" name="16 Flecha derecha"/>
          <p:cNvSpPr/>
          <p:nvPr/>
        </p:nvSpPr>
        <p:spPr>
          <a:xfrm>
            <a:off x="3638010" y="5734286"/>
            <a:ext cx="925107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4751728" y="5734286"/>
            <a:ext cx="3943879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La mujer robada a su marido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9479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29" y="139727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419162" y="1368882"/>
            <a:ext cx="3432758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Caballero francés corre peligros por su dama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20785" y="212428"/>
            <a:ext cx="4142332" cy="101566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Alfonso X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Quien mujer hermosa y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buena quisiere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amar / ame a la Gloriosa y no podrá errar</a:t>
            </a:r>
            <a:endParaRPr lang="es-ES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753039" y="167125"/>
            <a:ext cx="3993288" cy="73866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cap="small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Ramon</a:t>
            </a:r>
            <a:r>
              <a:rPr lang="es-ES" sz="2400" b="1" cap="small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s-ES" sz="2400" b="1" cap="small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Llull</a:t>
            </a:r>
            <a:endParaRPr lang="es-ES" sz="2400" b="1" cap="small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Benedicta tu in </a:t>
            </a:r>
            <a:r>
              <a:rPr lang="es-ES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mulieribus</a:t>
            </a:r>
            <a:endParaRPr lang="es-ES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753039" y="1348297"/>
            <a:ext cx="3943879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Caballero en busca de aventuras por amor a su dama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753039" y="2207942"/>
            <a:ext cx="3943879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Maldice a los trovadores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753043" y="2894776"/>
            <a:ext cx="3943879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err="1" smtClean="0">
                <a:latin typeface="Garamond" panose="02020404030301010803" pitchFamily="18" charset="0"/>
              </a:rPr>
              <a:t>Blaquerna</a:t>
            </a:r>
            <a:r>
              <a:rPr lang="es-ES" sz="2000" b="1" dirty="0" smtClean="0">
                <a:latin typeface="Garamond" panose="02020404030301010803" pitchFamily="18" charset="0"/>
              </a:rPr>
              <a:t> pregunta si estaría dispuesto a servir a otra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753042" y="3757805"/>
            <a:ext cx="3943879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Disputa dialéctica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753041" y="4310315"/>
            <a:ext cx="3943879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Admite derrota y promete servir a Nuestra Señora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753040" y="5166785"/>
            <a:ext cx="3943879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Parte hacia tierra de infieles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753039" y="5750255"/>
            <a:ext cx="3943879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Convierte a un caballero moro, y ambos sufren martirio y mueren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20785" y="2251356"/>
            <a:ext cx="3458618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Es rechazado por su amada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19162" y="2894776"/>
            <a:ext cx="3432758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Un abad le aconseja rezar ante el altar de la Virgen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19161" y="3741049"/>
            <a:ext cx="3432759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Aparición de la Virgen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448269" y="4309032"/>
            <a:ext cx="340365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Se convierte en su siervo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40887" y="5750255"/>
            <a:ext cx="3311033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Tras un año, es transportado al Paraíso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cxnSp>
        <p:nvCxnSpPr>
          <p:cNvPr id="3" name="Conector recto de flecha 2"/>
          <p:cNvCxnSpPr/>
          <p:nvPr/>
        </p:nvCxnSpPr>
        <p:spPr>
          <a:xfrm>
            <a:off x="3995936" y="1607484"/>
            <a:ext cx="50405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>
            <a:off x="4059061" y="2451411"/>
            <a:ext cx="50405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>
            <a:off x="4059061" y="3248719"/>
            <a:ext cx="50405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>
            <a:off x="4059061" y="3957860"/>
            <a:ext cx="50405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4010037" y="4509087"/>
            <a:ext cx="50405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>
            <a:off x="4059061" y="6104198"/>
            <a:ext cx="50405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85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4" grpId="0" animBg="1"/>
      <p:bldP spid="27" grpId="0" animBg="1"/>
      <p:bldP spid="28" grpId="0" animBg="1"/>
      <p:bldP spid="30" grpId="0" animBg="1"/>
      <p:bldP spid="31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29" y="139727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185740" y="1456488"/>
            <a:ext cx="3569982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Fraile encuentra a un pastor y una mujer, robada a su marido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85740" y="836712"/>
            <a:ext cx="3974001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rgbClr val="92D050"/>
                </a:solidFill>
                <a:latin typeface="Garamond" panose="02020404030301010803" pitchFamily="18" charset="0"/>
              </a:rPr>
              <a:t>Nivel superior</a:t>
            </a:r>
            <a:endParaRPr lang="es-ES" sz="2800" b="1" cap="small" dirty="0">
              <a:solidFill>
                <a:srgbClr val="92D05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46055" y="836712"/>
            <a:ext cx="4449376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rgbClr val="FFC000"/>
                </a:solidFill>
                <a:latin typeface="Garamond" panose="02020404030301010803" pitchFamily="18" charset="0"/>
              </a:rPr>
              <a:t>Otros niveles</a:t>
            </a:r>
            <a:endParaRPr lang="es-ES" sz="2800" b="1" cap="small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845722" y="3700126"/>
            <a:ext cx="4640377" cy="40011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Un pastor vive en pecado con una mujer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185740" y="2236044"/>
            <a:ext cx="3554873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Mujer desea volver a casa, pero teme al pastor y al marido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70629" y="3016125"/>
            <a:ext cx="3569983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Fraile refiere cuento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851467" y="4151011"/>
            <a:ext cx="4640377" cy="40011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El pastor tiene un sueño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928700" y="4867034"/>
            <a:ext cx="4981570" cy="707886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La Virgen anota el nombre de sus protegidos, pero rehúsa anotar el del pastor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3" name="2 Flecha doblada"/>
          <p:cNvSpPr/>
          <p:nvPr/>
        </p:nvSpPr>
        <p:spPr>
          <a:xfrm rot="5400000">
            <a:off x="3746950" y="3116511"/>
            <a:ext cx="617423" cy="580787"/>
          </a:xfrm>
          <a:prstGeom prst="bentArrow">
            <a:avLst>
              <a:gd name="adj1" fmla="val 25000"/>
              <a:gd name="adj2" fmla="val 26429"/>
              <a:gd name="adj3" fmla="val 25000"/>
              <a:gd name="adj4" fmla="val 43750"/>
            </a:avLst>
          </a:prstGeom>
          <a:solidFill>
            <a:schemeClr val="bg1"/>
          </a:solidFill>
          <a:ln w="28575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9" name="28 Flecha doblada"/>
          <p:cNvSpPr/>
          <p:nvPr/>
        </p:nvSpPr>
        <p:spPr>
          <a:xfrm rot="5400000">
            <a:off x="6508542" y="4260727"/>
            <a:ext cx="617423" cy="580787"/>
          </a:xfrm>
          <a:prstGeom prst="bentArrow">
            <a:avLst>
              <a:gd name="adj1" fmla="val 25000"/>
              <a:gd name="adj2" fmla="val 26429"/>
              <a:gd name="adj3" fmla="val 25000"/>
              <a:gd name="adj4" fmla="val 43750"/>
            </a:avLst>
          </a:prstGeom>
          <a:solidFill>
            <a:schemeClr val="bg1"/>
          </a:solidFill>
          <a:ln w="28575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85741" y="5590606"/>
            <a:ext cx="3572662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El pastor se arrepiente y la mujer decide volver al hogar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31" name="30 Flecha doblada"/>
          <p:cNvSpPr/>
          <p:nvPr/>
        </p:nvSpPr>
        <p:spPr>
          <a:xfrm rot="10800000">
            <a:off x="3782906" y="5597882"/>
            <a:ext cx="617423" cy="580787"/>
          </a:xfrm>
          <a:prstGeom prst="bentArrow">
            <a:avLst>
              <a:gd name="adj1" fmla="val 25000"/>
              <a:gd name="adj2" fmla="val 26429"/>
              <a:gd name="adj3" fmla="val 25000"/>
              <a:gd name="adj4" fmla="val 43750"/>
            </a:avLst>
          </a:prstGeom>
          <a:solidFill>
            <a:schemeClr val="bg1"/>
          </a:solidFill>
          <a:ln w="28575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42290" y="157090"/>
            <a:ext cx="7486695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Sancta </a:t>
            </a:r>
            <a:r>
              <a:rPr lang="es-E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Maria</a:t>
            </a:r>
            <a:r>
              <a:rPr lang="es-E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ora pro </a:t>
            </a:r>
            <a:r>
              <a:rPr lang="es-E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nobis</a:t>
            </a:r>
            <a:endParaRPr lang="es-ES" sz="2800" b="1" cap="small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4774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3" grpId="0" animBg="1"/>
      <p:bldP spid="24" grpId="0" animBg="1"/>
      <p:bldP spid="25" grpId="0" animBg="1"/>
      <p:bldP spid="27" grpId="0" animBg="1"/>
      <p:bldP spid="3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29" y="139727"/>
            <a:ext cx="8784976" cy="64294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0456-F1E3-4F75-845E-DDF43B80FEB3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170630" y="1052736"/>
            <a:ext cx="3974000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Fraile y mujer ven al marido armado, dormido bajo un árbol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70629" y="415075"/>
            <a:ext cx="3974001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rgbClr val="92D050"/>
                </a:solidFill>
                <a:latin typeface="Garamond" panose="02020404030301010803" pitchFamily="18" charset="0"/>
              </a:rPr>
              <a:t>Nivel superior</a:t>
            </a:r>
            <a:endParaRPr lang="es-ES" sz="2800" b="1" cap="small" dirty="0">
              <a:solidFill>
                <a:srgbClr val="92D05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299088" y="408936"/>
            <a:ext cx="4449376" cy="5232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cap="small" dirty="0" smtClean="0">
                <a:solidFill>
                  <a:srgbClr val="FFC000"/>
                </a:solidFill>
                <a:latin typeface="Garamond" panose="02020404030301010803" pitchFamily="18" charset="0"/>
              </a:rPr>
              <a:t>Otros niveles</a:t>
            </a:r>
            <a:endParaRPr lang="es-ES" sz="2800" b="1" cap="small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364568" y="2617413"/>
            <a:ext cx="4640377" cy="40011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Es ahorcado por un asesinato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2364567" y="3154382"/>
            <a:ext cx="4640377" cy="707886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Un demonio horrible intenta llevar su alma, pero la Virgen la protege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3" name="2 Flecha doblada"/>
          <p:cNvSpPr/>
          <p:nvPr/>
        </p:nvSpPr>
        <p:spPr>
          <a:xfrm rot="5400000">
            <a:off x="4085652" y="1991227"/>
            <a:ext cx="617423" cy="580787"/>
          </a:xfrm>
          <a:prstGeom prst="bentArrow">
            <a:avLst>
              <a:gd name="adj1" fmla="val 25000"/>
              <a:gd name="adj2" fmla="val 26429"/>
              <a:gd name="adj3" fmla="val 25000"/>
              <a:gd name="adj4" fmla="val 43750"/>
            </a:avLst>
          </a:prstGeom>
          <a:solidFill>
            <a:schemeClr val="bg1"/>
          </a:solidFill>
          <a:ln w="28575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9" name="28 Flecha doblada"/>
          <p:cNvSpPr/>
          <p:nvPr/>
        </p:nvSpPr>
        <p:spPr>
          <a:xfrm rot="10800000">
            <a:off x="4072826" y="3902960"/>
            <a:ext cx="617423" cy="580787"/>
          </a:xfrm>
          <a:prstGeom prst="bentArrow">
            <a:avLst>
              <a:gd name="adj1" fmla="val 25000"/>
              <a:gd name="adj2" fmla="val 26429"/>
              <a:gd name="adj3" fmla="val 25000"/>
              <a:gd name="adj4" fmla="val 43750"/>
            </a:avLst>
          </a:prstGeom>
          <a:solidFill>
            <a:schemeClr val="bg1"/>
          </a:solidFill>
          <a:ln w="28575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70630" y="4193353"/>
            <a:ext cx="3902195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Al despertar, descubre a su esposa y al fraile rezando por él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70629" y="1867511"/>
            <a:ext cx="390219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El marido sueña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70629" y="5013176"/>
            <a:ext cx="3902195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El marido se arrepiente</a:t>
            </a:r>
            <a:endParaRPr lang="es-ES" sz="2000" b="1" dirty="0">
              <a:latin typeface="Garamond" panose="02020404030301010803" pitchFamily="18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61196" y="5498367"/>
            <a:ext cx="3902195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aramond" panose="02020404030301010803" pitchFamily="18" charset="0"/>
              </a:rPr>
              <a:t>Marido y mujer deciden vivir en castidad</a:t>
            </a:r>
            <a:endParaRPr lang="es-ES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629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3" grpId="0" animBg="1"/>
      <p:bldP spid="29" grpId="0" animBg="1"/>
      <p:bldP spid="30" grpId="0" animBg="1"/>
      <p:bldP spid="16" grpId="0" animBg="1"/>
      <p:bldP spid="18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5240</TotalTime>
  <Words>883</Words>
  <Application>Microsoft Office PowerPoint</Application>
  <PresentationFormat>Presentación en pantalla (4:3)</PresentationFormat>
  <Paragraphs>159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Equidad</vt:lpstr>
      <vt:lpstr>                Ramon Llull:        Materia mariana y «nueva literatura»                  José Aragüés Aldaz          Universidad de Zaragoza            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        Ramon Llull:        Materia mariana y «nueva literatura»                  José Aragüés Aldaz          Universidad de Zaragoza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Lola Badia Pàmies</cp:lastModifiedBy>
  <cp:revision>335</cp:revision>
  <dcterms:created xsi:type="dcterms:W3CDTF">2013-04-25T08:04:50Z</dcterms:created>
  <dcterms:modified xsi:type="dcterms:W3CDTF">2018-05-16T09:02:37Z</dcterms:modified>
</cp:coreProperties>
</file>